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2"/>
  </p:notesMasterIdLst>
  <p:handoutMasterIdLst>
    <p:handoutMasterId r:id="rId13"/>
  </p:handoutMasterIdLst>
  <p:sldIdLst>
    <p:sldId id="467" r:id="rId2"/>
    <p:sldId id="634" r:id="rId3"/>
    <p:sldId id="600" r:id="rId4"/>
    <p:sldId id="635" r:id="rId5"/>
    <p:sldId id="628" r:id="rId6"/>
    <p:sldId id="627" r:id="rId7"/>
    <p:sldId id="629" r:id="rId8"/>
    <p:sldId id="630" r:id="rId9"/>
    <p:sldId id="468" r:id="rId10"/>
    <p:sldId id="63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CADF9"/>
    <a:srgbClr val="FFFF53"/>
    <a:srgbClr val="CC0099"/>
    <a:srgbClr val="FF9900"/>
    <a:srgbClr val="FFCCFF"/>
    <a:srgbClr val="FF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10EF2C4-62B3-4C7B-86E9-5E261EF2933F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8384DA4-4ED3-444D-9473-DEF1002F1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791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6E40D69-F8FE-4D1B-A1FE-DB6F44220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9394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2DBD-3DA3-4691-ADE4-D69E53F5A892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21770-EA12-44B4-A6F3-2192998AAB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2B08D-A762-4D4F-B942-A537A2F84CA6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891D-9180-4847-895D-05E1EDC03F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C78D-377F-4DA8-8BFC-42618FE6FDA3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F3EF-72F5-456D-AA21-5CD0F6BE44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4C01-D9F1-4EE3-9750-5FDDC2E094B4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A6EA1-A20D-4A60-8941-4EA3A2D589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5F877-B607-48CE-8BF8-D85AA019942C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0CEB6-4153-462B-927F-F08E4CB293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6049-D242-4B9F-B182-FF12EE707071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D3D2-AEDC-49FB-82C9-A6AF9C9C7D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6138-3664-4C6B-8E37-DDC6DC5DC1F8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5AB2-F76A-4E57-8625-4587ECE23F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2C28-8819-44B5-8EB7-7614EA268836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2B36-303C-45D3-A549-0FCB777C02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CFAD-47D9-4B0F-A9DD-9D8730C5558C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F5A55-0E79-4656-8124-559B04C42E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D8FFDE-10C1-4D35-987F-CCC45ADCBF1C}" type="datetime1">
              <a:rPr lang="ru-RU"/>
              <a:pPr>
                <a:defRPr/>
              </a:pPr>
              <a:t>18.11.2015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82EC3-FFED-4233-83A1-2E8530091C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18.11.2015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93550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П.13,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609,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612,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602.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11300" y="1091595"/>
            <a:ext cx="6121400" cy="792163"/>
            <a:chOff x="793" y="1525"/>
            <a:chExt cx="3856" cy="499"/>
          </a:xfrm>
        </p:grpSpPr>
        <p:sp>
          <p:nvSpPr>
            <p:cNvPr id="1332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793" y="1525"/>
              <a:ext cx="3856" cy="499"/>
            </a:xfrm>
            <a:prstGeom prst="rect">
              <a:avLst/>
            </a:prstGeom>
          </p:spPr>
          <p:txBody>
            <a:bodyPr wrap="none" fromWordArt="1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ru-RU" sz="7200" kern="10" dirty="0">
                  <a:solidFill>
                    <a:srgbClr val="C00000"/>
                  </a:solidFill>
                  <a:latin typeface="Bookman Old Style" pitchFamily="18" charset="0"/>
                </a:rPr>
                <a:t>(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a+b</a:t>
              </a:r>
              <a:r>
                <a:rPr lang="ru-RU" sz="72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) 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с=ас+bс</a:t>
              </a:r>
              <a:endParaRPr lang="ru-RU" sz="7200" kern="10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  <p:sp>
          <p:nvSpPr>
            <p:cNvPr id="13330" name="Oval 11"/>
            <p:cNvSpPr>
              <a:spLocks noChangeArrowheads="1"/>
            </p:cNvSpPr>
            <p:nvPr/>
          </p:nvSpPr>
          <p:spPr bwMode="auto">
            <a:xfrm>
              <a:off x="2245" y="1888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endParaRPr lang="ru-RU" sz="480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511300" y="2946495"/>
            <a:ext cx="6121400" cy="792163"/>
            <a:chOff x="793" y="1525"/>
            <a:chExt cx="3856" cy="499"/>
          </a:xfrm>
        </p:grpSpPr>
        <p:sp>
          <p:nvSpPr>
            <p:cNvPr id="1332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793" y="1525"/>
              <a:ext cx="3856" cy="499"/>
            </a:xfrm>
            <a:prstGeom prst="rect">
              <a:avLst/>
            </a:prstGeom>
          </p:spPr>
          <p:txBody>
            <a:bodyPr wrap="none" fromWordArt="1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ru-RU" sz="7200" kern="10" dirty="0">
                  <a:solidFill>
                    <a:srgbClr val="C00000"/>
                  </a:solidFill>
                  <a:latin typeface="Bookman Old Style" pitchFamily="18" charset="0"/>
                </a:rPr>
                <a:t>(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a</a:t>
              </a:r>
              <a:r>
                <a:rPr lang="ru-RU" sz="72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–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b</a:t>
              </a:r>
              <a:r>
                <a:rPr lang="ru-RU" sz="7200" kern="10" dirty="0">
                  <a:solidFill>
                    <a:srgbClr val="C00000"/>
                  </a:solidFill>
                  <a:latin typeface="Bookman Old Style" pitchFamily="18" charset="0"/>
                </a:rPr>
                <a:t>) 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с=ас</a:t>
              </a:r>
              <a:r>
                <a:rPr lang="ru-RU" sz="72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–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bс</a:t>
              </a:r>
              <a:endParaRPr lang="ru-RU" sz="7200" kern="10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2199" y="1888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endParaRPr lang="ru-RU" sz="480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17417" name="Picture 9" descr="Вин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18455"/>
            <a:ext cx="5306031" cy="386085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79512" y="4653136"/>
            <a:ext cx="708399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Пусть </a:t>
            </a:r>
            <a:r>
              <a:rPr lang="ru-RU" sz="2800" dirty="0" err="1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 рублей – цена 1 кг мёда</a:t>
            </a:r>
          </a:p>
          <a:p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для </a:t>
            </a:r>
            <a:r>
              <a:rPr lang="ru-RU" sz="2800" dirty="0" err="1">
                <a:solidFill>
                  <a:srgbClr val="000099"/>
                </a:solidFill>
                <a:latin typeface="Bookman Old Style" pitchFamily="18" charset="0"/>
              </a:rPr>
              <a:t>Винни-Пуха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, а </a:t>
            </a:r>
            <a:r>
              <a:rPr lang="ru-RU" sz="2800" dirty="0">
                <a:solidFill>
                  <a:srgbClr val="C00000"/>
                </a:solidFill>
                <a:latin typeface="Bookman Old Style" pitchFamily="18" charset="0"/>
              </a:rPr>
              <a:t>у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 рублей – цена </a:t>
            </a:r>
          </a:p>
          <a:p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1 кг сгущёнки для Пятачка. </a:t>
            </a:r>
          </a:p>
          <a:p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Что обозначает выражение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50825" y="260648"/>
            <a:ext cx="2665413" cy="649288"/>
            <a:chOff x="158" y="482"/>
            <a:chExt cx="1679" cy="409"/>
          </a:xfrm>
        </p:grpSpPr>
        <p:sp>
          <p:nvSpPr>
            <p:cNvPr id="616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58" y="482"/>
              <a:ext cx="1679" cy="409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(</a:t>
              </a:r>
              <a:r>
                <a:rPr lang="ru-RU" sz="6000" kern="10" dirty="0" err="1" smtClean="0">
                  <a:solidFill>
                    <a:srgbClr val="000099"/>
                  </a:solidFill>
                  <a:latin typeface="Bookman Old Style" pitchFamily="18" charset="0"/>
                </a:rPr>
                <a:t>х+у</a:t>
              </a:r>
              <a:r>
                <a:rPr lang="ru-RU" sz="60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) </a:t>
              </a:r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5</a:t>
              </a:r>
            </a:p>
          </p:txBody>
        </p:sp>
        <p:sp>
          <p:nvSpPr>
            <p:cNvPr id="6162" name="Oval 14"/>
            <p:cNvSpPr>
              <a:spLocks noChangeArrowheads="1"/>
            </p:cNvSpPr>
            <p:nvPr/>
          </p:nvSpPr>
          <p:spPr bwMode="auto">
            <a:xfrm>
              <a:off x="1429" y="754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6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3850" y="1268760"/>
            <a:ext cx="2665413" cy="649287"/>
            <a:chOff x="295" y="2296"/>
            <a:chExt cx="1679" cy="409"/>
          </a:xfrm>
        </p:grpSpPr>
        <p:sp>
          <p:nvSpPr>
            <p:cNvPr id="615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95" y="2296"/>
              <a:ext cx="1679" cy="409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(</a:t>
              </a:r>
              <a:r>
                <a:rPr lang="ru-RU" sz="6000" kern="10" dirty="0" err="1" smtClean="0">
                  <a:solidFill>
                    <a:srgbClr val="000099"/>
                  </a:solidFill>
                  <a:latin typeface="Bookman Old Style" pitchFamily="18" charset="0"/>
                </a:rPr>
                <a:t>х</a:t>
              </a:r>
              <a:r>
                <a:rPr lang="ru-RU" sz="60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–у) </a:t>
              </a:r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5</a:t>
              </a:r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1519" y="2614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6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23850" y="3356992"/>
            <a:ext cx="2665413" cy="649287"/>
            <a:chOff x="204" y="2341"/>
            <a:chExt cx="1679" cy="409"/>
          </a:xfrm>
        </p:grpSpPr>
        <p:sp>
          <p:nvSpPr>
            <p:cNvPr id="6157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204" y="2341"/>
              <a:ext cx="1679" cy="409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10 </a:t>
              </a:r>
              <a:r>
                <a:rPr lang="ru-RU" sz="60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(</a:t>
              </a:r>
              <a:r>
                <a:rPr lang="ru-RU" sz="6000" kern="10" dirty="0" err="1" smtClean="0">
                  <a:solidFill>
                    <a:srgbClr val="000099"/>
                  </a:solidFill>
                  <a:latin typeface="Bookman Old Style" pitchFamily="18" charset="0"/>
                </a:rPr>
                <a:t>х</a:t>
              </a:r>
              <a:r>
                <a:rPr lang="ru-RU" sz="60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–у</a:t>
              </a:r>
              <a:r>
                <a:rPr lang="ru-RU" sz="6000" kern="10" dirty="0">
                  <a:solidFill>
                    <a:srgbClr val="000099"/>
                  </a:solidFill>
                  <a:latin typeface="Bookman Old Style" pitchFamily="18" charset="0"/>
                </a:rPr>
                <a:t>)</a:t>
              </a:r>
            </a:p>
          </p:txBody>
        </p:sp>
        <p:sp>
          <p:nvSpPr>
            <p:cNvPr id="6158" name="Oval 19"/>
            <p:cNvSpPr>
              <a:spLocks noChangeArrowheads="1"/>
            </p:cNvSpPr>
            <p:nvPr/>
          </p:nvSpPr>
          <p:spPr bwMode="auto">
            <a:xfrm>
              <a:off x="840" y="2613"/>
              <a:ext cx="90" cy="9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6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7429" name="WordArt 21"/>
          <p:cNvSpPr>
            <a:spLocks noChangeArrowheads="1" noChangeShapeType="1" noTextEdit="1"/>
          </p:cNvSpPr>
          <p:nvPr/>
        </p:nvSpPr>
        <p:spPr bwMode="auto">
          <a:xfrm>
            <a:off x="395536" y="2348880"/>
            <a:ext cx="2232025" cy="64928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5х+5у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176992" cy="28803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18.11.2015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525995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Упрощение выражений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537665" y="260348"/>
            <a:ext cx="6319853" cy="1584325"/>
          </a:xfrm>
          <a:prstGeom prst="wedgeRoundRectCallout">
            <a:avLst>
              <a:gd name="adj1" fmla="val -64461"/>
              <a:gd name="adj2" fmla="val 47604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Применим распределительное свойство умножения для упрощения выражений.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802968" y="2357972"/>
            <a:ext cx="7129463" cy="833437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8000" kern="10" dirty="0" smtClean="0">
                <a:solidFill>
                  <a:srgbClr val="C00000"/>
                </a:solidFill>
                <a:latin typeface="Bookman Old Style" pitchFamily="18" charset="0"/>
              </a:rPr>
              <a:t>a(</a:t>
            </a:r>
            <a:r>
              <a:rPr lang="en-US" sz="8000" kern="10" dirty="0" err="1" smtClean="0">
                <a:solidFill>
                  <a:srgbClr val="C00000"/>
                </a:solidFill>
                <a:latin typeface="Bookman Old Style" pitchFamily="18" charset="0"/>
              </a:rPr>
              <a:t>b+c</a:t>
            </a:r>
            <a:r>
              <a:rPr lang="en-US" sz="8000" kern="10" dirty="0" smtClean="0">
                <a:solidFill>
                  <a:srgbClr val="C00000"/>
                </a:solidFill>
                <a:latin typeface="Bookman Old Style" pitchFamily="18" charset="0"/>
              </a:rPr>
              <a:t>)=</a:t>
            </a:r>
            <a:r>
              <a:rPr lang="ru-RU" sz="8000" kern="10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en-US" sz="8000" kern="10" dirty="0" err="1" smtClean="0">
                <a:solidFill>
                  <a:srgbClr val="C00000"/>
                </a:solidFill>
                <a:latin typeface="Bookman Old Style" pitchFamily="18" charset="0"/>
              </a:rPr>
              <a:t>b+ac</a:t>
            </a:r>
            <a:endParaRPr lang="ru-RU" sz="8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107504" y="3803328"/>
            <a:ext cx="3821113" cy="7715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3(а </a:t>
            </a:r>
            <a:r>
              <a:rPr lang="ru-RU" sz="6600" kern="10" dirty="0" smtClean="0">
                <a:solidFill>
                  <a:srgbClr val="000099"/>
                </a:solidFill>
                <a:latin typeface="Bookman Old Style" pitchFamily="18" charset="0"/>
              </a:rPr>
              <a:t>– </a:t>
            </a:r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6600" kern="10" dirty="0" smtClean="0">
                <a:solidFill>
                  <a:srgbClr val="000099"/>
                </a:solidFill>
                <a:latin typeface="Bookman Old Style" pitchFamily="18" charset="0"/>
              </a:rPr>
              <a:t>)=</a:t>
            </a:r>
            <a:endParaRPr lang="ru-RU" sz="66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3923854" y="3789040"/>
            <a:ext cx="2790825" cy="72866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3а </a:t>
            </a:r>
            <a:r>
              <a:rPr lang="ru-RU" sz="6600" kern="10" dirty="0" smtClean="0">
                <a:solidFill>
                  <a:srgbClr val="000099"/>
                </a:solidFill>
                <a:latin typeface="Bookman Old Style" pitchFamily="18" charset="0"/>
              </a:rPr>
              <a:t>– </a:t>
            </a:r>
            <a:r>
              <a:rPr lang="ru-RU" sz="6600" kern="10" dirty="0">
                <a:solidFill>
                  <a:srgbClr val="000099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213867" y="4789165"/>
            <a:ext cx="3643312" cy="77946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 dirty="0" smtClean="0">
                <a:solidFill>
                  <a:srgbClr val="000099"/>
                </a:solidFill>
                <a:latin typeface="Bookman Old Style" pitchFamily="18" charset="0"/>
              </a:rPr>
              <a:t>20(3+x)=</a:t>
            </a:r>
            <a:endParaRPr lang="ru-RU" sz="66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4140647" y="4879429"/>
            <a:ext cx="2736850" cy="5048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 dirty="0" smtClean="0">
                <a:solidFill>
                  <a:srgbClr val="000099"/>
                </a:solidFill>
                <a:latin typeface="Bookman Old Style" pitchFamily="18" charset="0"/>
              </a:rPr>
              <a:t>60+20x</a:t>
            </a:r>
            <a:endParaRPr lang="ru-RU" sz="66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5400000">
            <a:off x="1694472" y="1960241"/>
            <a:ext cx="217487" cy="1079500"/>
          </a:xfrm>
          <a:prstGeom prst="leftBracket">
            <a:avLst>
              <a:gd name="adj" fmla="val 136474"/>
            </a:avLst>
          </a:prstGeom>
          <a:noFill/>
          <a:ln w="76200">
            <a:solidFill>
              <a:srgbClr val="CC0000"/>
            </a:solidFill>
            <a:round/>
            <a:headEnd type="none" w="med" len="med"/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sz="4000">
              <a:latin typeface="Bookman Old Style" pitchFamily="18" charset="0"/>
              <a:cs typeface="+mn-cs"/>
            </a:endParaRPr>
          </a:p>
        </p:txBody>
      </p:sp>
      <p:sp>
        <p:nvSpPr>
          <p:cNvPr id="4110" name="AutoShape 14"/>
          <p:cNvSpPr>
            <a:spLocks/>
          </p:cNvSpPr>
          <p:nvPr/>
        </p:nvSpPr>
        <p:spPr bwMode="auto">
          <a:xfrm rot="5400000">
            <a:off x="2343760" y="1095054"/>
            <a:ext cx="431800" cy="2592387"/>
          </a:xfrm>
          <a:prstGeom prst="leftBracket">
            <a:avLst>
              <a:gd name="adj" fmla="val 284730"/>
            </a:avLst>
          </a:prstGeom>
          <a:noFill/>
          <a:ln w="76200">
            <a:solidFill>
              <a:srgbClr val="CC0000"/>
            </a:solidFill>
            <a:round/>
            <a:headEnd type="none" w="med" len="med"/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  <p:bldP spid="4107" grpId="0" animBg="1"/>
      <p:bldP spid="4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567210" y="251759"/>
            <a:ext cx="6553200" cy="1081088"/>
          </a:xfrm>
          <a:prstGeom prst="wedgeRoundRectCallout">
            <a:avLst>
              <a:gd name="adj1" fmla="val -56680"/>
              <a:gd name="adj2" fmla="val 46329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 </a:t>
            </a: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называется  обратное  преобразование?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352897" y="1360021"/>
            <a:ext cx="6981825" cy="1368425"/>
          </a:xfrm>
          <a:prstGeom prst="wedgeRoundRectCallout">
            <a:avLst>
              <a:gd name="adj1" fmla="val 35222"/>
              <a:gd name="adj2" fmla="val 170880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Обратное  преобразование  называется  вынесением  общего  множителя  за  скобки.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250825" y="3212976"/>
            <a:ext cx="7129463" cy="833438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7200" kern="10" dirty="0" err="1" smtClean="0">
                <a:solidFill>
                  <a:srgbClr val="C00000"/>
                </a:solidFill>
                <a:latin typeface="Bookman Old Style" pitchFamily="18" charset="0"/>
              </a:rPr>
              <a:t>ab</a:t>
            </a:r>
            <a:r>
              <a:rPr lang="en-US" sz="7200" kern="10" dirty="0" smtClean="0">
                <a:solidFill>
                  <a:srgbClr val="C00000"/>
                </a:solidFill>
                <a:latin typeface="Bookman Old Style" pitchFamily="18" charset="0"/>
              </a:rPr>
              <a:t>+</a:t>
            </a:r>
            <a:r>
              <a:rPr lang="ru-RU" sz="7200" kern="10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en-US" sz="7200" kern="10" dirty="0" smtClean="0">
                <a:solidFill>
                  <a:srgbClr val="C00000"/>
                </a:solidFill>
                <a:latin typeface="Bookman Old Style" pitchFamily="18" charset="0"/>
              </a:rPr>
              <a:t>c=</a:t>
            </a:r>
            <a:r>
              <a:rPr lang="ru-RU" sz="7200" kern="10" dirty="0" smtClean="0">
                <a:solidFill>
                  <a:srgbClr val="C00000"/>
                </a:solidFill>
                <a:latin typeface="Bookman Old Style" pitchFamily="18" charset="0"/>
              </a:rPr>
              <a:t>а(</a:t>
            </a:r>
            <a:r>
              <a:rPr lang="en-US" sz="7200" kern="10" dirty="0" err="1" smtClean="0">
                <a:solidFill>
                  <a:srgbClr val="C00000"/>
                </a:solidFill>
                <a:latin typeface="Bookman Old Style" pitchFamily="18" charset="0"/>
              </a:rPr>
              <a:t>b+c</a:t>
            </a:r>
            <a:r>
              <a:rPr lang="en-US" sz="7200" kern="10" dirty="0">
                <a:solidFill>
                  <a:srgbClr val="C00000"/>
                </a:solidFill>
                <a:latin typeface="Bookman Old Style" pitchFamily="18" charset="0"/>
              </a:rPr>
              <a:t>)</a:t>
            </a:r>
            <a:endParaRPr lang="ru-RU" sz="72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07504" y="4359126"/>
            <a:ext cx="2919412" cy="65405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6а–4а=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3059832" y="4371380"/>
            <a:ext cx="2940050" cy="7858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а(6–4)=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285750" y="5373216"/>
            <a:ext cx="2928938" cy="5556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3а + 9 =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3288258" y="5373216"/>
            <a:ext cx="3155950" cy="71437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3(а + 3)</a:t>
            </a: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6084168" y="4509120"/>
            <a:ext cx="1223962" cy="698500"/>
          </a:xfrm>
          <a:prstGeom prst="ellipse">
            <a:avLst/>
          </a:prstGeom>
          <a:solidFill>
            <a:srgbClr val="FFCCFF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2" grpId="0" animBg="1"/>
      <p:bldP spid="5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670771" y="297517"/>
            <a:ext cx="5838825" cy="1081087"/>
          </a:xfrm>
          <a:prstGeom prst="wedgeRoundRectCallout">
            <a:avLst>
              <a:gd name="adj1" fmla="val -67949"/>
              <a:gd name="adj2" fmla="val 87991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Тренируемся…</a:t>
            </a:r>
          </a:p>
          <a:p>
            <a:pPr algn="ctr"/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Раскройте  скобки: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792955" y="1700807"/>
            <a:ext cx="3384550" cy="64928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2(а + с) =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810418" y="2638227"/>
            <a:ext cx="3403600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4(т </a:t>
            </a:r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– </a:t>
            </a:r>
            <a:r>
              <a:rPr lang="ru-RU" sz="6000" kern="10" dirty="0">
                <a:solidFill>
                  <a:srgbClr val="000099"/>
                </a:solidFill>
                <a:latin typeface="Bookman Old Style" pitchFamily="18" charset="0"/>
              </a:rPr>
              <a:t>2) =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756443" y="3574852"/>
            <a:ext cx="3457575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12(5 </a:t>
            </a:r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–</a:t>
            </a:r>
            <a:r>
              <a:rPr lang="en-US" sz="6000" kern="1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t) 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685006" y="4509889"/>
            <a:ext cx="3529012" cy="57626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>
                <a:solidFill>
                  <a:srgbClr val="000099"/>
                </a:solidFill>
                <a:latin typeface="Bookman Old Style" pitchFamily="18" charset="0"/>
              </a:rPr>
              <a:t>3(а + 2) =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4534762" y="1665076"/>
            <a:ext cx="2592388" cy="50323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2а + 2</a:t>
            </a:r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c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4572793" y="2638227"/>
            <a:ext cx="2595563" cy="59848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4т </a:t>
            </a:r>
            <a:r>
              <a:rPr lang="ru-RU" sz="6000" kern="10" dirty="0" smtClean="0">
                <a:solidFill>
                  <a:srgbClr val="C00000"/>
                </a:solidFill>
                <a:latin typeface="Bookman Old Style" pitchFamily="18" charset="0"/>
              </a:rPr>
              <a:t>– </a:t>
            </a:r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>
            <a:off x="4501356" y="3646289"/>
            <a:ext cx="2808287" cy="5032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60 </a:t>
            </a:r>
            <a:r>
              <a:rPr lang="ru-RU" sz="6000" kern="10" dirty="0" smtClean="0">
                <a:solidFill>
                  <a:srgbClr val="C00000"/>
                </a:solidFill>
                <a:latin typeface="Bookman Old Style" pitchFamily="18" charset="0"/>
              </a:rPr>
              <a:t>–</a:t>
            </a:r>
            <a:r>
              <a:rPr lang="en-US" sz="6000" kern="1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12t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4501356" y="4582914"/>
            <a:ext cx="2166937" cy="58261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>
                <a:solidFill>
                  <a:srgbClr val="C00000"/>
                </a:solidFill>
                <a:latin typeface="Bookman Old Style" pitchFamily="18" charset="0"/>
              </a:rPr>
              <a:t>3а + 6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6" grpId="0" animBg="1"/>
      <p:bldP spid="6157" grpId="0" animBg="1"/>
      <p:bldP spid="61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79388" y="260350"/>
            <a:ext cx="5832475" cy="1368425"/>
          </a:xfrm>
          <a:prstGeom prst="wedgeRoundRectCallout">
            <a:avLst>
              <a:gd name="adj1" fmla="val 69681"/>
              <a:gd name="adj2" fmla="val 1046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>
                <a:solidFill>
                  <a:srgbClr val="FF0000"/>
                </a:solidFill>
                <a:latin typeface="Bookman Old Style" pitchFamily="18" charset="0"/>
              </a:rPr>
              <a:t>Тренируемся.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Вынесите  общий  множитель  за  скобки.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467369" y="1772816"/>
            <a:ext cx="3168650" cy="50323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2а+2</a:t>
            </a:r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b 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467369" y="2744763"/>
            <a:ext cx="3168650" cy="50323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4а–4</a:t>
            </a:r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c 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467369" y="3716710"/>
            <a:ext cx="3168650" cy="5032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2а+3</a:t>
            </a:r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a 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323528" y="4688658"/>
            <a:ext cx="3168650" cy="50323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 smtClean="0">
                <a:solidFill>
                  <a:srgbClr val="000099"/>
                </a:solidFill>
                <a:latin typeface="Bookman Old Style" pitchFamily="18" charset="0"/>
              </a:rPr>
              <a:t>7m</a:t>
            </a:r>
            <a:r>
              <a:rPr lang="ru-RU" sz="6000" kern="10" dirty="0" smtClean="0">
                <a:solidFill>
                  <a:srgbClr val="000099"/>
                </a:solidFill>
                <a:latin typeface="Bookman Old Style" pitchFamily="18" charset="0"/>
              </a:rPr>
              <a:t>–</a:t>
            </a:r>
            <a:r>
              <a:rPr lang="en-US" sz="6000" kern="10" dirty="0" smtClean="0">
                <a:solidFill>
                  <a:srgbClr val="000099"/>
                </a:solidFill>
                <a:latin typeface="Bookman Old Style" pitchFamily="18" charset="0"/>
              </a:rPr>
              <a:t>6m </a:t>
            </a:r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540394" y="5660603"/>
            <a:ext cx="3168650" cy="5032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 smtClean="0">
                <a:solidFill>
                  <a:srgbClr val="000099"/>
                </a:solidFill>
                <a:latin typeface="Bookman Old Style" pitchFamily="18" charset="0"/>
              </a:rPr>
              <a:t>3x+x </a:t>
            </a:r>
            <a:r>
              <a:rPr lang="en-US" sz="6000" kern="10" dirty="0">
                <a:solidFill>
                  <a:srgbClr val="000099"/>
                </a:solidFill>
                <a:latin typeface="Bookman Old Style" pitchFamily="18" charset="0"/>
              </a:rPr>
              <a:t>=</a:t>
            </a:r>
            <a:endParaRPr lang="ru-RU" sz="6000" kern="1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3852936" y="1772816"/>
            <a:ext cx="2592388" cy="6461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>
                <a:solidFill>
                  <a:srgbClr val="C00000"/>
                </a:solidFill>
                <a:latin typeface="Bookman Old Style" pitchFamily="18" charset="0"/>
              </a:rPr>
              <a:t>2(а + </a:t>
            </a:r>
            <a:r>
              <a:rPr lang="en-US" sz="6000" kern="10">
                <a:solidFill>
                  <a:srgbClr val="C00000"/>
                </a:solidFill>
                <a:latin typeface="Bookman Old Style" pitchFamily="18" charset="0"/>
              </a:rPr>
              <a:t>b)</a:t>
            </a:r>
            <a:endParaRPr lang="ru-RU" sz="6000" kern="1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3852936" y="2726903"/>
            <a:ext cx="2592388" cy="6461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4(а </a:t>
            </a:r>
            <a:r>
              <a:rPr lang="ru-RU" sz="6000" kern="10" dirty="0" smtClean="0">
                <a:solidFill>
                  <a:srgbClr val="C00000"/>
                </a:solidFill>
                <a:latin typeface="Bookman Old Style" pitchFamily="18" charset="0"/>
              </a:rPr>
              <a:t>– </a:t>
            </a:r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c)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3924374" y="3680990"/>
            <a:ext cx="4248150" cy="6461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а(2 + 3</a:t>
            </a:r>
            <a:r>
              <a:rPr lang="ru-RU" sz="6000" kern="10" dirty="0" smtClean="0">
                <a:solidFill>
                  <a:srgbClr val="C00000"/>
                </a:solidFill>
                <a:latin typeface="Bookman Old Style" pitchFamily="18" charset="0"/>
              </a:rPr>
              <a:t>)= </a:t>
            </a:r>
            <a:r>
              <a:rPr lang="ru-RU" sz="6000" kern="10" dirty="0">
                <a:solidFill>
                  <a:srgbClr val="C00000"/>
                </a:solidFill>
                <a:latin typeface="Bookman Old Style" pitchFamily="18" charset="0"/>
              </a:rPr>
              <a:t>5</a:t>
            </a:r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a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3924374" y="4635077"/>
            <a:ext cx="4464050" cy="64611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m(7 </a:t>
            </a:r>
            <a:r>
              <a:rPr lang="ru-RU" sz="6000" kern="10" dirty="0" smtClean="0">
                <a:solidFill>
                  <a:srgbClr val="C00000"/>
                </a:solidFill>
                <a:latin typeface="Bookman Old Style" pitchFamily="18" charset="0"/>
              </a:rPr>
              <a:t>–</a:t>
            </a:r>
            <a:r>
              <a:rPr lang="en-US" sz="6000" kern="1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6</a:t>
            </a:r>
            <a:r>
              <a:rPr lang="en-US" sz="6000" kern="10" dirty="0" smtClean="0">
                <a:solidFill>
                  <a:srgbClr val="C00000"/>
                </a:solidFill>
                <a:latin typeface="Bookman Old Style" pitchFamily="18" charset="0"/>
              </a:rPr>
              <a:t>)= </a:t>
            </a:r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m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184" name="WordArt 16"/>
          <p:cNvSpPr>
            <a:spLocks noChangeArrowheads="1" noChangeShapeType="1" noTextEdit="1"/>
          </p:cNvSpPr>
          <p:nvPr/>
        </p:nvSpPr>
        <p:spPr bwMode="auto">
          <a:xfrm>
            <a:off x="3924374" y="5589166"/>
            <a:ext cx="4321175" cy="64611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x(3 + 1</a:t>
            </a:r>
            <a:r>
              <a:rPr lang="en-US" sz="6000" kern="10" dirty="0" smtClean="0">
                <a:solidFill>
                  <a:srgbClr val="C00000"/>
                </a:solidFill>
                <a:latin typeface="Bookman Old Style" pitchFamily="18" charset="0"/>
              </a:rPr>
              <a:t>)= </a:t>
            </a:r>
            <a:r>
              <a:rPr lang="en-US" sz="6000" kern="10" dirty="0">
                <a:solidFill>
                  <a:srgbClr val="C00000"/>
                </a:solidFill>
                <a:latin typeface="Bookman Old Style" pitchFamily="18" charset="0"/>
              </a:rPr>
              <a:t>4x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81" grpId="0" animBg="1"/>
      <p:bldP spid="7182" grpId="0" animBg="1"/>
      <p:bldP spid="7183" grpId="0" animBg="1"/>
      <p:bldP spid="71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878" y="1583365"/>
            <a:ext cx="4519186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560</a:t>
            </a:r>
          </a:p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561</a:t>
            </a:r>
            <a:endParaRPr lang="ru-RU" sz="6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 algn="ctr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563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217</Words>
  <Application>Microsoft Office PowerPoint</Application>
  <PresentationFormat>Экран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468</cp:revision>
  <dcterms:created xsi:type="dcterms:W3CDTF">2007-07-13T07:27:52Z</dcterms:created>
  <dcterms:modified xsi:type="dcterms:W3CDTF">2015-11-18T09:58:32Z</dcterms:modified>
</cp:coreProperties>
</file>