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</p:sldMasterIdLst>
  <p:notesMasterIdLst>
    <p:notesMasterId r:id="rId14"/>
  </p:notesMasterIdLst>
  <p:handoutMasterIdLst>
    <p:handoutMasterId r:id="rId15"/>
  </p:handoutMasterIdLst>
  <p:sldIdLst>
    <p:sldId id="443" r:id="rId2"/>
    <p:sldId id="460" r:id="rId3"/>
    <p:sldId id="448" r:id="rId4"/>
    <p:sldId id="449" r:id="rId5"/>
    <p:sldId id="450" r:id="rId6"/>
    <p:sldId id="461" r:id="rId7"/>
    <p:sldId id="451" r:id="rId8"/>
    <p:sldId id="453" r:id="rId9"/>
    <p:sldId id="458" r:id="rId10"/>
    <p:sldId id="456" r:id="rId11"/>
    <p:sldId id="457" r:id="rId12"/>
    <p:sldId id="459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6pPr>
    <a:lvl7pPr marL="27432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7pPr>
    <a:lvl8pPr marL="32004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8pPr>
    <a:lvl9pPr marL="3657600" algn="l" defTabSz="914400" rtl="0" eaLnBrk="1" latinLnBrk="0" hangingPunct="1">
      <a:defRPr b="1" i="1" kern="1200">
        <a:solidFill>
          <a:schemeClr val="tx1"/>
        </a:solidFill>
        <a:latin typeface="Times New Roman" pitchFamily="18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000099"/>
    <a:srgbClr val="0066FF"/>
    <a:srgbClr val="009900"/>
    <a:srgbClr val="FF0000"/>
    <a:srgbClr val="FFFFFF"/>
    <a:srgbClr val="D2DDF6"/>
    <a:srgbClr val="00FF00"/>
    <a:srgbClr val="CCFFCC"/>
    <a:srgbClr val="D1F7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6057" autoAdjust="0"/>
  </p:normalViewPr>
  <p:slideViewPr>
    <p:cSldViewPr>
      <p:cViewPr varScale="1">
        <p:scale>
          <a:sx n="71" d="100"/>
          <a:sy n="71" d="100"/>
        </p:scale>
        <p:origin x="-87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7" d="100"/>
          <a:sy n="57" d="100"/>
        </p:scale>
        <p:origin x="-10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4AB7252F-20D8-45E3-A600-7149FC4AF9BF}" type="datetimeFigureOut">
              <a:rPr lang="ru-RU"/>
              <a:pPr>
                <a:defRPr/>
              </a:pPr>
              <a:t>11.10.2015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>
                <a:cs typeface="+mn-cs"/>
              </a:defRPr>
            </a:lvl1pPr>
          </a:lstStyle>
          <a:p>
            <a:pPr>
              <a:defRPr/>
            </a:pPr>
            <a:fld id="{6EAD8169-AB3E-467F-8784-DE004C692B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1505475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i="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8527C80B-BBF2-47BA-B75B-E4B7EC7FE4E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11011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5516A1-31AF-40DF-BB31-C89DE47C6588}" type="slidenum">
              <a:rPr lang="ru-RU" smtClean="0"/>
              <a:pPr/>
              <a:t>1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dirty="0" smtClean="0"/>
              <a:t>После определения числового выражения - переход на следующий слайд (верхняя кнопка)</a:t>
            </a:r>
          </a:p>
          <a:p>
            <a:r>
              <a:rPr lang="ru-RU" dirty="0" smtClean="0"/>
              <a:t>Попадая повторно на этот слайд повторяем определение буквенных выражений. Далее:                     Чтобы получить второе определение – нажмите на «</a:t>
            </a:r>
            <a:r>
              <a:rPr lang="ru-RU" dirty="0" err="1" smtClean="0"/>
              <a:t>Знайку</a:t>
            </a:r>
            <a:r>
              <a:rPr lang="ru-RU" dirty="0" smtClean="0"/>
              <a:t>».                                                                  После определения буквенных выражений нажмите на вторую кнопу и Вы перейдете к практическому заданию.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F0FC70B-639D-462B-9B94-AAF51E12B638}" type="slidenum">
              <a:rPr lang="ru-RU" smtClean="0"/>
              <a:pPr/>
              <a:t>4</a:t>
            </a:fld>
            <a:endParaRPr lang="ru-RU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После решения задачи №2 Выясняем, чем отличаются задачи.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00A569D-714E-493A-AD3A-7BD10F6B00F8}" type="slidenum">
              <a:rPr lang="ru-RU" smtClean="0"/>
              <a:pPr/>
              <a:t>5</a:t>
            </a:fld>
            <a:endParaRPr lang="ru-RU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После решения задачи №3 применяем правило сложения и упрощаем ответ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5516A1-31AF-40DF-BB31-C89DE47C6588}" type="slidenum">
              <a:rPr lang="ru-RU" smtClean="0"/>
              <a:pPr/>
              <a:t>6</a:t>
            </a:fld>
            <a:endParaRPr lang="ru-RU" smtClean="0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dirty="0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2E92F0-C53B-44FE-BFC3-E1CD3777C40C}" type="slidenum">
              <a:rPr lang="ru-RU" smtClean="0"/>
              <a:pPr/>
              <a:t>8</a:t>
            </a:fld>
            <a:endParaRPr lang="ru-RU" smtClean="0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 308 Виленкин Н.Я  Математика – 5, 2006 год издания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814821-C2C4-4E3D-8820-9EE5BEB48334}" type="slidenum">
              <a:rPr lang="ru-RU" smtClean="0"/>
              <a:pPr/>
              <a:t>9</a:t>
            </a:fld>
            <a:endParaRPr lang="ru-RU" smtClean="0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 308 Виленкин Н.Я  Математика – 5, 2006 год издания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92E3B7F-1C04-4229-91BF-03C6C63C5D1B}" type="slidenum">
              <a:rPr lang="ru-RU" smtClean="0"/>
              <a:pPr/>
              <a:t>10</a:t>
            </a:fld>
            <a:endParaRPr lang="ru-RU" smtClean="0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ru-RU" smtClean="0"/>
              <a:t>№311, Виленкин Н.Я. Математика-5, 2006 год выпуска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  <p:sp>
        <p:nvSpPr>
          <p:cNvPr id="25604" name="Номер слайда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155F3B6-B26B-4F19-8A9D-105F3548483F}" type="slidenum">
              <a:rPr lang="ru-RU" smtClean="0"/>
              <a:pPr/>
              <a:t>11</a:t>
            </a:fld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5786" y="1285860"/>
            <a:ext cx="7772400" cy="1470025"/>
          </a:xfrm>
        </p:spPr>
        <p:txBody>
          <a:bodyPr/>
          <a:lstStyle>
            <a:lvl1pPr>
              <a:defRPr lang="en-US" sz="4400" kern="1200" dirty="0" smtClean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7290" y="3357562"/>
            <a:ext cx="6400800" cy="1752600"/>
          </a:xfrm>
          <a:noFill/>
        </p:spPr>
        <p:txBody>
          <a:bodyPr>
            <a:scene3d>
              <a:camera prst="perspectiveRelaxedModerately"/>
              <a:lightRig rig="threePt" dir="t"/>
            </a:scene3d>
            <a:sp3d/>
          </a:bodyPr>
          <a:lstStyle>
            <a:lvl1pPr marL="0" indent="0" algn="ctr">
              <a:buNone/>
              <a:defRPr>
                <a:solidFill>
                  <a:srgbClr val="E97D23"/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2862C7-C327-4FB1-9C94-884A8F14F8BE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E4428C-D893-41E6-A969-E6D7B85ED1E6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27040C8-7878-4EC5-9B5E-48BBFD3FA2AF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8A8833-384D-4C29-B398-17516A0EAA7D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158" y="3071810"/>
            <a:ext cx="7772400" cy="1362075"/>
          </a:xfrm>
        </p:spPr>
        <p:txBody>
          <a:bodyPr anchor="t"/>
          <a:lstStyle>
            <a:lvl1pPr algn="l" defTabSz="914400" rtl="0" eaLnBrk="1" latinLnBrk="0" hangingPunct="1">
              <a:spcBef>
                <a:spcPct val="0"/>
              </a:spcBef>
              <a:buNone/>
              <a:defRPr lang="ru-RU" sz="4400" kern="1200" dirty="0">
                <a:solidFill>
                  <a:schemeClr val="accent6">
                    <a:lumMod val="50000"/>
                  </a:schemeClr>
                </a:solidFill>
                <a:effectLst>
                  <a:outerShdw blurRad="60007" dist="368300" dir="7860000" sy="30000" kx="1300200" algn="ctr" rotWithShape="0">
                    <a:prstClr val="black">
                      <a:alpha val="32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7158" y="1571612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6C9580B-E5F8-419F-BC3F-13BAEEA93C23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2666A7-C7FF-4F69-8D4F-0F9E57D3E1A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6CFE3F-58D3-4DFE-80D2-C3CBCEA5E45D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719006-52BF-4477-93B8-CA839ECA9589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807FD2-268E-48AC-8F9A-9327293EEEB6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53DF0A-EDB7-4AC1-A045-14F15CFCD64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D35D62-A68A-4A69-AD57-A1DC623EF494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E75FF3-AFA7-41E7-AEC5-02F7B294A3E4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C689E9-6216-4A7E-BD62-6C0B4E2C0AD9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CCB675-3A7D-4097-A662-7AD94D7F0C5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111C84-4BBF-4B59-ACB8-8EAE798E7669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416DE0-8209-4559-B403-04D6A94AC657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dirty="0" smtClean="0"/>
              <a:t>Вставка рисунка</a:t>
            </a:r>
            <a:endParaRPr lang="ru-RU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84B578-119D-417C-AA59-14871246BF7B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37AB6B-E0DB-4C13-8C2E-443ED4F0C42A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jpe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1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79D2829-8ED1-459D-AF5F-043FD32508B8}" type="datetime1">
              <a:rPr lang="ru-RU"/>
              <a:pPr>
                <a:defRPr/>
              </a:pPr>
              <a:t>11.10.2015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ru-RU"/>
              <a:t>Кравченко Галина Михайловна</a:t>
            </a:r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prstClr val="black">
                    <a:tint val="75000"/>
                  </a:prst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2AA508E-595E-4362-85E4-DCE9EABEBD33}" type="slidenum">
              <a:rPr lang="ru-RU"/>
              <a:pPr>
                <a:defRPr/>
              </a:pPr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lang="ru-RU" sz="4400" kern="1200" dirty="0">
          <a:solidFill>
            <a:srgbClr val="546422"/>
          </a:solidFill>
          <a:effectLst>
            <a:outerShdw blurRad="60007" dist="368300" dir="7860000" sy="30000" kx="1300200" algn="ctr" rotWithShape="0">
              <a:prstClr val="black">
                <a:alpha val="32000"/>
              </a:prstClr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546422"/>
          </a:solidFill>
          <a:latin typeface="Segoe Scrip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3200" kern="1200">
          <a:solidFill>
            <a:srgbClr val="E97D23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387026"/>
        </a:buClr>
        <a:buBlip>
          <a:blip r:embed="rId12"/>
        </a:buBlip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8" y="260350"/>
            <a:ext cx="8785100" cy="2736850"/>
          </a:xfrm>
          <a:prstGeom prst="wedgeRoundRectCallout">
            <a:avLst>
              <a:gd name="adj1" fmla="val 45981"/>
              <a:gd name="adj2" fmla="val 8091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3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Числовые выражения 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– это такие выражения, которые составлены из чисел, знаков математических действий и скобок.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5606" name="Text Box 6"/>
          <p:cNvSpPr txBox="1">
            <a:spLocks noChangeArrowheads="1"/>
          </p:cNvSpPr>
          <p:nvPr/>
        </p:nvSpPr>
        <p:spPr bwMode="auto">
          <a:xfrm>
            <a:off x="3000375" y="285750"/>
            <a:ext cx="6481763" cy="2000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         Точка К лежит на отрезке АВ. Найдите длину отрезка АК, если </a:t>
            </a:r>
          </a:p>
          <a:p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АВ = </a:t>
            </a:r>
            <a:r>
              <a:rPr lang="ru-RU" sz="2400" i="0" dirty="0" err="1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 см, КВ = 3 см. Составьте выражение и найдите его значение при </a:t>
            </a:r>
            <a:r>
              <a:rPr lang="ru-RU" sz="2400" i="0" dirty="0" err="1">
                <a:solidFill>
                  <a:srgbClr val="000099"/>
                </a:solidFill>
                <a:latin typeface="Bookman Old Style" pitchFamily="18" charset="0"/>
              </a:rPr>
              <a:t>х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 = </a:t>
            </a:r>
            <a:r>
              <a:rPr lang="ru-RU" sz="2800" i="0" dirty="0">
                <a:solidFill>
                  <a:srgbClr val="000099"/>
                </a:solidFill>
                <a:latin typeface="Bookman Old Style" pitchFamily="18" charset="0"/>
              </a:rPr>
              <a:t>12; 9; 4.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2843213" y="2997200"/>
            <a:ext cx="5473700" cy="647700"/>
          </a:xfrm>
          <a:prstGeom prst="line">
            <a:avLst/>
          </a:prstGeom>
          <a:noFill/>
          <a:ln w="76200">
            <a:solidFill>
              <a:srgbClr val="000099"/>
            </a:solidFill>
            <a:round/>
            <a:headEnd type="oval" w="med" len="med"/>
            <a:tailEnd type="oval" w="med" len="med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pPr>
              <a:defRPr/>
            </a:pPr>
            <a:endParaRPr lang="ru-RU" i="0">
              <a:latin typeface="Bookman Old Style" pitchFamily="18" charset="0"/>
              <a:cs typeface="+mn-cs"/>
            </a:endParaRPr>
          </a:p>
        </p:txBody>
      </p:sp>
      <p:sp>
        <p:nvSpPr>
          <p:cNvPr id="25609" name="Text Box 9"/>
          <p:cNvSpPr txBox="1">
            <a:spLocks noChangeArrowheads="1"/>
          </p:cNvSpPr>
          <p:nvPr/>
        </p:nvSpPr>
        <p:spPr bwMode="auto">
          <a:xfrm>
            <a:off x="2555875" y="2924175"/>
            <a:ext cx="495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latin typeface="Bookman Old Style" pitchFamily="18" charset="0"/>
              </a:rPr>
              <a:t>А</a:t>
            </a:r>
          </a:p>
        </p:txBody>
      </p:sp>
      <p:sp>
        <p:nvSpPr>
          <p:cNvPr id="25610" name="Text Box 10"/>
          <p:cNvSpPr txBox="1">
            <a:spLocks noChangeArrowheads="1"/>
          </p:cNvSpPr>
          <p:nvPr/>
        </p:nvSpPr>
        <p:spPr bwMode="auto">
          <a:xfrm>
            <a:off x="8027988" y="3573463"/>
            <a:ext cx="4953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latin typeface="Bookman Old Style" pitchFamily="18" charset="0"/>
              </a:rPr>
              <a:t>В</a:t>
            </a:r>
          </a:p>
        </p:txBody>
      </p:sp>
      <p:sp>
        <p:nvSpPr>
          <p:cNvPr id="25611" name="Oval 11"/>
          <p:cNvSpPr>
            <a:spLocks noChangeArrowheads="1"/>
          </p:cNvSpPr>
          <p:nvPr/>
        </p:nvSpPr>
        <p:spPr bwMode="auto">
          <a:xfrm>
            <a:off x="6286513" y="3286124"/>
            <a:ext cx="285752" cy="285751"/>
          </a:xfrm>
          <a:prstGeom prst="ellipse">
            <a:avLst/>
          </a:prstGeom>
          <a:solidFill>
            <a:srgbClr val="0000FF"/>
          </a:solidFill>
          <a:ln w="9525">
            <a:solidFill>
              <a:srgbClr val="0000FF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 wrap="none" anchor="ctr"/>
          <a:lstStyle/>
          <a:p>
            <a:pPr>
              <a:defRPr/>
            </a:pPr>
            <a:endParaRPr lang="ru-RU" i="0">
              <a:latin typeface="Bookman Old Style" pitchFamily="18" charset="0"/>
              <a:cs typeface="+mn-cs"/>
            </a:endParaRPr>
          </a:p>
        </p:txBody>
      </p:sp>
      <p:sp>
        <p:nvSpPr>
          <p:cNvPr id="25612" name="Text Box 12"/>
          <p:cNvSpPr txBox="1">
            <a:spLocks noChangeArrowheads="1"/>
          </p:cNvSpPr>
          <p:nvPr/>
        </p:nvSpPr>
        <p:spPr bwMode="auto">
          <a:xfrm>
            <a:off x="5929313" y="3429000"/>
            <a:ext cx="51117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i="0">
                <a:solidFill>
                  <a:srgbClr val="000099"/>
                </a:solidFill>
                <a:latin typeface="Bookman Old Style" pitchFamily="18" charset="0"/>
              </a:rPr>
              <a:t>К</a:t>
            </a:r>
          </a:p>
        </p:txBody>
      </p:sp>
      <p:sp>
        <p:nvSpPr>
          <p:cNvPr id="25613" name="AutoShape 13"/>
          <p:cNvSpPr>
            <a:spLocks/>
          </p:cNvSpPr>
          <p:nvPr/>
        </p:nvSpPr>
        <p:spPr bwMode="auto">
          <a:xfrm rot="5835656">
            <a:off x="5436394" y="153194"/>
            <a:ext cx="420688" cy="5480050"/>
          </a:xfrm>
          <a:prstGeom prst="leftBrace">
            <a:avLst>
              <a:gd name="adj1" fmla="val 10855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i="0">
              <a:latin typeface="Bookman Old Style" pitchFamily="18" charset="0"/>
            </a:endParaRPr>
          </a:p>
        </p:txBody>
      </p:sp>
      <p:sp>
        <p:nvSpPr>
          <p:cNvPr id="25614" name="WordArt 14"/>
          <p:cNvSpPr>
            <a:spLocks noChangeArrowheads="1" noChangeShapeType="1" noTextEdit="1"/>
          </p:cNvSpPr>
          <p:nvPr/>
        </p:nvSpPr>
        <p:spPr bwMode="auto">
          <a:xfrm>
            <a:off x="5148263" y="2205038"/>
            <a:ext cx="1150937" cy="3603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х см</a:t>
            </a:r>
          </a:p>
        </p:txBody>
      </p:sp>
      <p:sp>
        <p:nvSpPr>
          <p:cNvPr id="25615" name="AutoShape 15"/>
          <p:cNvSpPr>
            <a:spLocks/>
          </p:cNvSpPr>
          <p:nvPr/>
        </p:nvSpPr>
        <p:spPr bwMode="auto">
          <a:xfrm rot="16634564" flipV="1">
            <a:off x="7079456" y="3153569"/>
            <a:ext cx="420688" cy="1835150"/>
          </a:xfrm>
          <a:prstGeom prst="leftBrace">
            <a:avLst>
              <a:gd name="adj1" fmla="val 36352"/>
              <a:gd name="adj2" fmla="val 48593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 i="0">
              <a:latin typeface="Bookman Old Style" pitchFamily="18" charset="0"/>
            </a:endParaRPr>
          </a:p>
        </p:txBody>
      </p:sp>
      <p:sp>
        <p:nvSpPr>
          <p:cNvPr id="25616" name="WordArt 16"/>
          <p:cNvSpPr>
            <a:spLocks noChangeArrowheads="1" noChangeShapeType="1" noTextEdit="1"/>
          </p:cNvSpPr>
          <p:nvPr/>
        </p:nvSpPr>
        <p:spPr bwMode="auto">
          <a:xfrm>
            <a:off x="6659563" y="4149080"/>
            <a:ext cx="1150937" cy="431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 dirty="0">
                <a:ln w="19050">
                  <a:solidFill>
                    <a:srgbClr val="FF99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3 см</a:t>
            </a:r>
          </a:p>
        </p:txBody>
      </p:sp>
      <p:sp>
        <p:nvSpPr>
          <p:cNvPr id="25617" name="WordArt 17"/>
          <p:cNvSpPr>
            <a:spLocks noChangeArrowheads="1" noChangeShapeType="1" noTextEdit="1"/>
          </p:cNvSpPr>
          <p:nvPr/>
        </p:nvSpPr>
        <p:spPr bwMode="auto">
          <a:xfrm>
            <a:off x="3276600" y="3573463"/>
            <a:ext cx="1655763" cy="5762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х - 3</a:t>
            </a:r>
          </a:p>
        </p:txBody>
      </p:sp>
      <p:sp>
        <p:nvSpPr>
          <p:cNvPr id="25618" name="Rectangle 18"/>
          <p:cNvSpPr>
            <a:spLocks noChangeArrowheads="1"/>
          </p:cNvSpPr>
          <p:nvPr/>
        </p:nvSpPr>
        <p:spPr bwMode="auto">
          <a:xfrm>
            <a:off x="2123728" y="4581525"/>
            <a:ext cx="4662835" cy="6477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1)  </a:t>
            </a:r>
            <a:r>
              <a:rPr lang="ru-RU" sz="3200" i="0" dirty="0" err="1">
                <a:solidFill>
                  <a:srgbClr val="000099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– 3 = 12 – 3 = 4 </a:t>
            </a:r>
            <a:r>
              <a:rPr lang="en-US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endParaRPr lang="ru-RU" sz="3200" i="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5619" name="Rectangle 19"/>
          <p:cNvSpPr>
            <a:spLocks noChangeArrowheads="1"/>
          </p:cNvSpPr>
          <p:nvPr/>
        </p:nvSpPr>
        <p:spPr bwMode="auto">
          <a:xfrm>
            <a:off x="2555776" y="5300663"/>
            <a:ext cx="4464149" cy="6477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2)  </a:t>
            </a:r>
            <a:r>
              <a:rPr lang="ru-RU" sz="3200" i="0" dirty="0" err="1">
                <a:solidFill>
                  <a:srgbClr val="000099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– 3 = </a:t>
            </a:r>
            <a:r>
              <a:rPr lang="en-US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9 – 3 = 6</a:t>
            </a:r>
          </a:p>
        </p:txBody>
      </p:sp>
      <p:sp>
        <p:nvSpPr>
          <p:cNvPr id="25620" name="Rectangle 20"/>
          <p:cNvSpPr>
            <a:spLocks noChangeArrowheads="1"/>
          </p:cNvSpPr>
          <p:nvPr/>
        </p:nvSpPr>
        <p:spPr bwMode="auto">
          <a:xfrm>
            <a:off x="3203848" y="6021388"/>
            <a:ext cx="4320902" cy="6477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3)  </a:t>
            </a:r>
            <a:r>
              <a:rPr lang="ru-RU" sz="3200" i="0" dirty="0" err="1">
                <a:solidFill>
                  <a:srgbClr val="000099"/>
                </a:solidFill>
                <a:latin typeface="Bookman Old Style" pitchFamily="18" charset="0"/>
                <a:cs typeface="+mn-cs"/>
              </a:rPr>
              <a:t>х</a:t>
            </a:r>
            <a:r>
              <a:rPr lang="ru-RU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– 3 = 4 - 3 = 1</a:t>
            </a:r>
            <a:r>
              <a:rPr lang="en-US" sz="3200" i="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 </a:t>
            </a:r>
            <a:endParaRPr lang="ru-RU" sz="3200" i="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29581"/>
            <a:ext cx="3422732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0" dirty="0">
                <a:ln w="11430"/>
                <a:solidFill>
                  <a:srgbClr val="4A2FAB"/>
                </a:solidFill>
                <a:latin typeface="Bookman Old Style" pitchFamily="18" charset="0"/>
              </a:rPr>
              <a:t>Задача № 311.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256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256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56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56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256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561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256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56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0"/>
                            </p:stCondLst>
                            <p:childTnLst>
                              <p:par>
                                <p:cTn id="4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5" dur="1000"/>
                                        <p:tgtEl>
                                          <p:spTgt spid="256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56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256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6000"/>
                            </p:stCondLst>
                            <p:childTnLst>
                              <p:par>
                                <p:cTn id="5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1000"/>
                                        <p:tgtEl>
                                          <p:spTgt spid="256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56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256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256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6" dur="1000"/>
                                        <p:tgtEl>
                                          <p:spTgt spid="256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256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3" dur="1000"/>
                                        <p:tgtEl>
                                          <p:spTgt spid="256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256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0" dur="1000"/>
                                        <p:tgtEl>
                                          <p:spTgt spid="256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256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87" dur="1000"/>
                                        <p:tgtEl>
                                          <p:spTgt spid="256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09" grpId="0"/>
      <p:bldP spid="25610" grpId="0"/>
      <p:bldP spid="25612" grpId="0"/>
      <p:bldP spid="25613" grpId="0" animBg="1"/>
      <p:bldP spid="25614" grpId="0" animBg="1"/>
      <p:bldP spid="25615" grpId="0" animBg="1"/>
      <p:bldP spid="25616" grpId="0" animBg="1"/>
      <p:bldP spid="25617" grpId="0" animBg="1"/>
      <p:bldP spid="25618" grpId="0" animBg="1"/>
      <p:bldP spid="25619" grpId="0" animBg="1"/>
      <p:bldP spid="25620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Скругленный прямоугольник 7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 algn="ctr">
              <a:defRPr/>
            </a:pPr>
            <a:r>
              <a:rPr lang="ru-RU" sz="6600" i="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itchFamily="18" charset="0"/>
              </a:rPr>
              <a:t>Повторяем: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611560" y="1772816"/>
            <a:ext cx="5643602" cy="1446550"/>
          </a:xfrm>
          <a:prstGeom prst="rect">
            <a:avLst/>
          </a:prstGeom>
          <a:noFill/>
          <a:scene3d>
            <a:camera prst="orthographicFront"/>
            <a:lightRig rig="soft" dir="t">
              <a:rot lat="0" lon="0" rev="10800000"/>
            </a:lightRig>
          </a:scene3d>
          <a:sp3d>
            <a:bevelT w="139700" h="139700" prst="divot"/>
          </a:sp3d>
        </p:spPr>
        <p:txBody>
          <a:bodyPr>
            <a:spAutoFit/>
          </a:bodyPr>
          <a:lstStyle/>
          <a:p>
            <a:pPr algn="ctr">
              <a:defRPr/>
            </a:pPr>
            <a:r>
              <a:rPr lang="ru-RU" sz="8800" i="0" dirty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№ </a:t>
            </a:r>
            <a:r>
              <a:rPr lang="ru-RU" sz="8800" i="0" dirty="0" smtClean="0">
                <a:ln w="1905"/>
                <a:solidFill>
                  <a:srgbClr val="000099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Georgia" pitchFamily="18" charset="0"/>
                <a:cs typeface="+mn-cs"/>
              </a:rPr>
              <a:t>325(а)</a:t>
            </a:r>
            <a:endParaRPr lang="ru-RU" sz="8800" i="0" dirty="0">
              <a:ln w="1905"/>
              <a:solidFill>
                <a:srgbClr val="000099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Georgia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кругленный прямоугольник 8"/>
          <p:cNvSpPr/>
          <p:nvPr/>
        </p:nvSpPr>
        <p:spPr>
          <a:xfrm>
            <a:off x="428596" y="500042"/>
            <a:ext cx="7858180" cy="1071570"/>
          </a:xfrm>
          <a:prstGeom prst="roundRect">
            <a:avLst>
              <a:gd name="adj" fmla="val 42525"/>
            </a:avLst>
          </a:prstGeom>
          <a:solidFill>
            <a:schemeClr val="accent6"/>
          </a:solidFill>
          <a:ln>
            <a:solidFill>
              <a:schemeClr val="accent6">
                <a:lumMod val="20000"/>
                <a:lumOff val="80000"/>
              </a:schemeClr>
            </a:solidFill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ru-RU" sz="5400" i="0" dirty="0">
                <a:ln w="11430"/>
                <a:solidFill>
                  <a:srgbClr val="7030A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Georgia" pitchFamily="18" charset="0"/>
              </a:rPr>
              <a:t>Домашнее задание</a:t>
            </a:r>
            <a:endParaRPr lang="ru-RU" sz="1050" dirty="0">
              <a:solidFill>
                <a:srgbClr val="7030A0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28596" y="1767253"/>
            <a:ext cx="5286412" cy="4214842"/>
          </a:xfrm>
          <a:prstGeom prst="roundRect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shade val="30000"/>
                  <a:satMod val="115000"/>
                </a:schemeClr>
              </a:gs>
              <a:gs pos="50000">
                <a:schemeClr val="accent6">
                  <a:lumMod val="60000"/>
                  <a:lumOff val="40000"/>
                  <a:shade val="67500"/>
                  <a:satMod val="115000"/>
                </a:schemeClr>
              </a:gs>
              <a:gs pos="100000">
                <a:schemeClr val="accent6">
                  <a:lumMod val="60000"/>
                  <a:lumOff val="40000"/>
                  <a:shade val="100000"/>
                  <a:satMod val="115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solidFill>
              <a:schemeClr val="accent6">
                <a:lumMod val="40000"/>
                <a:lumOff val="60000"/>
              </a:schemeClr>
            </a:solidFill>
          </a:ln>
          <a:scene3d>
            <a:camera prst="orthographicFront"/>
            <a:lightRig rig="threePt" dir="t"/>
          </a:scene3d>
          <a:sp3d>
            <a:bevelT w="114300" prst="artDeco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>
            <a:sp3d extrusionH="57150">
              <a:bevelT w="38100" h="38100"/>
            </a:sp3d>
          </a:bodyPr>
          <a:lstStyle/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П.8,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328(в),                 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333, </a:t>
            </a:r>
          </a:p>
          <a:p>
            <a:pPr>
              <a:defRPr/>
            </a:pPr>
            <a:r>
              <a:rPr lang="ru-RU" sz="4800" i="0" dirty="0" smtClean="0">
                <a:solidFill>
                  <a:srgbClr val="000099"/>
                </a:solidFill>
                <a:latin typeface="Georgia" pitchFamily="18" charset="0"/>
              </a:rPr>
              <a:t>№ 336(а)</a:t>
            </a:r>
          </a:p>
        </p:txBody>
      </p:sp>
      <p:sp>
        <p:nvSpPr>
          <p:cNvPr id="25608" name="Номер слайда 5"/>
          <p:cNvSpPr>
            <a:spLocks noGrp="1"/>
          </p:cNvSpPr>
          <p:nvPr>
            <p:ph type="sldNum" sz="quarter" idx="12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8B322E8C-0FEA-45FF-8E5A-9544C1F6203F}" type="slidenum">
              <a:rPr lang="ru-RU" smtClean="0">
                <a:solidFill>
                  <a:srgbClr val="898989"/>
                </a:solidFill>
                <a:latin typeface="Georgia" pitchFamily="18" charset="0"/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12</a:t>
            </a:fld>
            <a:endParaRPr lang="ru-RU" smtClean="0">
              <a:solidFill>
                <a:srgbClr val="898989"/>
              </a:solidFill>
              <a:latin typeface="Georgia" pitchFamily="18" charset="0"/>
            </a:endParaRP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1434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>
              <a:solidFill>
                <a:srgbClr val="0000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1472" y="1268760"/>
            <a:ext cx="8028000" cy="2874620"/>
          </a:xfrm>
          <a:solidFill>
            <a:schemeClr val="accent6">
              <a:lumMod val="60000"/>
              <a:lumOff val="40000"/>
            </a:schemeClr>
          </a:solidFill>
          <a:ln w="76200" cap="rnd">
            <a:solidFill>
              <a:srgbClr val="FFFF00"/>
            </a:solidFill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t">
            <a:noAutofit/>
          </a:bodyPr>
          <a:lstStyle/>
          <a:p>
            <a:pPr algn="l" eaLnBrk="1" fontAlgn="auto" hangingPunct="1">
              <a:spcAft>
                <a:spcPts val="0"/>
              </a:spcAft>
              <a:buClr>
                <a:schemeClr val="accent5">
                  <a:lumMod val="50000"/>
                </a:schemeClr>
              </a:buClr>
              <a:defRPr/>
            </a:pPr>
            <a:r>
              <a:rPr lang="ru-RU" sz="5400" b="1" dirty="0" smtClean="0">
                <a:solidFill>
                  <a:srgbClr val="FF0000"/>
                </a:solidFill>
                <a:latin typeface="Georgia" pitchFamily="18" charset="0"/>
              </a:rPr>
              <a:t>Тема урока: </a:t>
            </a:r>
          </a:p>
        </p:txBody>
      </p:sp>
      <p:sp>
        <p:nvSpPr>
          <p:cNvPr id="2055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charset="0"/>
            </a:endParaRPr>
          </a:p>
        </p:txBody>
      </p:sp>
      <p:sp>
        <p:nvSpPr>
          <p:cNvPr id="7" name="TextBox 4"/>
          <p:cNvSpPr txBox="1">
            <a:spLocks noChangeArrowheads="1"/>
          </p:cNvSpPr>
          <p:nvPr/>
        </p:nvSpPr>
        <p:spPr bwMode="auto">
          <a:xfrm>
            <a:off x="428596" y="357166"/>
            <a:ext cx="3286125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>
            <a:defPPr>
              <a:defRPr lang="ru-RU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b="1" i="1"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fld id="{8EF71529-2B28-4563-B6C6-2833D08F90F2}" type="datetime1">
              <a:rPr lang="ru-RU" sz="4000">
                <a:solidFill>
                  <a:srgbClr val="002060"/>
                </a:solidFill>
                <a:latin typeface="Georgia" pitchFamily="18" charset="0"/>
              </a:rPr>
              <a:pPr/>
              <a:t>11.10.2015</a:t>
            </a:fld>
            <a:endParaRPr lang="ru-RU" sz="4000" dirty="0">
              <a:solidFill>
                <a:srgbClr val="002060"/>
              </a:solidFill>
              <a:latin typeface="Georgia" pitchFamily="18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67544" y="2143655"/>
            <a:ext cx="8136904" cy="1717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Числовые и буквенные </a:t>
            </a:r>
          </a:p>
          <a:p>
            <a:pPr algn="ctr" fontAlgn="auto">
              <a:spcBef>
                <a:spcPct val="20000"/>
              </a:spcBef>
              <a:spcAft>
                <a:spcPts val="0"/>
              </a:spcAft>
              <a:buClr>
                <a:srgbClr val="7CCA62">
                  <a:lumMod val="50000"/>
                </a:srgbClr>
              </a:buClr>
              <a:defRPr/>
            </a:pPr>
            <a:r>
              <a:rPr lang="ru-RU" sz="4800" dirty="0" smtClean="0">
                <a:ln w="1905"/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ookman Old Style" pitchFamily="18" charset="0"/>
              </a:rPr>
              <a:t>выражения.</a:t>
            </a:r>
            <a:endParaRPr lang="ru-RU" sz="4800" b="0" dirty="0">
              <a:solidFill>
                <a:srgbClr val="7030A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Bookman Old Style" pitchFamily="18" charset="0"/>
            </a:endParaRPr>
          </a:p>
        </p:txBody>
      </p:sp>
    </p:spTree>
  </p:cSld>
  <p:clrMapOvr>
    <a:masterClrMapping/>
  </p:clrMapOvr>
  <p:transition>
    <p:circl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5125" name="AutoShape 5"/>
          <p:cNvSpPr>
            <a:spLocks noChangeArrowheads="1"/>
          </p:cNvSpPr>
          <p:nvPr/>
        </p:nvSpPr>
        <p:spPr bwMode="auto">
          <a:xfrm>
            <a:off x="250825" y="188913"/>
            <a:ext cx="2592388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Задачи.</a:t>
            </a:r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 rot="-217977">
            <a:off x="0" y="6019800"/>
            <a:ext cx="9271000" cy="600075"/>
            <a:chOff x="-8" y="2527"/>
            <a:chExt cx="5840" cy="378"/>
          </a:xfrm>
        </p:grpSpPr>
        <p:sp>
          <p:nvSpPr>
            <p:cNvPr id="5127" name="Freeform 7"/>
            <p:cNvSpPr>
              <a:spLocks/>
            </p:cNvSpPr>
            <p:nvPr/>
          </p:nvSpPr>
          <p:spPr bwMode="auto">
            <a:xfrm rot="21228534" flipH="1">
              <a:off x="4520" y="255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28" name="Freeform 8"/>
            <p:cNvSpPr>
              <a:spLocks/>
            </p:cNvSpPr>
            <p:nvPr/>
          </p:nvSpPr>
          <p:spPr bwMode="auto">
            <a:xfrm rot="21228534" flipH="1">
              <a:off x="5294" y="252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29" name="Freeform 9"/>
            <p:cNvSpPr>
              <a:spLocks/>
            </p:cNvSpPr>
            <p:nvPr/>
          </p:nvSpPr>
          <p:spPr bwMode="auto">
            <a:xfrm rot="21228534" flipH="1">
              <a:off x="5072" y="255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0" name="Freeform 10"/>
            <p:cNvSpPr>
              <a:spLocks/>
            </p:cNvSpPr>
            <p:nvPr/>
          </p:nvSpPr>
          <p:spPr bwMode="auto">
            <a:xfrm rot="21228534" flipH="1">
              <a:off x="759" y="262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1" name="Freeform 11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2" name="Freeform 12"/>
            <p:cNvSpPr>
              <a:spLocks/>
            </p:cNvSpPr>
            <p:nvPr/>
          </p:nvSpPr>
          <p:spPr bwMode="auto">
            <a:xfrm rot="21228534" flipH="1">
              <a:off x="408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3" name="Freeform 13"/>
            <p:cNvSpPr>
              <a:spLocks/>
            </p:cNvSpPr>
            <p:nvPr/>
          </p:nvSpPr>
          <p:spPr bwMode="auto">
            <a:xfrm rot="21228534" flipH="1">
              <a:off x="214" y="2642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4" name="Freeform 14"/>
            <p:cNvSpPr>
              <a:spLocks/>
            </p:cNvSpPr>
            <p:nvPr/>
          </p:nvSpPr>
          <p:spPr bwMode="auto">
            <a:xfrm rot="21228534" flipH="1">
              <a:off x="20" y="263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5" name="Freeform 15"/>
            <p:cNvSpPr>
              <a:spLocks/>
            </p:cNvSpPr>
            <p:nvPr/>
          </p:nvSpPr>
          <p:spPr bwMode="auto">
            <a:xfrm rot="21228534" flipH="1">
              <a:off x="5499" y="254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6" name="Freeform 16"/>
            <p:cNvSpPr>
              <a:spLocks/>
            </p:cNvSpPr>
            <p:nvPr/>
          </p:nvSpPr>
          <p:spPr bwMode="auto">
            <a:xfrm rot="21228534" flipH="1">
              <a:off x="4666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7" name="Freeform 17"/>
            <p:cNvSpPr>
              <a:spLocks/>
            </p:cNvSpPr>
            <p:nvPr/>
          </p:nvSpPr>
          <p:spPr bwMode="auto">
            <a:xfrm rot="21228534" flipH="1">
              <a:off x="4306" y="254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8" name="Freeform 18"/>
            <p:cNvSpPr>
              <a:spLocks/>
            </p:cNvSpPr>
            <p:nvPr/>
          </p:nvSpPr>
          <p:spPr bwMode="auto">
            <a:xfrm rot="21228534" flipH="1">
              <a:off x="4084" y="256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39" name="Freeform 19"/>
            <p:cNvSpPr>
              <a:spLocks/>
            </p:cNvSpPr>
            <p:nvPr/>
          </p:nvSpPr>
          <p:spPr bwMode="auto">
            <a:xfrm rot="21228534" flipH="1">
              <a:off x="3861" y="257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0" name="Freeform 20"/>
            <p:cNvSpPr>
              <a:spLocks/>
            </p:cNvSpPr>
            <p:nvPr/>
          </p:nvSpPr>
          <p:spPr bwMode="auto">
            <a:xfrm rot="21228534" flipH="1">
              <a:off x="3626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1" name="Freeform 21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2" name="Freeform 22"/>
            <p:cNvSpPr>
              <a:spLocks/>
            </p:cNvSpPr>
            <p:nvPr/>
          </p:nvSpPr>
          <p:spPr bwMode="auto">
            <a:xfrm rot="21228534" flipH="1">
              <a:off x="3228" y="2597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3" name="Freeform 23"/>
            <p:cNvSpPr>
              <a:spLocks/>
            </p:cNvSpPr>
            <p:nvPr/>
          </p:nvSpPr>
          <p:spPr bwMode="auto">
            <a:xfrm rot="21228534" flipH="1">
              <a:off x="3053" y="2617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4" name="Freeform 24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5" name="Freeform 25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6" name="Freeform 26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7" name="Freeform 27"/>
            <p:cNvSpPr>
              <a:spLocks/>
            </p:cNvSpPr>
            <p:nvPr/>
          </p:nvSpPr>
          <p:spPr bwMode="auto">
            <a:xfrm rot="21228534" flipH="1">
              <a:off x="2178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8" name="Freeform 28"/>
            <p:cNvSpPr>
              <a:spLocks/>
            </p:cNvSpPr>
            <p:nvPr/>
          </p:nvSpPr>
          <p:spPr bwMode="auto">
            <a:xfrm rot="21228534" flipH="1">
              <a:off x="1998" y="258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49" name="Freeform 29"/>
            <p:cNvSpPr>
              <a:spLocks/>
            </p:cNvSpPr>
            <p:nvPr/>
          </p:nvSpPr>
          <p:spPr bwMode="auto">
            <a:xfrm rot="21228534" flipH="1">
              <a:off x="1824" y="261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0" name="Freeform 30"/>
            <p:cNvSpPr>
              <a:spLocks/>
            </p:cNvSpPr>
            <p:nvPr/>
          </p:nvSpPr>
          <p:spPr bwMode="auto">
            <a:xfrm rot="21228534" flipH="1">
              <a:off x="1645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1" name="Freeform 31"/>
            <p:cNvSpPr>
              <a:spLocks/>
            </p:cNvSpPr>
            <p:nvPr/>
          </p:nvSpPr>
          <p:spPr bwMode="auto">
            <a:xfrm rot="21228534" flipH="1">
              <a:off x="146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2" name="Freeform 32"/>
            <p:cNvSpPr>
              <a:spLocks/>
            </p:cNvSpPr>
            <p:nvPr/>
          </p:nvSpPr>
          <p:spPr bwMode="auto">
            <a:xfrm rot="21228534" flipH="1">
              <a:off x="1289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3" name="Freeform 33"/>
            <p:cNvSpPr>
              <a:spLocks/>
            </p:cNvSpPr>
            <p:nvPr/>
          </p:nvSpPr>
          <p:spPr bwMode="auto">
            <a:xfrm rot="21228534" flipH="1">
              <a:off x="1111" y="261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4" name="Freeform 34"/>
            <p:cNvSpPr>
              <a:spLocks/>
            </p:cNvSpPr>
            <p:nvPr/>
          </p:nvSpPr>
          <p:spPr bwMode="auto">
            <a:xfrm rot="21228534" flipH="1">
              <a:off x="933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5" name="Freeform 35"/>
            <p:cNvSpPr>
              <a:spLocks/>
            </p:cNvSpPr>
            <p:nvPr/>
          </p:nvSpPr>
          <p:spPr bwMode="auto">
            <a:xfrm rot="21228534" flipH="1">
              <a:off x="4891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6" name="Freeform 36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5157" name="Freeform 37"/>
            <p:cNvSpPr>
              <a:spLocks/>
            </p:cNvSpPr>
            <p:nvPr/>
          </p:nvSpPr>
          <p:spPr bwMode="auto">
            <a:xfrm flipH="1" flipV="1">
              <a:off x="0" y="2695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3" name="Group 38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8225" name="Group 39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8497" name="Line 40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98" name="Freeform 41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26" name="Group 42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8401" name="Group 4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8487" name="Group 4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8491" name="Group 45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8495" name="Oval 4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96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492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8493" name="Oval 4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94" name="Oval 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488" name="Group 51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489" name="Freeform 5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90" name="Freeform 5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402" name="Group 5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8477" name="Group 55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8481" name="Group 5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485" name="Oval 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86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482" name="Group 5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483" name="Oval 6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484" name="Oval 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478" name="Group 6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479" name="Freeform 6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80" name="Freeform 6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403" name="Group 6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8471" name="Group 66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8475" name="Oval 6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76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472" name="Group 6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8473" name="Oval 7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74" name="Oval 7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404" name="Group 7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8469" name="Freeform 73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70" name="Freeform 74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05" name="Group 75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8467" name="Oval 76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68" name="Oval 77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06" name="Group 78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8465" name="Oval 79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66" name="Oval 80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07" name="Group 8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8463" name="Oval 82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64" name="Oval 83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08" name="Group 84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8461" name="Oval 85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62" name="Oval 86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09" name="Group 87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8459" name="Freeform 88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60" name="Freeform 89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0" name="Group 9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8453" name="Group 91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8457" name="Oval 9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58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454" name="Group 94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8455" name="Oval 9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456" name="Oval 9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411" name="Group 9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8451" name="Freeform 98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52" name="Freeform 99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2" name="Group 100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8449" name="Oval 101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50" name="Oval 102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3" name="Group 103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8447" name="Oval 104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48" name="Oval 105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4" name="Group 106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8445" name="Oval 107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46" name="Oval 108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5" name="Group 109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8443" name="Oval 110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44" name="Oval 111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416" name="Group 112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8441" name="Freeform 113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42" name="Freeform 114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417" name="Freeform 115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418" name="Group 116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8439" name="Line 117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440" name="Freeform 118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39" name="Freeform 119"/>
              <p:cNvSpPr>
                <a:spLocks/>
              </p:cNvSpPr>
              <p:nvPr/>
            </p:nvSpPr>
            <p:spPr bwMode="auto">
              <a:xfrm>
                <a:off x="252" y="2038"/>
                <a:ext cx="1782" cy="791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grpSp>
            <p:nvGrpSpPr>
              <p:cNvPr id="8420" name="Group 120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8431" name="Rectangle 121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2" name="Rectangle 122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3" name="Rectangle 123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4" name="Rectangle 124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5" name="Rectangle 125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6" name="Rectangle 126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7" name="Rectangle 127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8" name="Rectangle 128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8421" name="Group 129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8429" name="Oval 13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30" name="Freeform 13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422" name="Freeform 132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23" name="Freeform 133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424" name="Group 134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8427" name="Oval 13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428" name="Freeform 13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425" name="Freeform 137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426" name="Freeform 138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8227" name="Group 139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8228" name="Group 140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8365" name="Group 141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391" name="Group 142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8395" name="Group 14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8399" name="Oval 14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400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8396" name="Group 146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8397" name="Oval 14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98" name="Oval 14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8392" name="Group 149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393" name="Freeform 150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94" name="Freeform 151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366" name="Group 15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385" name="Group 153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389" name="Oval 15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90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386" name="Group 15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387" name="Oval 15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88" name="Oval 1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367" name="Group 15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83" name="Freeform 16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84" name="Freeform 1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68" name="Group 16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381" name="Oval 16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82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69" name="Group 16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79" name="Oval 16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80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70" name="Group 16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377" name="Oval 16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78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71" name="Group 1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75" name="Oval 17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76" name="Oval 17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72" name="Group 17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73" name="Freeform 1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74" name="Freeform 17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229" name="Group 177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8329" name="Group 178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355" name="Group 179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8359" name="Group 18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8363" name="Oval 18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64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8360" name="Group 18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8361" name="Oval 18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62" name="Oval 18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8356" name="Group 186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357" name="Freeform 187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58" name="Freeform 18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330" name="Group 18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349" name="Group 19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353" name="Oval 1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54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350" name="Group 19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351" name="Oval 1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52" name="Oval 1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331" name="Group 19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47" name="Freeform 19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48" name="Freeform 19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32" name="Group 19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345" name="Oval 20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46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33" name="Group 20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43" name="Oval 20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44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34" name="Group 20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341" name="Oval 20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42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35" name="Group 20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39" name="Oval 20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40" name="Oval 21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336" name="Group 21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337" name="Freeform 21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38" name="Freeform 21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230" name="Group 214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8327" name="Line 2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328" name="Freeform 2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8231" name="Group 217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8291" name="Group 218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8317" name="Group 219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8321" name="Group 22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8325" name="Oval 22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26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8322" name="Group 223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8323" name="Oval 224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324" name="Oval 22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8318" name="Group 22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8319" name="Freeform 227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20" name="Freeform 228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292" name="Group 229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8311" name="Group 230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8315" name="Oval 23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16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312" name="Group 233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8313" name="Oval 23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314" name="Oval 23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293" name="Group 23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8309" name="Freeform 237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10" name="Freeform 238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94" name="Group 239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8307" name="Oval 240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08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95" name="Group 242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8305" name="Oval 243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06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96" name="Group 245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8303" name="Oval 24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04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97" name="Group 248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8301" name="Oval 24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02" name="Oval 250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98" name="Group 251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8299" name="Freeform 252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300" name="Freeform 253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8232" name="Group 254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8255" name="Group 255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281" name="Group 256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8285" name="Group 257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8289" name="Oval 258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90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8286" name="Group 260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8287" name="Oval 261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8288" name="Oval 26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8282" name="Group 263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283" name="Freeform 264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84" name="Freeform 26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256" name="Group 2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8275" name="Group 26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8279" name="Oval 26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80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8276" name="Group 270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8277" name="Oval 27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8278" name="Oval 2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8257" name="Group 27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273" name="Freeform 2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74" name="Freeform 27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58" name="Group 2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271" name="Oval 27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72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59" name="Group 27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269" name="Oval 28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70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60" name="Group 282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8267" name="Oval 283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68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61" name="Group 285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265" name="Oval 286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66" name="Oval 28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8262" name="Group 288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8263" name="Freeform 28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8264" name="Freeform 29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8233" name="Freeform 291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34" name="Group 292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8253" name="Line 29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8254" name="Freeform 29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415" name="Freeform 295"/>
              <p:cNvSpPr>
                <a:spLocks/>
              </p:cNvSpPr>
              <p:nvPr/>
            </p:nvSpPr>
            <p:spPr bwMode="auto">
              <a:xfrm>
                <a:off x="990" y="1094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8236" name="Rectangle 296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7" name="Rectangle 297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38" name="Rectangle 298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8239" name="Group 299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8251" name="Oval 300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52" name="Freeform 301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40" name="Freeform 302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1" name="Freeform 303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8242" name="Group 304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8249" name="Oval 305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8250" name="Freeform 306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8243" name="Freeform 307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4" name="Freeform 308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5" name="Freeform 309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>
                  <a:gd name="T0" fmla="*/ 216 w 432"/>
                  <a:gd name="T1" fmla="*/ 0 h 520"/>
                  <a:gd name="T2" fmla="*/ 0 w 432"/>
                  <a:gd name="T3" fmla="*/ 136 h 520"/>
                  <a:gd name="T4" fmla="*/ 64 w 432"/>
                  <a:gd name="T5" fmla="*/ 520 h 520"/>
                  <a:gd name="T6" fmla="*/ 400 w 432"/>
                  <a:gd name="T7" fmla="*/ 520 h 520"/>
                  <a:gd name="T8" fmla="*/ 432 w 432"/>
                  <a:gd name="T9" fmla="*/ 424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2"/>
                  <a:gd name="T16" fmla="*/ 0 h 520"/>
                  <a:gd name="T17" fmla="*/ 432 w 432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6" name="Rectangle 310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8247" name="Freeform 311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>
                  <a:gd name="T0" fmla="*/ 328 w 784"/>
                  <a:gd name="T1" fmla="*/ 280 h 328"/>
                  <a:gd name="T2" fmla="*/ 0 w 784"/>
                  <a:gd name="T3" fmla="*/ 0 h 328"/>
                  <a:gd name="T4" fmla="*/ 784 w 784"/>
                  <a:gd name="T5" fmla="*/ 0 h 328"/>
                  <a:gd name="T6" fmla="*/ 232 w 784"/>
                  <a:gd name="T7" fmla="*/ 328 h 3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4"/>
                  <a:gd name="T13" fmla="*/ 0 h 328"/>
                  <a:gd name="T14" fmla="*/ 784 w 784"/>
                  <a:gd name="T15" fmla="*/ 328 h 3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8248" name="Rectangle 312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5433" name="AutoShape 313"/>
          <p:cNvSpPr>
            <a:spLocks noChangeArrowheads="1"/>
          </p:cNvSpPr>
          <p:nvPr/>
        </p:nvSpPr>
        <p:spPr bwMode="auto">
          <a:xfrm>
            <a:off x="6858016" y="0"/>
            <a:ext cx="2285984" cy="1489075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№1</a:t>
            </a:r>
          </a:p>
        </p:txBody>
      </p:sp>
      <p:grpSp>
        <p:nvGrpSpPr>
          <p:cNvPr id="5343" name="Group 314"/>
          <p:cNvGrpSpPr>
            <a:grpSpLocks/>
          </p:cNvGrpSpPr>
          <p:nvPr/>
        </p:nvGrpSpPr>
        <p:grpSpPr bwMode="auto">
          <a:xfrm>
            <a:off x="3635375" y="6172200"/>
            <a:ext cx="633413" cy="685800"/>
            <a:chOff x="2464" y="3024"/>
            <a:chExt cx="399" cy="432"/>
          </a:xfrm>
        </p:grpSpPr>
        <p:grpSp>
          <p:nvGrpSpPr>
            <p:cNvPr id="8220" name="Group 315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8222" name="Oval 316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223" name="Oval 317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8224" name="Oval 318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8221" name="Freeform 319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33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5440" name="Text Box 320"/>
          <p:cNvSpPr txBox="1">
            <a:spLocks noChangeArrowheads="1"/>
          </p:cNvSpPr>
          <p:nvPr/>
        </p:nvSpPr>
        <p:spPr bwMode="auto">
          <a:xfrm>
            <a:off x="333893" y="1268413"/>
            <a:ext cx="8630596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Поезд шёл двое суток. В первые сутки 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он прошёл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980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км, а во вторые – на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50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км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больше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Сколько километров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прошёл поезд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за двое суток?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5441" name="AutoShape 321"/>
          <p:cNvSpPr>
            <a:spLocks/>
          </p:cNvSpPr>
          <p:nvPr/>
        </p:nvSpPr>
        <p:spPr bwMode="auto">
          <a:xfrm rot="5123681">
            <a:off x="6395244" y="3261519"/>
            <a:ext cx="420687" cy="5076825"/>
          </a:xfrm>
          <a:prstGeom prst="leftBrace">
            <a:avLst>
              <a:gd name="adj1" fmla="val 100566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442" name="AutoShape 322"/>
          <p:cNvSpPr>
            <a:spLocks/>
          </p:cNvSpPr>
          <p:nvPr/>
        </p:nvSpPr>
        <p:spPr bwMode="auto">
          <a:xfrm rot="5123681">
            <a:off x="1913731" y="4360069"/>
            <a:ext cx="420688" cy="3600450"/>
          </a:xfrm>
          <a:prstGeom prst="leftBrace">
            <a:avLst>
              <a:gd name="adj1" fmla="val 71321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443" name="WordArt 323"/>
          <p:cNvSpPr>
            <a:spLocks noChangeArrowheads="1" noChangeShapeType="1" noTextEdit="1"/>
          </p:cNvSpPr>
          <p:nvPr/>
        </p:nvSpPr>
        <p:spPr bwMode="auto">
          <a:xfrm>
            <a:off x="1476375" y="5445125"/>
            <a:ext cx="1655763" cy="431800"/>
          </a:xfrm>
          <a:prstGeom prst="rect">
            <a:avLst/>
          </a:prstGeom>
          <a:ln>
            <a:noFill/>
          </a:ln>
        </p:spPr>
        <p:txBody>
          <a:bodyPr wrap="none" fromWordArt="1"/>
          <a:lstStyle/>
          <a:p>
            <a:pPr algn="ctr"/>
            <a:r>
              <a:rPr lang="ru-RU" sz="3600" kern="10" dirty="0">
                <a:solidFill>
                  <a:srgbClr val="0066FF"/>
                </a:solidFill>
                <a:latin typeface="Bookman Old Style" pitchFamily="18" charset="0"/>
              </a:rPr>
              <a:t>980км</a:t>
            </a:r>
          </a:p>
        </p:txBody>
      </p:sp>
      <p:sp>
        <p:nvSpPr>
          <p:cNvPr id="5444" name="WordArt 324"/>
          <p:cNvSpPr>
            <a:spLocks noChangeArrowheads="1" noChangeShapeType="1" noTextEdit="1"/>
          </p:cNvSpPr>
          <p:nvPr/>
        </p:nvSpPr>
        <p:spPr bwMode="auto">
          <a:xfrm>
            <a:off x="5292725" y="5084763"/>
            <a:ext cx="2736850" cy="431800"/>
          </a:xfrm>
          <a:prstGeom prst="rect">
            <a:avLst/>
          </a:prstGeom>
          <a:ln>
            <a:noFill/>
          </a:ln>
        </p:spPr>
        <p:txBody>
          <a:bodyPr wrap="none" fromWordArt="1"/>
          <a:lstStyle/>
          <a:p>
            <a:pPr algn="ctr"/>
            <a:r>
              <a:rPr lang="ru-RU" sz="3600" kern="10" dirty="0">
                <a:solidFill>
                  <a:srgbClr val="0066FF"/>
                </a:solidFill>
                <a:latin typeface="Bookman Old Style" pitchFamily="18" charset="0"/>
              </a:rPr>
              <a:t>на 50км б.</a:t>
            </a:r>
          </a:p>
        </p:txBody>
      </p:sp>
      <p:sp>
        <p:nvSpPr>
          <p:cNvPr id="5445" name="AutoShape 325"/>
          <p:cNvSpPr>
            <a:spLocks/>
          </p:cNvSpPr>
          <p:nvPr/>
        </p:nvSpPr>
        <p:spPr bwMode="auto">
          <a:xfrm rot="5123681">
            <a:off x="4417219" y="707232"/>
            <a:ext cx="565150" cy="8888412"/>
          </a:xfrm>
          <a:prstGeom prst="leftBrace">
            <a:avLst>
              <a:gd name="adj1" fmla="val 13106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446" name="WordArt 326"/>
          <p:cNvSpPr>
            <a:spLocks noChangeArrowheads="1" noChangeShapeType="1" noTextEdit="1"/>
          </p:cNvSpPr>
          <p:nvPr/>
        </p:nvSpPr>
        <p:spPr bwMode="auto">
          <a:xfrm>
            <a:off x="4356100" y="4076700"/>
            <a:ext cx="5032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?</a:t>
            </a:r>
          </a:p>
        </p:txBody>
      </p:sp>
      <p:sp>
        <p:nvSpPr>
          <p:cNvPr id="5447" name="WordArt 327"/>
          <p:cNvSpPr>
            <a:spLocks noChangeArrowheads="1" noChangeShapeType="1" noTextEdit="1"/>
          </p:cNvSpPr>
          <p:nvPr/>
        </p:nvSpPr>
        <p:spPr bwMode="auto">
          <a:xfrm>
            <a:off x="4930800" y="2925762"/>
            <a:ext cx="2449512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0066FF"/>
                </a:solidFill>
                <a:latin typeface="Bookman Old Style" pitchFamily="18" charset="0"/>
              </a:rPr>
              <a:t> (980+50)</a:t>
            </a:r>
          </a:p>
        </p:txBody>
      </p:sp>
      <p:sp>
        <p:nvSpPr>
          <p:cNvPr id="5448" name="AutoShape 328"/>
          <p:cNvSpPr>
            <a:spLocks noChangeArrowheads="1"/>
          </p:cNvSpPr>
          <p:nvPr/>
        </p:nvSpPr>
        <p:spPr bwMode="auto">
          <a:xfrm rot="-773168">
            <a:off x="6210300" y="3717925"/>
            <a:ext cx="144463" cy="2165350"/>
          </a:xfrm>
          <a:prstGeom prst="downArrow">
            <a:avLst>
              <a:gd name="adj1" fmla="val 50000"/>
              <a:gd name="adj2" fmla="val 374724"/>
            </a:avLst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5449" name="WordArt 329"/>
          <p:cNvSpPr>
            <a:spLocks noChangeArrowheads="1" noChangeShapeType="1" noTextEdit="1"/>
          </p:cNvSpPr>
          <p:nvPr/>
        </p:nvSpPr>
        <p:spPr bwMode="auto">
          <a:xfrm>
            <a:off x="3059113" y="2925762"/>
            <a:ext cx="151130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>
                <a:solidFill>
                  <a:srgbClr val="0066FF"/>
                </a:solidFill>
                <a:latin typeface="Bookman Old Style" pitchFamily="18" charset="0"/>
              </a:rPr>
              <a:t> 980+</a:t>
            </a:r>
          </a:p>
        </p:txBody>
      </p:sp>
      <p:sp>
        <p:nvSpPr>
          <p:cNvPr id="5450" name="AutoShape 330"/>
          <p:cNvSpPr>
            <a:spLocks noChangeArrowheads="1"/>
          </p:cNvSpPr>
          <p:nvPr/>
        </p:nvSpPr>
        <p:spPr bwMode="auto">
          <a:xfrm>
            <a:off x="3563938" y="3716338"/>
            <a:ext cx="2339975" cy="1489075"/>
          </a:xfrm>
          <a:prstGeom prst="irregularSeal1">
            <a:avLst/>
          </a:prstGeom>
          <a:solidFill>
            <a:srgbClr val="FFD1FF"/>
          </a:solidFill>
          <a:ln w="254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2010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64028 -0.06528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0" y="-33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028 -0.06528 L 1.41215 -0.14931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00" y="-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5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5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54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5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000"/>
                                        <p:tgtEl>
                                          <p:spTgt spid="54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5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54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54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544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54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54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54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41" grpId="0" animBg="1"/>
      <p:bldP spid="5442" grpId="0" animBg="1"/>
      <p:bldP spid="5443" grpId="0"/>
      <p:bldP spid="5444" grpId="0"/>
      <p:bldP spid="5445" grpId="0" animBg="1"/>
      <p:bldP spid="5446" grpId="0" animBg="1"/>
      <p:bldP spid="5446" grpId="1" animBg="1"/>
      <p:bldP spid="5447" grpId="0" animBg="1"/>
      <p:bldP spid="5448" grpId="0" animBg="1"/>
      <p:bldP spid="5448" grpId="1" animBg="1"/>
      <p:bldP spid="5448" grpId="2" animBg="1"/>
      <p:bldP spid="5448" grpId="3" animBg="1"/>
      <p:bldP spid="544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6147" name="AutoShape 3"/>
          <p:cNvSpPr>
            <a:spLocks noChangeArrowheads="1"/>
          </p:cNvSpPr>
          <p:nvPr/>
        </p:nvSpPr>
        <p:spPr bwMode="auto">
          <a:xfrm>
            <a:off x="250825" y="188913"/>
            <a:ext cx="2592388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Задачи.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-217977">
            <a:off x="0" y="6019800"/>
            <a:ext cx="9271000" cy="600075"/>
            <a:chOff x="-8" y="2527"/>
            <a:chExt cx="5840" cy="378"/>
          </a:xfrm>
        </p:grpSpPr>
        <p:sp>
          <p:nvSpPr>
            <p:cNvPr id="6149" name="Freeform 5"/>
            <p:cNvSpPr>
              <a:spLocks/>
            </p:cNvSpPr>
            <p:nvPr/>
          </p:nvSpPr>
          <p:spPr bwMode="auto">
            <a:xfrm rot="21228534" flipH="1">
              <a:off x="4520" y="255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auto">
            <a:xfrm rot="21228534" flipH="1">
              <a:off x="5294" y="252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 rot="21228534" flipH="1">
              <a:off x="5072" y="255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auto">
            <a:xfrm rot="21228534" flipH="1">
              <a:off x="759" y="262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auto">
            <a:xfrm rot="21228534" flipH="1">
              <a:off x="408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5" name="Freeform 11"/>
            <p:cNvSpPr>
              <a:spLocks/>
            </p:cNvSpPr>
            <p:nvPr/>
          </p:nvSpPr>
          <p:spPr bwMode="auto">
            <a:xfrm rot="21228534" flipH="1">
              <a:off x="214" y="2642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6" name="Freeform 12"/>
            <p:cNvSpPr>
              <a:spLocks/>
            </p:cNvSpPr>
            <p:nvPr/>
          </p:nvSpPr>
          <p:spPr bwMode="auto">
            <a:xfrm rot="21228534" flipH="1">
              <a:off x="20" y="263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7" name="Freeform 13"/>
            <p:cNvSpPr>
              <a:spLocks/>
            </p:cNvSpPr>
            <p:nvPr/>
          </p:nvSpPr>
          <p:spPr bwMode="auto">
            <a:xfrm rot="21228534" flipH="1">
              <a:off x="5499" y="254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8" name="Freeform 14"/>
            <p:cNvSpPr>
              <a:spLocks/>
            </p:cNvSpPr>
            <p:nvPr/>
          </p:nvSpPr>
          <p:spPr bwMode="auto">
            <a:xfrm rot="21228534" flipH="1">
              <a:off x="4666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59" name="Freeform 15"/>
            <p:cNvSpPr>
              <a:spLocks/>
            </p:cNvSpPr>
            <p:nvPr/>
          </p:nvSpPr>
          <p:spPr bwMode="auto">
            <a:xfrm rot="21228534" flipH="1">
              <a:off x="4306" y="254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0" name="Freeform 16"/>
            <p:cNvSpPr>
              <a:spLocks/>
            </p:cNvSpPr>
            <p:nvPr/>
          </p:nvSpPr>
          <p:spPr bwMode="auto">
            <a:xfrm rot="21228534" flipH="1">
              <a:off x="4084" y="256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1" name="Freeform 17"/>
            <p:cNvSpPr>
              <a:spLocks/>
            </p:cNvSpPr>
            <p:nvPr/>
          </p:nvSpPr>
          <p:spPr bwMode="auto">
            <a:xfrm rot="21228534" flipH="1">
              <a:off x="3861" y="257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2" name="Freeform 18"/>
            <p:cNvSpPr>
              <a:spLocks/>
            </p:cNvSpPr>
            <p:nvPr/>
          </p:nvSpPr>
          <p:spPr bwMode="auto">
            <a:xfrm rot="21228534" flipH="1">
              <a:off x="3626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3" name="Freeform 19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4" name="Freeform 20"/>
            <p:cNvSpPr>
              <a:spLocks/>
            </p:cNvSpPr>
            <p:nvPr/>
          </p:nvSpPr>
          <p:spPr bwMode="auto">
            <a:xfrm rot="21228534" flipH="1">
              <a:off x="3228" y="2597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5" name="Freeform 21"/>
            <p:cNvSpPr>
              <a:spLocks/>
            </p:cNvSpPr>
            <p:nvPr/>
          </p:nvSpPr>
          <p:spPr bwMode="auto">
            <a:xfrm rot="21228534" flipH="1">
              <a:off x="3053" y="2617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6" name="Freeform 22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7" name="Freeform 23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8" name="Freeform 24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69" name="Freeform 25"/>
            <p:cNvSpPr>
              <a:spLocks/>
            </p:cNvSpPr>
            <p:nvPr/>
          </p:nvSpPr>
          <p:spPr bwMode="auto">
            <a:xfrm rot="21228534" flipH="1">
              <a:off x="2178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0" name="Freeform 26"/>
            <p:cNvSpPr>
              <a:spLocks/>
            </p:cNvSpPr>
            <p:nvPr/>
          </p:nvSpPr>
          <p:spPr bwMode="auto">
            <a:xfrm rot="21228534" flipH="1">
              <a:off x="1998" y="258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1" name="Freeform 27"/>
            <p:cNvSpPr>
              <a:spLocks/>
            </p:cNvSpPr>
            <p:nvPr/>
          </p:nvSpPr>
          <p:spPr bwMode="auto">
            <a:xfrm rot="21228534" flipH="1">
              <a:off x="1824" y="261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2" name="Freeform 28"/>
            <p:cNvSpPr>
              <a:spLocks/>
            </p:cNvSpPr>
            <p:nvPr/>
          </p:nvSpPr>
          <p:spPr bwMode="auto">
            <a:xfrm rot="21228534" flipH="1">
              <a:off x="1645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3" name="Freeform 29"/>
            <p:cNvSpPr>
              <a:spLocks/>
            </p:cNvSpPr>
            <p:nvPr/>
          </p:nvSpPr>
          <p:spPr bwMode="auto">
            <a:xfrm rot="21228534" flipH="1">
              <a:off x="146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4" name="Freeform 30"/>
            <p:cNvSpPr>
              <a:spLocks/>
            </p:cNvSpPr>
            <p:nvPr/>
          </p:nvSpPr>
          <p:spPr bwMode="auto">
            <a:xfrm rot="21228534" flipH="1">
              <a:off x="1289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5" name="Freeform 31"/>
            <p:cNvSpPr>
              <a:spLocks/>
            </p:cNvSpPr>
            <p:nvPr/>
          </p:nvSpPr>
          <p:spPr bwMode="auto">
            <a:xfrm rot="21228534" flipH="1">
              <a:off x="1111" y="261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6" name="Freeform 32"/>
            <p:cNvSpPr>
              <a:spLocks/>
            </p:cNvSpPr>
            <p:nvPr/>
          </p:nvSpPr>
          <p:spPr bwMode="auto">
            <a:xfrm rot="21228534" flipH="1">
              <a:off x="933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7" name="Freeform 33"/>
            <p:cNvSpPr>
              <a:spLocks/>
            </p:cNvSpPr>
            <p:nvPr/>
          </p:nvSpPr>
          <p:spPr bwMode="auto">
            <a:xfrm rot="21228534" flipH="1">
              <a:off x="4891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 flipH="1" flipV="1">
              <a:off x="0" y="2695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9249" name="Group 37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9521" name="Line 38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522" name="Freeform 39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50" name="Group 40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9425" name="Group 4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9511" name="Group 4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9515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9519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520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516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517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518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512" name="Group 4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9513" name="Freeform 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514" name="Freeform 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26" name="Group 52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9501" name="Group 53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9505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509" name="Oval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510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506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507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508" name="Oval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502" name="Group 6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9503" name="Freeform 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504" name="Freeform 6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27" name="Group 6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9495" name="Group 6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9499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500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96" name="Group 6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9497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98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28" name="Group 70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493" name="Freeform 7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94" name="Freeform 7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29" name="Group 7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9491" name="Oval 7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92" name="Oval 7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0" name="Group 7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489" name="Oval 7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90" name="Oval 7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1" name="Group 7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9487" name="Oval 8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88" name="Oval 8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2" name="Group 8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485" name="Oval 8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86" name="Oval 8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3" name="Group 8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9483" name="Freeform 8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84" name="Freeform 8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4" name="Group 8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9477" name="Group 8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9481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82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478" name="Group 9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9479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80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435" name="Group 95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475" name="Freeform 9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76" name="Freeform 9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6" name="Group 9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9473" name="Oval 9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74" name="Oval 10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7" name="Group 10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471" name="Oval 10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72" name="Oval 10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8" name="Group 10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9469" name="Oval 10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70" name="Oval 10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39" name="Group 10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467" name="Oval 10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68" name="Oval 10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440" name="Group 11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9465" name="Freeform 11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66" name="Freeform 11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441" name="Freeform 113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442" name="Group 114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9463" name="Line 1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464" name="Freeform 1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261" name="Freeform 117"/>
              <p:cNvSpPr>
                <a:spLocks/>
              </p:cNvSpPr>
              <p:nvPr/>
            </p:nvSpPr>
            <p:spPr bwMode="auto">
              <a:xfrm>
                <a:off x="252" y="2038"/>
                <a:ext cx="1782" cy="791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grpSp>
            <p:nvGrpSpPr>
              <p:cNvPr id="9444" name="Group 118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9455" name="Rectangle 119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6" name="Rectangle 120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7" name="Rectangle 12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8" name="Rectangle 122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9" name="Rectangle 123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60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61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62" name="Rectangle 126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9445" name="Group 127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9453" name="Oval 12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4" name="Freeform 12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446" name="Freeform 130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47" name="Freeform 131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448" name="Group 132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9451" name="Oval 13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452" name="Freeform 13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449" name="Freeform 135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450" name="Freeform 136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9251" name="Group 137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9252" name="Group 138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9389" name="Group 13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415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419" name="Group 1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423" name="Oval 1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24" name="Oval 1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420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421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422" name="Oval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416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17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18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90" name="Group 1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409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413" name="Oval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14" name="Oval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410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411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412" name="Oval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91" name="Group 15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07" name="Freeform 15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08" name="Freeform 1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92" name="Group 16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05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06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93" name="Group 1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403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04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94" name="Group 1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401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02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95" name="Group 1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99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400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96" name="Group 1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97" name="Freeform 1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98" name="Freeform 1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53" name="Group 175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9353" name="Group 1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79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383" name="Group 1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387" name="Oval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88" name="Oval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84" name="Group 1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385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86" name="Oval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380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81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82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54" name="Group 18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73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377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78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74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75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76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55" name="Group 19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71" name="Freeform 19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72" name="Freeform 1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56" name="Group 19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369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70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57" name="Group 20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67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68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58" name="Group 20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365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66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59" name="Group 20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63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64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60" name="Group 20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361" name="Freeform 21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62" name="Freeform 2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54" name="Group 212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9351" name="Line 21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352" name="Freeform 21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9255" name="Group 215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9315" name="Group 216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341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9345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9349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50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46" name="Group 2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9347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48" name="Oval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342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343" name="Freeform 22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44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16" name="Group 22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9335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9339" name="Oval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40" name="Oval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36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9337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38" name="Oval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317" name="Group 234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333" name="Freeform 235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34" name="Freeform 2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18" name="Group 23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9331" name="Oval 23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32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19" name="Group 24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329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30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20" name="Group 24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9327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28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21" name="Group 24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325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26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322" name="Group 249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9323" name="Freeform 2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324" name="Freeform 2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9256" name="Group 252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9279" name="Group 25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305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9309" name="Group 2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9313" name="Oval 2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14" name="Oval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9310" name="Group 2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9311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9312" name="Oval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9306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07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08" name="Freeform 2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280" name="Group 26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9299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9303" name="Oval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04" name="Oval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9300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9301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9302" name="Oval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9281" name="Group 2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297" name="Freeform 27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98" name="Freeform 2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2" name="Group 27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295" name="Oval 27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96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3" name="Group 27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293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94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4" name="Group 2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9291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92" name="Oval 2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5" name="Group 2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289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90" name="Oval 2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9286" name="Group 2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9287" name="Freeform 28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9288" name="Freeform 2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9257" name="Freeform 289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258" name="Group 290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9277" name="Line 29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9278" name="Freeform 29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6437" name="Freeform 293"/>
              <p:cNvSpPr>
                <a:spLocks/>
              </p:cNvSpPr>
              <p:nvPr/>
            </p:nvSpPr>
            <p:spPr bwMode="auto">
              <a:xfrm>
                <a:off x="990" y="1094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9260" name="Rectangle 294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61" name="Rectangle 295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62" name="Rectangle 296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9263" name="Group 297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9275" name="Oval 29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76" name="Freeform 29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64" name="Freeform 300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5" name="Freeform 301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9266" name="Group 302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9273" name="Oval 30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9274" name="Freeform 30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267" name="Freeform 305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8" name="Freeform 306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69" name="Freeform 307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>
                  <a:gd name="T0" fmla="*/ 216 w 432"/>
                  <a:gd name="T1" fmla="*/ 0 h 520"/>
                  <a:gd name="T2" fmla="*/ 0 w 432"/>
                  <a:gd name="T3" fmla="*/ 136 h 520"/>
                  <a:gd name="T4" fmla="*/ 64 w 432"/>
                  <a:gd name="T5" fmla="*/ 520 h 520"/>
                  <a:gd name="T6" fmla="*/ 400 w 432"/>
                  <a:gd name="T7" fmla="*/ 520 h 520"/>
                  <a:gd name="T8" fmla="*/ 432 w 432"/>
                  <a:gd name="T9" fmla="*/ 424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2"/>
                  <a:gd name="T16" fmla="*/ 0 h 520"/>
                  <a:gd name="T17" fmla="*/ 432 w 432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0" name="Rectangle 308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9271" name="Freeform 309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>
                  <a:gd name="T0" fmla="*/ 328 w 784"/>
                  <a:gd name="T1" fmla="*/ 280 h 328"/>
                  <a:gd name="T2" fmla="*/ 0 w 784"/>
                  <a:gd name="T3" fmla="*/ 0 h 328"/>
                  <a:gd name="T4" fmla="*/ 784 w 784"/>
                  <a:gd name="T5" fmla="*/ 0 h 328"/>
                  <a:gd name="T6" fmla="*/ 232 w 784"/>
                  <a:gd name="T7" fmla="*/ 328 h 3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4"/>
                  <a:gd name="T13" fmla="*/ 0 h 328"/>
                  <a:gd name="T14" fmla="*/ 784 w 784"/>
                  <a:gd name="T15" fmla="*/ 328 h 3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272" name="Rectangle 310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6455" name="AutoShape 311"/>
          <p:cNvSpPr>
            <a:spLocks noChangeArrowheads="1"/>
          </p:cNvSpPr>
          <p:nvPr/>
        </p:nvSpPr>
        <p:spPr bwMode="auto">
          <a:xfrm>
            <a:off x="6858016" y="0"/>
            <a:ext cx="2285984" cy="1489075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№2</a:t>
            </a:r>
          </a:p>
        </p:txBody>
      </p:sp>
      <p:grpSp>
        <p:nvGrpSpPr>
          <p:cNvPr id="6283" name="Group 312"/>
          <p:cNvGrpSpPr>
            <a:grpSpLocks/>
          </p:cNvGrpSpPr>
          <p:nvPr/>
        </p:nvGrpSpPr>
        <p:grpSpPr bwMode="auto">
          <a:xfrm>
            <a:off x="3635375" y="6172200"/>
            <a:ext cx="633413" cy="685800"/>
            <a:chOff x="2464" y="3024"/>
            <a:chExt cx="399" cy="432"/>
          </a:xfrm>
        </p:grpSpPr>
        <p:grpSp>
          <p:nvGrpSpPr>
            <p:cNvPr id="9244" name="Group 313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9246" name="Oval 314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7" name="Oval 315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9248" name="Oval 316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9245" name="Freeform 317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33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6462" name="Text Box 318"/>
          <p:cNvSpPr txBox="1">
            <a:spLocks noChangeArrowheads="1"/>
          </p:cNvSpPr>
          <p:nvPr/>
        </p:nvSpPr>
        <p:spPr bwMode="auto">
          <a:xfrm>
            <a:off x="2082801" y="1268413"/>
            <a:ext cx="6809680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Поезд шёл двое суток. В первые сутки 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он прошёл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980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км, а во вторые – на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</a:rPr>
              <a:t>65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км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больше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. Сколько километров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прошёл поезд </a:t>
            </a:r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за двое суток?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6463" name="AutoShape 319"/>
          <p:cNvSpPr>
            <a:spLocks/>
          </p:cNvSpPr>
          <p:nvPr/>
        </p:nvSpPr>
        <p:spPr bwMode="auto">
          <a:xfrm rot="5123681">
            <a:off x="6395244" y="3261519"/>
            <a:ext cx="420687" cy="5076825"/>
          </a:xfrm>
          <a:prstGeom prst="leftBrace">
            <a:avLst>
              <a:gd name="adj1" fmla="val 100566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6464" name="AutoShape 320"/>
          <p:cNvSpPr>
            <a:spLocks/>
          </p:cNvSpPr>
          <p:nvPr/>
        </p:nvSpPr>
        <p:spPr bwMode="auto">
          <a:xfrm rot="5123681">
            <a:off x="1913731" y="4360069"/>
            <a:ext cx="420688" cy="3600450"/>
          </a:xfrm>
          <a:prstGeom prst="leftBrace">
            <a:avLst>
              <a:gd name="adj1" fmla="val 71321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6465" name="WordArt 321"/>
          <p:cNvSpPr>
            <a:spLocks noChangeArrowheads="1" noChangeShapeType="1" noTextEdit="1"/>
          </p:cNvSpPr>
          <p:nvPr/>
        </p:nvSpPr>
        <p:spPr bwMode="auto">
          <a:xfrm>
            <a:off x="1476375" y="5445125"/>
            <a:ext cx="1655763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3600" kern="10" dirty="0">
                <a:solidFill>
                  <a:srgbClr val="0066FF"/>
                </a:solidFill>
                <a:latin typeface="Bookman Old Style" pitchFamily="18" charset="0"/>
              </a:rPr>
              <a:t>980км</a:t>
            </a:r>
          </a:p>
        </p:txBody>
      </p:sp>
      <p:sp>
        <p:nvSpPr>
          <p:cNvPr id="6466" name="WordArt 322"/>
          <p:cNvSpPr>
            <a:spLocks noChangeArrowheads="1" noChangeShapeType="1" noTextEdit="1"/>
          </p:cNvSpPr>
          <p:nvPr/>
        </p:nvSpPr>
        <p:spPr bwMode="auto">
          <a:xfrm>
            <a:off x="5292725" y="5084763"/>
            <a:ext cx="273685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3600" kern="10">
                <a:solidFill>
                  <a:srgbClr val="0066FF"/>
                </a:solidFill>
                <a:latin typeface="Bookman Old Style" pitchFamily="18" charset="0"/>
              </a:rPr>
              <a:t>на 65км б.</a:t>
            </a:r>
          </a:p>
        </p:txBody>
      </p:sp>
      <p:sp>
        <p:nvSpPr>
          <p:cNvPr id="6467" name="AutoShape 323"/>
          <p:cNvSpPr>
            <a:spLocks/>
          </p:cNvSpPr>
          <p:nvPr/>
        </p:nvSpPr>
        <p:spPr bwMode="auto">
          <a:xfrm rot="5123681">
            <a:off x="4417219" y="707232"/>
            <a:ext cx="565150" cy="8888412"/>
          </a:xfrm>
          <a:prstGeom prst="leftBrace">
            <a:avLst>
              <a:gd name="adj1" fmla="val 13106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6468" name="WordArt 324"/>
          <p:cNvSpPr>
            <a:spLocks noChangeArrowheads="1" noChangeShapeType="1" noTextEdit="1"/>
          </p:cNvSpPr>
          <p:nvPr/>
        </p:nvSpPr>
        <p:spPr bwMode="auto">
          <a:xfrm>
            <a:off x="4356100" y="4076700"/>
            <a:ext cx="5032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?</a:t>
            </a:r>
          </a:p>
        </p:txBody>
      </p:sp>
      <p:sp>
        <p:nvSpPr>
          <p:cNvPr id="6469" name="WordArt 325"/>
          <p:cNvSpPr>
            <a:spLocks noChangeArrowheads="1" noChangeShapeType="1" noTextEdit="1"/>
          </p:cNvSpPr>
          <p:nvPr/>
        </p:nvSpPr>
        <p:spPr bwMode="auto">
          <a:xfrm>
            <a:off x="4858792" y="2852936"/>
            <a:ext cx="2449512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0066FF"/>
                </a:solidFill>
                <a:latin typeface="Bookman Old Style" pitchFamily="18" charset="0"/>
              </a:rPr>
              <a:t> (980+65)</a:t>
            </a:r>
          </a:p>
        </p:txBody>
      </p:sp>
      <p:sp>
        <p:nvSpPr>
          <p:cNvPr id="6470" name="AutoShape 326"/>
          <p:cNvSpPr>
            <a:spLocks noChangeArrowheads="1"/>
          </p:cNvSpPr>
          <p:nvPr/>
        </p:nvSpPr>
        <p:spPr bwMode="auto">
          <a:xfrm rot="-773168">
            <a:off x="6210300" y="3717925"/>
            <a:ext cx="144463" cy="2165350"/>
          </a:xfrm>
          <a:prstGeom prst="downArrow">
            <a:avLst>
              <a:gd name="adj1" fmla="val 50000"/>
              <a:gd name="adj2" fmla="val 374724"/>
            </a:avLst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6471" name="WordArt 327"/>
          <p:cNvSpPr>
            <a:spLocks noChangeArrowheads="1" noChangeShapeType="1" noTextEdit="1"/>
          </p:cNvSpPr>
          <p:nvPr/>
        </p:nvSpPr>
        <p:spPr bwMode="auto">
          <a:xfrm>
            <a:off x="3059113" y="2852936"/>
            <a:ext cx="151130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0066FF"/>
                </a:solidFill>
                <a:latin typeface="Bookman Old Style" pitchFamily="18" charset="0"/>
              </a:rPr>
              <a:t> 980+</a:t>
            </a:r>
          </a:p>
        </p:txBody>
      </p:sp>
      <p:sp>
        <p:nvSpPr>
          <p:cNvPr id="6472" name="AutoShape 328"/>
          <p:cNvSpPr>
            <a:spLocks noChangeArrowheads="1"/>
          </p:cNvSpPr>
          <p:nvPr/>
        </p:nvSpPr>
        <p:spPr bwMode="auto">
          <a:xfrm>
            <a:off x="3563938" y="3716338"/>
            <a:ext cx="2339975" cy="1489075"/>
          </a:xfrm>
          <a:prstGeom prst="irregularSeal1">
            <a:avLst/>
          </a:prstGeom>
          <a:solidFill>
            <a:srgbClr val="FFD1FF"/>
          </a:solidFill>
          <a:ln w="25400">
            <a:solidFill>
              <a:srgbClr val="7030A0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>
                <a:solidFill>
                  <a:srgbClr val="FF0000"/>
                </a:solidFill>
                <a:latin typeface="Bookman Old Style" pitchFamily="18" charset="0"/>
                <a:cs typeface="+mn-cs"/>
              </a:rPr>
              <a:t>2025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88889E-6 -2.22222E-6 L 0.64028 -0.06528 " pathEditMode="relative" rAng="0" ptsTypes="AA">
                                      <p:cBhvr>
                                        <p:cTn id="9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000" y="-330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0"/>
                            </p:stCondLst>
                            <p:childTnLst>
                              <p:par>
                                <p:cTn id="14" presetID="0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64028 -0.06528 L 1.41215 -0.14931 " pathEditMode="relative" rAng="0" ptsTypes="AA">
                                      <p:cBhvr>
                                        <p:cTn id="15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00" y="-42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1000"/>
                                        <p:tgtEl>
                                          <p:spTgt spid="6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6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1000"/>
                            </p:stCondLst>
                            <p:childTnLst>
                              <p:par>
                                <p:cTn id="24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6" dur="1000"/>
                                        <p:tgtEl>
                                          <p:spTgt spid="64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6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2000"/>
                            </p:stCondLst>
                            <p:childTnLst>
                              <p:par>
                                <p:cTn id="3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1000"/>
                                        <p:tgtEl>
                                          <p:spTgt spid="6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6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6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7" dur="10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1" dur="10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2500"/>
                            </p:stCondLst>
                            <p:childTnLst>
                              <p:par>
                                <p:cTn id="53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5" dur="10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3500"/>
                            </p:stCondLst>
                            <p:childTnLst>
                              <p:par>
                                <p:cTn id="57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8" dur="1000"/>
                                        <p:tgtEl>
                                          <p:spTgt spid="647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6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66" dur="1000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646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8" dur="1000"/>
                                        <p:tgtEl>
                                          <p:spTgt spid="646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64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64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6" dur="1000"/>
                                        <p:tgtEl>
                                          <p:spTgt spid="6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463" grpId="0" animBg="1"/>
      <p:bldP spid="6464" grpId="0" animBg="1"/>
      <p:bldP spid="6465" grpId="0" animBg="1"/>
      <p:bldP spid="6466" grpId="0" animBg="1"/>
      <p:bldP spid="6467" grpId="0" animBg="1"/>
      <p:bldP spid="6468" grpId="0" animBg="1"/>
      <p:bldP spid="6468" grpId="1" animBg="1"/>
      <p:bldP spid="6469" grpId="0" animBg="1"/>
      <p:bldP spid="6470" grpId="0" animBg="1"/>
      <p:bldP spid="6470" grpId="1" animBg="1"/>
      <p:bldP spid="6470" grpId="2" animBg="1"/>
      <p:bldP spid="6470" grpId="3" animBg="1"/>
      <p:bldP spid="647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9219" name="AutoShape 3"/>
          <p:cNvSpPr>
            <a:spLocks noChangeArrowheads="1"/>
          </p:cNvSpPr>
          <p:nvPr/>
        </p:nvSpPr>
        <p:spPr bwMode="auto">
          <a:xfrm>
            <a:off x="250825" y="188913"/>
            <a:ext cx="2592388" cy="576262"/>
          </a:xfrm>
          <a:prstGeom prst="wedgeRoundRectCallout">
            <a:avLst>
              <a:gd name="adj1" fmla="val 15523"/>
              <a:gd name="adj2" fmla="val 148069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 algn="ctr">
              <a:defRPr/>
            </a:pPr>
            <a:r>
              <a:rPr lang="ru-RU" sz="2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Задачи.</a:t>
            </a:r>
          </a:p>
        </p:txBody>
      </p:sp>
      <p:grpSp>
        <p:nvGrpSpPr>
          <p:cNvPr id="2" name="Group 4"/>
          <p:cNvGrpSpPr>
            <a:grpSpLocks/>
          </p:cNvGrpSpPr>
          <p:nvPr/>
        </p:nvGrpSpPr>
        <p:grpSpPr bwMode="auto">
          <a:xfrm rot="-217977">
            <a:off x="0" y="6019800"/>
            <a:ext cx="9271000" cy="600075"/>
            <a:chOff x="-8" y="2527"/>
            <a:chExt cx="5840" cy="378"/>
          </a:xfrm>
        </p:grpSpPr>
        <p:sp>
          <p:nvSpPr>
            <p:cNvPr id="9221" name="Freeform 5"/>
            <p:cNvSpPr>
              <a:spLocks/>
            </p:cNvSpPr>
            <p:nvPr/>
          </p:nvSpPr>
          <p:spPr bwMode="auto">
            <a:xfrm rot="21228534" flipH="1">
              <a:off x="4520" y="255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2" name="Freeform 6"/>
            <p:cNvSpPr>
              <a:spLocks/>
            </p:cNvSpPr>
            <p:nvPr/>
          </p:nvSpPr>
          <p:spPr bwMode="auto">
            <a:xfrm rot="21228534" flipH="1">
              <a:off x="5294" y="252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3" name="Freeform 7"/>
            <p:cNvSpPr>
              <a:spLocks/>
            </p:cNvSpPr>
            <p:nvPr/>
          </p:nvSpPr>
          <p:spPr bwMode="auto">
            <a:xfrm rot="21228534" flipH="1">
              <a:off x="5072" y="2550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4" name="Freeform 8"/>
            <p:cNvSpPr>
              <a:spLocks/>
            </p:cNvSpPr>
            <p:nvPr/>
          </p:nvSpPr>
          <p:spPr bwMode="auto">
            <a:xfrm rot="21228534" flipH="1">
              <a:off x="759" y="262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5" name="Freeform 9"/>
            <p:cNvSpPr>
              <a:spLocks/>
            </p:cNvSpPr>
            <p:nvPr/>
          </p:nvSpPr>
          <p:spPr bwMode="auto">
            <a:xfrm rot="21228534" flipH="1">
              <a:off x="595" y="2632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6" name="Freeform 10"/>
            <p:cNvSpPr>
              <a:spLocks/>
            </p:cNvSpPr>
            <p:nvPr/>
          </p:nvSpPr>
          <p:spPr bwMode="auto">
            <a:xfrm rot="21228534" flipH="1">
              <a:off x="408" y="2633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7" name="Freeform 11"/>
            <p:cNvSpPr>
              <a:spLocks/>
            </p:cNvSpPr>
            <p:nvPr/>
          </p:nvSpPr>
          <p:spPr bwMode="auto">
            <a:xfrm rot="21228534" flipH="1">
              <a:off x="214" y="2642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8" name="Freeform 12"/>
            <p:cNvSpPr>
              <a:spLocks/>
            </p:cNvSpPr>
            <p:nvPr/>
          </p:nvSpPr>
          <p:spPr bwMode="auto">
            <a:xfrm rot="21228534" flipH="1">
              <a:off x="20" y="263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accent1"/>
                </a:gs>
                <a:gs pos="5000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29" name="Freeform 13"/>
            <p:cNvSpPr>
              <a:spLocks/>
            </p:cNvSpPr>
            <p:nvPr/>
          </p:nvSpPr>
          <p:spPr bwMode="auto">
            <a:xfrm rot="21228534" flipH="1">
              <a:off x="5499" y="2545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0" name="Freeform 14"/>
            <p:cNvSpPr>
              <a:spLocks/>
            </p:cNvSpPr>
            <p:nvPr/>
          </p:nvSpPr>
          <p:spPr bwMode="auto">
            <a:xfrm rot="21228534" flipH="1">
              <a:off x="4666" y="2557"/>
              <a:ext cx="277" cy="236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1" name="Freeform 15"/>
            <p:cNvSpPr>
              <a:spLocks/>
            </p:cNvSpPr>
            <p:nvPr/>
          </p:nvSpPr>
          <p:spPr bwMode="auto">
            <a:xfrm rot="21228534" flipH="1">
              <a:off x="4306" y="2543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2" name="Freeform 16"/>
            <p:cNvSpPr>
              <a:spLocks/>
            </p:cNvSpPr>
            <p:nvPr/>
          </p:nvSpPr>
          <p:spPr bwMode="auto">
            <a:xfrm rot="21228534" flipH="1">
              <a:off x="4084" y="256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3" name="Freeform 17"/>
            <p:cNvSpPr>
              <a:spLocks/>
            </p:cNvSpPr>
            <p:nvPr/>
          </p:nvSpPr>
          <p:spPr bwMode="auto">
            <a:xfrm rot="21228534" flipH="1">
              <a:off x="3861" y="2578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4" name="Freeform 18"/>
            <p:cNvSpPr>
              <a:spLocks/>
            </p:cNvSpPr>
            <p:nvPr/>
          </p:nvSpPr>
          <p:spPr bwMode="auto">
            <a:xfrm rot="21228534" flipH="1">
              <a:off x="3626" y="2577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5" name="Freeform 19"/>
            <p:cNvSpPr>
              <a:spLocks/>
            </p:cNvSpPr>
            <p:nvPr/>
          </p:nvSpPr>
          <p:spPr bwMode="auto">
            <a:xfrm rot="21228534" flipH="1">
              <a:off x="3454" y="259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6" name="Freeform 20"/>
            <p:cNvSpPr>
              <a:spLocks/>
            </p:cNvSpPr>
            <p:nvPr/>
          </p:nvSpPr>
          <p:spPr bwMode="auto">
            <a:xfrm rot="21228534" flipH="1">
              <a:off x="3228" y="2597"/>
              <a:ext cx="261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7" name="Freeform 21"/>
            <p:cNvSpPr>
              <a:spLocks/>
            </p:cNvSpPr>
            <p:nvPr/>
          </p:nvSpPr>
          <p:spPr bwMode="auto">
            <a:xfrm rot="21228534" flipH="1">
              <a:off x="3053" y="2617"/>
              <a:ext cx="260" cy="262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8" name="Freeform 22"/>
            <p:cNvSpPr>
              <a:spLocks/>
            </p:cNvSpPr>
            <p:nvPr/>
          </p:nvSpPr>
          <p:spPr bwMode="auto">
            <a:xfrm rot="21228534" flipH="1">
              <a:off x="2811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39" name="Freeform 23"/>
            <p:cNvSpPr>
              <a:spLocks/>
            </p:cNvSpPr>
            <p:nvPr/>
          </p:nvSpPr>
          <p:spPr bwMode="auto">
            <a:xfrm rot="21228534" flipH="1">
              <a:off x="2634" y="2611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0" name="Freeform 24"/>
            <p:cNvSpPr>
              <a:spLocks/>
            </p:cNvSpPr>
            <p:nvPr/>
          </p:nvSpPr>
          <p:spPr bwMode="auto">
            <a:xfrm rot="21228534" flipH="1">
              <a:off x="2427" y="2592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1" name="Freeform 25"/>
            <p:cNvSpPr>
              <a:spLocks/>
            </p:cNvSpPr>
            <p:nvPr/>
          </p:nvSpPr>
          <p:spPr bwMode="auto">
            <a:xfrm rot="21228534" flipH="1">
              <a:off x="2178" y="2578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2" name="Freeform 26"/>
            <p:cNvSpPr>
              <a:spLocks/>
            </p:cNvSpPr>
            <p:nvPr/>
          </p:nvSpPr>
          <p:spPr bwMode="auto">
            <a:xfrm rot="21228534" flipH="1">
              <a:off x="1998" y="2584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3" name="Freeform 27"/>
            <p:cNvSpPr>
              <a:spLocks/>
            </p:cNvSpPr>
            <p:nvPr/>
          </p:nvSpPr>
          <p:spPr bwMode="auto">
            <a:xfrm rot="21228534" flipH="1">
              <a:off x="1824" y="2616"/>
              <a:ext cx="261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4" name="Freeform 28"/>
            <p:cNvSpPr>
              <a:spLocks/>
            </p:cNvSpPr>
            <p:nvPr/>
          </p:nvSpPr>
          <p:spPr bwMode="auto">
            <a:xfrm rot="21228534" flipH="1">
              <a:off x="1645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5" name="Freeform 29"/>
            <p:cNvSpPr>
              <a:spLocks/>
            </p:cNvSpPr>
            <p:nvPr/>
          </p:nvSpPr>
          <p:spPr bwMode="auto">
            <a:xfrm rot="21228534" flipH="1">
              <a:off x="1465" y="2617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6" name="Freeform 30"/>
            <p:cNvSpPr>
              <a:spLocks/>
            </p:cNvSpPr>
            <p:nvPr/>
          </p:nvSpPr>
          <p:spPr bwMode="auto">
            <a:xfrm rot="21228534" flipH="1">
              <a:off x="1289" y="2616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7" name="Freeform 31"/>
            <p:cNvSpPr>
              <a:spLocks/>
            </p:cNvSpPr>
            <p:nvPr/>
          </p:nvSpPr>
          <p:spPr bwMode="auto">
            <a:xfrm rot="21228534" flipH="1">
              <a:off x="1111" y="261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auto">
            <a:xfrm rot="21228534" flipH="1">
              <a:off x="933" y="2632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auto">
            <a:xfrm rot="21228534" flipH="1">
              <a:off x="4891" y="2569"/>
              <a:ext cx="260" cy="263"/>
            </a:xfrm>
            <a:custGeom>
              <a:avLst/>
              <a:gdLst/>
              <a:ahLst/>
              <a:cxnLst>
                <a:cxn ang="0">
                  <a:pos x="0" y="334"/>
                </a:cxn>
                <a:cxn ang="0">
                  <a:pos x="197" y="0"/>
                </a:cxn>
                <a:cxn ang="0">
                  <a:pos x="265" y="8"/>
                </a:cxn>
                <a:cxn ang="0">
                  <a:pos x="91" y="326"/>
                </a:cxn>
                <a:cxn ang="0">
                  <a:pos x="0" y="334"/>
                </a:cxn>
              </a:cxnLst>
              <a:rect l="0" t="0" r="r" b="b"/>
              <a:pathLst>
                <a:path w="265" h="334">
                  <a:moveTo>
                    <a:pt x="0" y="334"/>
                  </a:moveTo>
                  <a:lnTo>
                    <a:pt x="197" y="0"/>
                  </a:lnTo>
                  <a:lnTo>
                    <a:pt x="265" y="8"/>
                  </a:lnTo>
                  <a:lnTo>
                    <a:pt x="91" y="326"/>
                  </a:lnTo>
                  <a:lnTo>
                    <a:pt x="0" y="334"/>
                  </a:lnTo>
                  <a:close/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12700" cap="flat" cmpd="sng">
              <a:solidFill>
                <a:srgbClr val="9966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50" name="Freeform 34"/>
            <p:cNvSpPr>
              <a:spLocks/>
            </p:cNvSpPr>
            <p:nvPr/>
          </p:nvSpPr>
          <p:spPr bwMode="auto">
            <a:xfrm>
              <a:off x="-8" y="2632"/>
              <a:ext cx="5776" cy="80"/>
            </a:xfrm>
            <a:custGeom>
              <a:avLst/>
              <a:gdLst/>
              <a:ahLst/>
              <a:cxnLst>
                <a:cxn ang="0">
                  <a:pos x="0" y="80"/>
                </a:cxn>
                <a:cxn ang="0">
                  <a:pos x="5776" y="0"/>
                </a:cxn>
              </a:cxnLst>
              <a:rect l="0" t="0" r="r" b="b"/>
              <a:pathLst>
                <a:path w="5776" h="80">
                  <a:moveTo>
                    <a:pt x="0" y="80"/>
                  </a:moveTo>
                  <a:lnTo>
                    <a:pt x="5776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28575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  <p:sp>
          <p:nvSpPr>
            <p:cNvPr id="9251" name="Freeform 35"/>
            <p:cNvSpPr>
              <a:spLocks/>
            </p:cNvSpPr>
            <p:nvPr/>
          </p:nvSpPr>
          <p:spPr bwMode="auto">
            <a:xfrm flipH="1" flipV="1">
              <a:off x="0" y="2695"/>
              <a:ext cx="5832" cy="136"/>
            </a:xfrm>
            <a:custGeom>
              <a:avLst/>
              <a:gdLst/>
              <a:ahLst/>
              <a:cxnLst>
                <a:cxn ang="0">
                  <a:pos x="0" y="136"/>
                </a:cxn>
                <a:cxn ang="0">
                  <a:pos x="5832" y="32"/>
                </a:cxn>
                <a:cxn ang="0">
                  <a:pos x="5784" y="0"/>
                </a:cxn>
              </a:cxnLst>
              <a:rect l="0" t="0" r="r" b="b"/>
              <a:pathLst>
                <a:path w="5832" h="136">
                  <a:moveTo>
                    <a:pt x="0" y="136"/>
                  </a:moveTo>
                  <a:lnTo>
                    <a:pt x="5832" y="32"/>
                  </a:lnTo>
                  <a:lnTo>
                    <a:pt x="5784" y="0"/>
                  </a:lnTo>
                </a:path>
              </a:pathLst>
            </a:custGeom>
            <a:gradFill rotWithShape="1">
              <a:gsLst>
                <a:gs pos="0">
                  <a:schemeClr val="bg1"/>
                </a:gs>
                <a:gs pos="50000">
                  <a:srgbClr val="CC6600"/>
                </a:gs>
                <a:gs pos="100000">
                  <a:schemeClr val="bg1"/>
                </a:gs>
              </a:gsLst>
              <a:lin ang="18900000" scaled="1"/>
            </a:gradFill>
            <a:ln w="38100" cmpd="sng">
              <a:solidFill>
                <a:srgbClr val="000000"/>
              </a:solidFill>
              <a:round/>
              <a:headEnd type="none" w="sm" len="sm"/>
              <a:tailEnd type="none" w="sm" len="sm"/>
            </a:ln>
            <a:effectLst/>
          </p:spPr>
          <p:txBody>
            <a:bodyPr wrap="none"/>
            <a:lstStyle/>
            <a:p>
              <a:pPr>
                <a:defRPr/>
              </a:pPr>
              <a:endParaRPr lang="ru-RU">
                <a:latin typeface="Bookman Old Style" pitchFamily="18" charset="0"/>
                <a:cs typeface="+mn-cs"/>
              </a:endParaRPr>
            </a:p>
          </p:txBody>
        </p:sp>
      </p:grpSp>
      <p:grpSp>
        <p:nvGrpSpPr>
          <p:cNvPr id="3" name="Group 36"/>
          <p:cNvGrpSpPr>
            <a:grpSpLocks/>
          </p:cNvGrpSpPr>
          <p:nvPr/>
        </p:nvGrpSpPr>
        <p:grpSpPr bwMode="auto">
          <a:xfrm rot="-224705">
            <a:off x="-3576638" y="5791200"/>
            <a:ext cx="3576638" cy="1066800"/>
            <a:chOff x="3075" y="3216"/>
            <a:chExt cx="2253" cy="672"/>
          </a:xfrm>
        </p:grpSpPr>
        <p:grpSp>
          <p:nvGrpSpPr>
            <p:cNvPr id="10276" name="Group 37"/>
            <p:cNvGrpSpPr>
              <a:grpSpLocks/>
            </p:cNvGrpSpPr>
            <p:nvPr/>
          </p:nvGrpSpPr>
          <p:grpSpPr bwMode="auto">
            <a:xfrm>
              <a:off x="4077" y="3592"/>
              <a:ext cx="103" cy="146"/>
              <a:chOff x="0" y="2496"/>
              <a:chExt cx="304" cy="285"/>
            </a:xfrm>
          </p:grpSpPr>
          <p:sp>
            <p:nvSpPr>
              <p:cNvPr id="10548" name="Line 38"/>
              <p:cNvSpPr>
                <a:spLocks noChangeShapeType="1"/>
              </p:cNvSpPr>
              <p:nvPr/>
            </p:nvSpPr>
            <p:spPr bwMode="auto">
              <a:xfrm>
                <a:off x="148" y="2496"/>
                <a:ext cx="3" cy="285"/>
              </a:xfrm>
              <a:prstGeom prst="line">
                <a:avLst/>
              </a:prstGeom>
              <a:noFill/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549" name="Freeform 39"/>
              <p:cNvSpPr>
                <a:spLocks noEditPoints="1"/>
              </p:cNvSpPr>
              <p:nvPr/>
            </p:nvSpPr>
            <p:spPr bwMode="auto">
              <a:xfrm>
                <a:off x="0" y="2592"/>
                <a:ext cx="304" cy="48"/>
              </a:xfrm>
              <a:custGeom>
                <a:avLst/>
                <a:gdLst>
                  <a:gd name="T0" fmla="*/ 0 w 190"/>
                  <a:gd name="T1" fmla="*/ 0 h 18"/>
                  <a:gd name="T2" fmla="*/ 18 w 190"/>
                  <a:gd name="T3" fmla="*/ 0 h 18"/>
                  <a:gd name="T4" fmla="*/ 18 w 190"/>
                  <a:gd name="T5" fmla="*/ 18 h 18"/>
                  <a:gd name="T6" fmla="*/ 0 w 190"/>
                  <a:gd name="T7" fmla="*/ 18 h 18"/>
                  <a:gd name="T8" fmla="*/ 0 w 190"/>
                  <a:gd name="T9" fmla="*/ 0 h 18"/>
                  <a:gd name="T10" fmla="*/ 36 w 190"/>
                  <a:gd name="T11" fmla="*/ 0 h 18"/>
                  <a:gd name="T12" fmla="*/ 54 w 190"/>
                  <a:gd name="T13" fmla="*/ 0 h 18"/>
                  <a:gd name="T14" fmla="*/ 54 w 190"/>
                  <a:gd name="T15" fmla="*/ 18 h 18"/>
                  <a:gd name="T16" fmla="*/ 36 w 190"/>
                  <a:gd name="T17" fmla="*/ 18 h 18"/>
                  <a:gd name="T18" fmla="*/ 36 w 190"/>
                  <a:gd name="T19" fmla="*/ 0 h 18"/>
                  <a:gd name="T20" fmla="*/ 72 w 190"/>
                  <a:gd name="T21" fmla="*/ 0 h 18"/>
                  <a:gd name="T22" fmla="*/ 90 w 190"/>
                  <a:gd name="T23" fmla="*/ 0 h 18"/>
                  <a:gd name="T24" fmla="*/ 90 w 190"/>
                  <a:gd name="T25" fmla="*/ 18 h 18"/>
                  <a:gd name="T26" fmla="*/ 72 w 190"/>
                  <a:gd name="T27" fmla="*/ 18 h 18"/>
                  <a:gd name="T28" fmla="*/ 72 w 190"/>
                  <a:gd name="T29" fmla="*/ 0 h 18"/>
                  <a:gd name="T30" fmla="*/ 108 w 190"/>
                  <a:gd name="T31" fmla="*/ 0 h 18"/>
                  <a:gd name="T32" fmla="*/ 126 w 190"/>
                  <a:gd name="T33" fmla="*/ 0 h 18"/>
                  <a:gd name="T34" fmla="*/ 126 w 190"/>
                  <a:gd name="T35" fmla="*/ 18 h 18"/>
                  <a:gd name="T36" fmla="*/ 108 w 190"/>
                  <a:gd name="T37" fmla="*/ 18 h 18"/>
                  <a:gd name="T38" fmla="*/ 108 w 190"/>
                  <a:gd name="T39" fmla="*/ 0 h 18"/>
                  <a:gd name="T40" fmla="*/ 144 w 190"/>
                  <a:gd name="T41" fmla="*/ 0 h 18"/>
                  <a:gd name="T42" fmla="*/ 162 w 190"/>
                  <a:gd name="T43" fmla="*/ 0 h 18"/>
                  <a:gd name="T44" fmla="*/ 162 w 190"/>
                  <a:gd name="T45" fmla="*/ 18 h 18"/>
                  <a:gd name="T46" fmla="*/ 144 w 190"/>
                  <a:gd name="T47" fmla="*/ 18 h 18"/>
                  <a:gd name="T48" fmla="*/ 144 w 190"/>
                  <a:gd name="T49" fmla="*/ 0 h 18"/>
                  <a:gd name="T50" fmla="*/ 180 w 190"/>
                  <a:gd name="T51" fmla="*/ 0 h 18"/>
                  <a:gd name="T52" fmla="*/ 190 w 190"/>
                  <a:gd name="T53" fmla="*/ 0 h 18"/>
                  <a:gd name="T54" fmla="*/ 190 w 190"/>
                  <a:gd name="T55" fmla="*/ 18 h 18"/>
                  <a:gd name="T56" fmla="*/ 180 w 190"/>
                  <a:gd name="T57" fmla="*/ 18 h 18"/>
                  <a:gd name="T58" fmla="*/ 180 w 190"/>
                  <a:gd name="T59" fmla="*/ 0 h 18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w 190"/>
                  <a:gd name="T91" fmla="*/ 0 h 18"/>
                  <a:gd name="T92" fmla="*/ 190 w 190"/>
                  <a:gd name="T93" fmla="*/ 18 h 18"/>
                </a:gdLst>
                <a:ahLst/>
                <a:cxnLst>
                  <a:cxn ang="T60">
                    <a:pos x="T0" y="T1"/>
                  </a:cxn>
                  <a:cxn ang="T61">
                    <a:pos x="T2" y="T3"/>
                  </a:cxn>
                  <a:cxn ang="T62">
                    <a:pos x="T4" y="T5"/>
                  </a:cxn>
                  <a:cxn ang="T63">
                    <a:pos x="T6" y="T7"/>
                  </a:cxn>
                  <a:cxn ang="T64">
                    <a:pos x="T8" y="T9"/>
                  </a:cxn>
                  <a:cxn ang="T65">
                    <a:pos x="T10" y="T11"/>
                  </a:cxn>
                  <a:cxn ang="T66">
                    <a:pos x="T12" y="T13"/>
                  </a:cxn>
                  <a:cxn ang="T67">
                    <a:pos x="T14" y="T15"/>
                  </a:cxn>
                  <a:cxn ang="T68">
                    <a:pos x="T16" y="T17"/>
                  </a:cxn>
                  <a:cxn ang="T69">
                    <a:pos x="T18" y="T19"/>
                  </a:cxn>
                  <a:cxn ang="T70">
                    <a:pos x="T20" y="T21"/>
                  </a:cxn>
                  <a:cxn ang="T71">
                    <a:pos x="T22" y="T23"/>
                  </a:cxn>
                  <a:cxn ang="T72">
                    <a:pos x="T24" y="T25"/>
                  </a:cxn>
                  <a:cxn ang="T73">
                    <a:pos x="T26" y="T27"/>
                  </a:cxn>
                  <a:cxn ang="T74">
                    <a:pos x="T28" y="T29"/>
                  </a:cxn>
                  <a:cxn ang="T75">
                    <a:pos x="T30" y="T31"/>
                  </a:cxn>
                  <a:cxn ang="T76">
                    <a:pos x="T32" y="T33"/>
                  </a:cxn>
                  <a:cxn ang="T77">
                    <a:pos x="T34" y="T35"/>
                  </a:cxn>
                  <a:cxn ang="T78">
                    <a:pos x="T36" y="T37"/>
                  </a:cxn>
                  <a:cxn ang="T79">
                    <a:pos x="T38" y="T39"/>
                  </a:cxn>
                  <a:cxn ang="T80">
                    <a:pos x="T40" y="T41"/>
                  </a:cxn>
                  <a:cxn ang="T81">
                    <a:pos x="T42" y="T43"/>
                  </a:cxn>
                  <a:cxn ang="T82">
                    <a:pos x="T44" y="T45"/>
                  </a:cxn>
                  <a:cxn ang="T83">
                    <a:pos x="T46" y="T47"/>
                  </a:cxn>
                  <a:cxn ang="T84">
                    <a:pos x="T48" y="T49"/>
                  </a:cxn>
                  <a:cxn ang="T85">
                    <a:pos x="T50" y="T51"/>
                  </a:cxn>
                  <a:cxn ang="T86">
                    <a:pos x="T52" y="T53"/>
                  </a:cxn>
                  <a:cxn ang="T87">
                    <a:pos x="T54" y="T55"/>
                  </a:cxn>
                  <a:cxn ang="T88">
                    <a:pos x="T56" y="T57"/>
                  </a:cxn>
                  <a:cxn ang="T89">
                    <a:pos x="T58" y="T59"/>
                  </a:cxn>
                </a:cxnLst>
                <a:rect l="T90" t="T91" r="T92" b="T93"/>
                <a:pathLst>
                  <a:path w="190" h="18">
                    <a:moveTo>
                      <a:pt x="0" y="0"/>
                    </a:moveTo>
                    <a:lnTo>
                      <a:pt x="18" y="0"/>
                    </a:lnTo>
                    <a:lnTo>
                      <a:pt x="18" y="18"/>
                    </a:lnTo>
                    <a:lnTo>
                      <a:pt x="0" y="18"/>
                    </a:lnTo>
                    <a:lnTo>
                      <a:pt x="0" y="0"/>
                    </a:lnTo>
                    <a:close/>
                    <a:moveTo>
                      <a:pt x="36" y="0"/>
                    </a:moveTo>
                    <a:lnTo>
                      <a:pt x="54" y="0"/>
                    </a:lnTo>
                    <a:lnTo>
                      <a:pt x="54" y="18"/>
                    </a:lnTo>
                    <a:lnTo>
                      <a:pt x="36" y="18"/>
                    </a:lnTo>
                    <a:lnTo>
                      <a:pt x="36" y="0"/>
                    </a:lnTo>
                    <a:close/>
                    <a:moveTo>
                      <a:pt x="72" y="0"/>
                    </a:moveTo>
                    <a:lnTo>
                      <a:pt x="90" y="0"/>
                    </a:lnTo>
                    <a:lnTo>
                      <a:pt x="90" y="18"/>
                    </a:lnTo>
                    <a:lnTo>
                      <a:pt x="72" y="18"/>
                    </a:lnTo>
                    <a:lnTo>
                      <a:pt x="72" y="0"/>
                    </a:lnTo>
                    <a:close/>
                    <a:moveTo>
                      <a:pt x="108" y="0"/>
                    </a:moveTo>
                    <a:lnTo>
                      <a:pt x="126" y="0"/>
                    </a:lnTo>
                    <a:lnTo>
                      <a:pt x="126" y="18"/>
                    </a:lnTo>
                    <a:lnTo>
                      <a:pt x="108" y="18"/>
                    </a:lnTo>
                    <a:lnTo>
                      <a:pt x="108" y="0"/>
                    </a:lnTo>
                    <a:close/>
                    <a:moveTo>
                      <a:pt x="144" y="0"/>
                    </a:moveTo>
                    <a:lnTo>
                      <a:pt x="162" y="0"/>
                    </a:lnTo>
                    <a:lnTo>
                      <a:pt x="162" y="18"/>
                    </a:lnTo>
                    <a:lnTo>
                      <a:pt x="144" y="18"/>
                    </a:lnTo>
                    <a:lnTo>
                      <a:pt x="144" y="0"/>
                    </a:lnTo>
                    <a:close/>
                    <a:moveTo>
                      <a:pt x="180" y="0"/>
                    </a:moveTo>
                    <a:lnTo>
                      <a:pt x="190" y="0"/>
                    </a:lnTo>
                    <a:lnTo>
                      <a:pt x="190" y="18"/>
                    </a:lnTo>
                    <a:lnTo>
                      <a:pt x="180" y="18"/>
                    </a:lnTo>
                    <a:lnTo>
                      <a:pt x="180" y="0"/>
                    </a:lnTo>
                    <a:close/>
                  </a:path>
                </a:pathLst>
              </a:custGeom>
              <a:solidFill>
                <a:srgbClr val="000000"/>
              </a:solidFill>
              <a:ln w="4763">
                <a:solidFill>
                  <a:srgbClr val="000000"/>
                </a:solidFill>
                <a:bevel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277" name="Group 40"/>
            <p:cNvGrpSpPr>
              <a:grpSpLocks/>
            </p:cNvGrpSpPr>
            <p:nvPr/>
          </p:nvGrpSpPr>
          <p:grpSpPr bwMode="auto">
            <a:xfrm>
              <a:off x="3075" y="3295"/>
              <a:ext cx="1013" cy="593"/>
              <a:chOff x="0" y="1920"/>
              <a:chExt cx="2038" cy="1152"/>
            </a:xfrm>
          </p:grpSpPr>
          <p:grpSp>
            <p:nvGrpSpPr>
              <p:cNvPr id="10452" name="Group 41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538" name="Group 42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grpSp>
                <p:nvGrpSpPr>
                  <p:cNvPr id="10542" name="Group 43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0546" name="Oval 4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47" name="Oval 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43" name="Group 46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0544" name="Oval 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45" name="Oval 4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539" name="Group 49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540" name="Freeform 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41" name="Freeform 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453" name="Group 52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528" name="Group 53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grpSp>
                <p:nvGrpSpPr>
                  <p:cNvPr id="10532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536" name="Oval 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37" name="Oval 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533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534" name="Oval 5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535" name="Oval 5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529" name="Group 60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530" name="Freeform 6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31" name="Freeform 6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454" name="Group 6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grpSp>
              <p:nvGrpSpPr>
                <p:cNvPr id="10522" name="Group 64"/>
                <p:cNvGrpSpPr>
                  <a:grpSpLocks/>
                </p:cNvGrpSpPr>
                <p:nvPr/>
              </p:nvGrpSpPr>
              <p:grpSpPr bwMode="auto">
                <a:xfrm>
                  <a:off x="3973" y="2756"/>
                  <a:ext cx="148" cy="164"/>
                  <a:chOff x="3973" y="2756"/>
                  <a:chExt cx="148" cy="164"/>
                </a:xfrm>
              </p:grpSpPr>
              <p:sp>
                <p:nvSpPr>
                  <p:cNvPr id="10526" name="Oval 6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27" name="Oval 66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523" name="Group 67"/>
                <p:cNvGrpSpPr>
                  <a:grpSpLocks/>
                </p:cNvGrpSpPr>
                <p:nvPr/>
              </p:nvGrpSpPr>
              <p:grpSpPr bwMode="auto">
                <a:xfrm>
                  <a:off x="3985" y="2770"/>
                  <a:ext cx="123" cy="136"/>
                  <a:chOff x="3985" y="2770"/>
                  <a:chExt cx="123" cy="136"/>
                </a:xfrm>
              </p:grpSpPr>
              <p:sp>
                <p:nvSpPr>
                  <p:cNvPr id="10524" name="Oval 6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25" name="Oval 69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455" name="Group 70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520" name="Freeform 71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21" name="Freeform 72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56" name="Group 73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518" name="Oval 74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9" name="Oval 75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57" name="Group 76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516" name="Oval 77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7" name="Oval 78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58" name="Group 79"/>
              <p:cNvGrpSpPr>
                <a:grpSpLocks/>
              </p:cNvGrpSpPr>
              <p:nvPr/>
            </p:nvGrpSpPr>
            <p:grpSpPr bwMode="auto">
              <a:xfrm>
                <a:off x="432" y="2686"/>
                <a:ext cx="385" cy="386"/>
                <a:chOff x="3973" y="2756"/>
                <a:chExt cx="148" cy="164"/>
              </a:xfrm>
            </p:grpSpPr>
            <p:sp>
              <p:nvSpPr>
                <p:cNvPr id="10514" name="Oval 80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5" name="Oval 81"/>
                <p:cNvSpPr>
                  <a:spLocks noChangeArrowheads="1"/>
                </p:cNvSpPr>
                <p:nvPr/>
              </p:nvSpPr>
              <p:spPr bwMode="auto">
                <a:xfrm>
                  <a:off x="3973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59" name="Group 82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512" name="Oval 83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3" name="Oval 84"/>
                <p:cNvSpPr>
                  <a:spLocks noChangeArrowheads="1"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0" name="Group 85"/>
              <p:cNvGrpSpPr>
                <a:grpSpLocks/>
              </p:cNvGrpSpPr>
              <p:nvPr/>
            </p:nvGrpSpPr>
            <p:grpSpPr bwMode="auto">
              <a:xfrm>
                <a:off x="463" y="2720"/>
                <a:ext cx="320" cy="318"/>
                <a:chOff x="3985" y="2770"/>
                <a:chExt cx="123" cy="136"/>
              </a:xfrm>
            </p:grpSpPr>
            <p:sp>
              <p:nvSpPr>
                <p:cNvPr id="10510" name="Freeform 86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11" name="Freeform 87"/>
                <p:cNvSpPr>
                  <a:spLocks/>
                </p:cNvSpPr>
                <p:nvPr/>
              </p:nvSpPr>
              <p:spPr bwMode="auto">
                <a:xfrm>
                  <a:off x="3985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59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59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59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59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1" name="Group 8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grpSp>
              <p:nvGrpSpPr>
                <p:cNvPr id="10504" name="Group 89"/>
                <p:cNvGrpSpPr>
                  <a:grpSpLocks/>
                </p:cNvGrpSpPr>
                <p:nvPr/>
              </p:nvGrpSpPr>
              <p:grpSpPr bwMode="auto">
                <a:xfrm>
                  <a:off x="4381" y="2756"/>
                  <a:ext cx="148" cy="164"/>
                  <a:chOff x="4381" y="2756"/>
                  <a:chExt cx="148" cy="164"/>
                </a:xfrm>
              </p:grpSpPr>
              <p:sp>
                <p:nvSpPr>
                  <p:cNvPr id="10508" name="Oval 90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09" name="Oval 9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505" name="Group 92"/>
                <p:cNvGrpSpPr>
                  <a:grpSpLocks/>
                </p:cNvGrpSpPr>
                <p:nvPr/>
              </p:nvGrpSpPr>
              <p:grpSpPr bwMode="auto">
                <a:xfrm>
                  <a:off x="4393" y="2770"/>
                  <a:ext cx="123" cy="136"/>
                  <a:chOff x="4393" y="2770"/>
                  <a:chExt cx="123" cy="136"/>
                </a:xfrm>
              </p:grpSpPr>
              <p:sp>
                <p:nvSpPr>
                  <p:cNvPr id="10506" name="Oval 93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507" name="Oval 9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462" name="Group 95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502" name="Freeform 96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03" name="Freeform 97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3" name="Group 98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500" name="Oval 99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501" name="Oval 100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4" name="Group 101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98" name="Oval 102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9" name="Oval 103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5" name="Group 104"/>
              <p:cNvGrpSpPr>
                <a:grpSpLocks/>
              </p:cNvGrpSpPr>
              <p:nvPr/>
            </p:nvGrpSpPr>
            <p:grpSpPr bwMode="auto">
              <a:xfrm>
                <a:off x="1497" y="2686"/>
                <a:ext cx="389" cy="386"/>
                <a:chOff x="4381" y="2756"/>
                <a:chExt cx="148" cy="164"/>
              </a:xfrm>
            </p:grpSpPr>
            <p:sp>
              <p:nvSpPr>
                <p:cNvPr id="10496" name="Oval 105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solidFill>
                  <a:srgbClr val="CC0000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7" name="Oval 106"/>
                <p:cNvSpPr>
                  <a:spLocks noChangeArrowheads="1"/>
                </p:cNvSpPr>
                <p:nvPr/>
              </p:nvSpPr>
              <p:spPr bwMode="auto">
                <a:xfrm>
                  <a:off x="4381" y="2756"/>
                  <a:ext cx="148" cy="164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6" name="Group 107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94" name="Oval 108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solidFill>
                  <a:srgbClr val="FFFFFF"/>
                </a:solidFill>
                <a:ln w="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5" name="Oval 109"/>
                <p:cNvSpPr>
                  <a:spLocks noChangeArrowheads="1"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prstGeom prst="ellipse">
                  <a:avLst/>
                </a:pr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467" name="Group 110"/>
              <p:cNvGrpSpPr>
                <a:grpSpLocks/>
              </p:cNvGrpSpPr>
              <p:nvPr/>
            </p:nvGrpSpPr>
            <p:grpSpPr bwMode="auto">
              <a:xfrm>
                <a:off x="1528" y="2720"/>
                <a:ext cx="323" cy="318"/>
                <a:chOff x="4393" y="2770"/>
                <a:chExt cx="123" cy="136"/>
              </a:xfrm>
            </p:grpSpPr>
            <p:sp>
              <p:nvSpPr>
                <p:cNvPr id="10492" name="Freeform 111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solidFill>
                  <a:srgbClr val="808080"/>
                </a:solidFill>
                <a:ln w="9525">
                  <a:noFill/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3" name="Freeform 112"/>
                <p:cNvSpPr>
                  <a:spLocks/>
                </p:cNvSpPr>
                <p:nvPr/>
              </p:nvSpPr>
              <p:spPr bwMode="auto">
                <a:xfrm>
                  <a:off x="4393" y="2770"/>
                  <a:ext cx="123" cy="136"/>
                </a:xfrm>
                <a:custGeom>
                  <a:avLst/>
                  <a:gdLst>
                    <a:gd name="T0" fmla="*/ 123 w 123"/>
                    <a:gd name="T1" fmla="*/ 68 h 136"/>
                    <a:gd name="T2" fmla="*/ 72 w 123"/>
                    <a:gd name="T3" fmla="*/ 66 h 136"/>
                    <a:gd name="T4" fmla="*/ 118 w 123"/>
                    <a:gd name="T5" fmla="*/ 42 h 136"/>
                    <a:gd name="T6" fmla="*/ 71 w 123"/>
                    <a:gd name="T7" fmla="*/ 62 h 136"/>
                    <a:gd name="T8" fmla="*/ 105 w 123"/>
                    <a:gd name="T9" fmla="*/ 20 h 136"/>
                    <a:gd name="T10" fmla="*/ 68 w 123"/>
                    <a:gd name="T11" fmla="*/ 58 h 136"/>
                    <a:gd name="T12" fmla="*/ 85 w 123"/>
                    <a:gd name="T13" fmla="*/ 5 h 136"/>
                    <a:gd name="T14" fmla="*/ 64 w 123"/>
                    <a:gd name="T15" fmla="*/ 56 h 136"/>
                    <a:gd name="T16" fmla="*/ 62 w 123"/>
                    <a:gd name="T17" fmla="*/ 0 h 136"/>
                    <a:gd name="T18" fmla="*/ 60 w 123"/>
                    <a:gd name="T19" fmla="*/ 56 h 136"/>
                    <a:gd name="T20" fmla="*/ 38 w 123"/>
                    <a:gd name="T21" fmla="*/ 5 h 136"/>
                    <a:gd name="T22" fmla="*/ 56 w 123"/>
                    <a:gd name="T23" fmla="*/ 58 h 136"/>
                    <a:gd name="T24" fmla="*/ 18 w 123"/>
                    <a:gd name="T25" fmla="*/ 20 h 136"/>
                    <a:gd name="T26" fmla="*/ 53 w 123"/>
                    <a:gd name="T27" fmla="*/ 62 h 136"/>
                    <a:gd name="T28" fmla="*/ 5 w 123"/>
                    <a:gd name="T29" fmla="*/ 42 h 136"/>
                    <a:gd name="T30" fmla="*/ 51 w 123"/>
                    <a:gd name="T31" fmla="*/ 66 h 136"/>
                    <a:gd name="T32" fmla="*/ 0 w 123"/>
                    <a:gd name="T33" fmla="*/ 68 h 136"/>
                    <a:gd name="T34" fmla="*/ 51 w 123"/>
                    <a:gd name="T35" fmla="*/ 71 h 136"/>
                    <a:gd name="T36" fmla="*/ 5 w 123"/>
                    <a:gd name="T37" fmla="*/ 94 h 136"/>
                    <a:gd name="T38" fmla="*/ 53 w 123"/>
                    <a:gd name="T39" fmla="*/ 75 h 136"/>
                    <a:gd name="T40" fmla="*/ 18 w 123"/>
                    <a:gd name="T41" fmla="*/ 116 h 136"/>
                    <a:gd name="T42" fmla="*/ 56 w 123"/>
                    <a:gd name="T43" fmla="*/ 78 h 136"/>
                    <a:gd name="T44" fmla="*/ 38 w 123"/>
                    <a:gd name="T45" fmla="*/ 131 h 136"/>
                    <a:gd name="T46" fmla="*/ 60 w 123"/>
                    <a:gd name="T47" fmla="*/ 80 h 136"/>
                    <a:gd name="T48" fmla="*/ 62 w 123"/>
                    <a:gd name="T49" fmla="*/ 136 h 136"/>
                    <a:gd name="T50" fmla="*/ 64 w 123"/>
                    <a:gd name="T51" fmla="*/ 80 h 136"/>
                    <a:gd name="T52" fmla="*/ 85 w 123"/>
                    <a:gd name="T53" fmla="*/ 131 h 136"/>
                    <a:gd name="T54" fmla="*/ 68 w 123"/>
                    <a:gd name="T55" fmla="*/ 78 h 136"/>
                    <a:gd name="T56" fmla="*/ 105 w 123"/>
                    <a:gd name="T57" fmla="*/ 116 h 136"/>
                    <a:gd name="T58" fmla="*/ 71 w 123"/>
                    <a:gd name="T59" fmla="*/ 75 h 136"/>
                    <a:gd name="T60" fmla="*/ 118 w 123"/>
                    <a:gd name="T61" fmla="*/ 94 h 136"/>
                    <a:gd name="T62" fmla="*/ 72 w 123"/>
                    <a:gd name="T63" fmla="*/ 71 h 136"/>
                    <a:gd name="T64" fmla="*/ 123 w 123"/>
                    <a:gd name="T65" fmla="*/ 68 h 1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60000 65536"/>
                    <a:gd name="T91" fmla="*/ 0 60000 65536"/>
                    <a:gd name="T92" fmla="*/ 0 60000 65536"/>
                    <a:gd name="T93" fmla="*/ 0 60000 65536"/>
                    <a:gd name="T94" fmla="*/ 0 60000 65536"/>
                    <a:gd name="T95" fmla="*/ 0 60000 65536"/>
                    <a:gd name="T96" fmla="*/ 0 60000 65536"/>
                    <a:gd name="T97" fmla="*/ 0 60000 65536"/>
                    <a:gd name="T98" fmla="*/ 0 60000 65536"/>
                    <a:gd name="T99" fmla="*/ 0 w 123"/>
                    <a:gd name="T100" fmla="*/ 0 h 136"/>
                    <a:gd name="T101" fmla="*/ 123 w 123"/>
                    <a:gd name="T102" fmla="*/ 136 h 136"/>
                  </a:gdLst>
                  <a:ahLst/>
                  <a:cxnLst>
                    <a:cxn ang="T66">
                      <a:pos x="T0" y="T1"/>
                    </a:cxn>
                    <a:cxn ang="T67">
                      <a:pos x="T2" y="T3"/>
                    </a:cxn>
                    <a:cxn ang="T68">
                      <a:pos x="T4" y="T5"/>
                    </a:cxn>
                    <a:cxn ang="T69">
                      <a:pos x="T6" y="T7"/>
                    </a:cxn>
                    <a:cxn ang="T70">
                      <a:pos x="T8" y="T9"/>
                    </a:cxn>
                    <a:cxn ang="T71">
                      <a:pos x="T10" y="T11"/>
                    </a:cxn>
                    <a:cxn ang="T72">
                      <a:pos x="T12" y="T13"/>
                    </a:cxn>
                    <a:cxn ang="T73">
                      <a:pos x="T14" y="T15"/>
                    </a:cxn>
                    <a:cxn ang="T74">
                      <a:pos x="T16" y="T17"/>
                    </a:cxn>
                    <a:cxn ang="T75">
                      <a:pos x="T18" y="T19"/>
                    </a:cxn>
                    <a:cxn ang="T76">
                      <a:pos x="T20" y="T21"/>
                    </a:cxn>
                    <a:cxn ang="T77">
                      <a:pos x="T22" y="T23"/>
                    </a:cxn>
                    <a:cxn ang="T78">
                      <a:pos x="T24" y="T25"/>
                    </a:cxn>
                    <a:cxn ang="T79">
                      <a:pos x="T26" y="T27"/>
                    </a:cxn>
                    <a:cxn ang="T80">
                      <a:pos x="T28" y="T29"/>
                    </a:cxn>
                    <a:cxn ang="T81">
                      <a:pos x="T30" y="T31"/>
                    </a:cxn>
                    <a:cxn ang="T82">
                      <a:pos x="T32" y="T33"/>
                    </a:cxn>
                    <a:cxn ang="T83">
                      <a:pos x="T34" y="T35"/>
                    </a:cxn>
                    <a:cxn ang="T84">
                      <a:pos x="T36" y="T37"/>
                    </a:cxn>
                    <a:cxn ang="T85">
                      <a:pos x="T38" y="T39"/>
                    </a:cxn>
                    <a:cxn ang="T86">
                      <a:pos x="T40" y="T41"/>
                    </a:cxn>
                    <a:cxn ang="T87">
                      <a:pos x="T42" y="T43"/>
                    </a:cxn>
                    <a:cxn ang="T88">
                      <a:pos x="T44" y="T45"/>
                    </a:cxn>
                    <a:cxn ang="T89">
                      <a:pos x="T46" y="T47"/>
                    </a:cxn>
                    <a:cxn ang="T90">
                      <a:pos x="T48" y="T49"/>
                    </a:cxn>
                    <a:cxn ang="T91">
                      <a:pos x="T50" y="T51"/>
                    </a:cxn>
                    <a:cxn ang="T92">
                      <a:pos x="T52" y="T53"/>
                    </a:cxn>
                    <a:cxn ang="T93">
                      <a:pos x="T54" y="T55"/>
                    </a:cxn>
                    <a:cxn ang="T94">
                      <a:pos x="T56" y="T57"/>
                    </a:cxn>
                    <a:cxn ang="T95">
                      <a:pos x="T58" y="T59"/>
                    </a:cxn>
                    <a:cxn ang="T96">
                      <a:pos x="T60" y="T61"/>
                    </a:cxn>
                    <a:cxn ang="T97">
                      <a:pos x="T62" y="T63"/>
                    </a:cxn>
                    <a:cxn ang="T98">
                      <a:pos x="T64" y="T65"/>
                    </a:cxn>
                  </a:cxnLst>
                  <a:rect l="T99" t="T100" r="T101" b="T102"/>
                  <a:pathLst>
                    <a:path w="123" h="136">
                      <a:moveTo>
                        <a:pt x="123" y="68"/>
                      </a:moveTo>
                      <a:lnTo>
                        <a:pt x="72" y="66"/>
                      </a:lnTo>
                      <a:lnTo>
                        <a:pt x="118" y="42"/>
                      </a:lnTo>
                      <a:lnTo>
                        <a:pt x="71" y="62"/>
                      </a:lnTo>
                      <a:lnTo>
                        <a:pt x="105" y="20"/>
                      </a:lnTo>
                      <a:lnTo>
                        <a:pt x="68" y="58"/>
                      </a:lnTo>
                      <a:lnTo>
                        <a:pt x="85" y="5"/>
                      </a:lnTo>
                      <a:lnTo>
                        <a:pt x="64" y="56"/>
                      </a:lnTo>
                      <a:lnTo>
                        <a:pt x="62" y="0"/>
                      </a:lnTo>
                      <a:lnTo>
                        <a:pt x="60" y="56"/>
                      </a:lnTo>
                      <a:lnTo>
                        <a:pt x="38" y="5"/>
                      </a:lnTo>
                      <a:lnTo>
                        <a:pt x="56" y="58"/>
                      </a:lnTo>
                      <a:lnTo>
                        <a:pt x="18" y="20"/>
                      </a:lnTo>
                      <a:lnTo>
                        <a:pt x="53" y="62"/>
                      </a:lnTo>
                      <a:lnTo>
                        <a:pt x="5" y="42"/>
                      </a:lnTo>
                      <a:lnTo>
                        <a:pt x="51" y="66"/>
                      </a:lnTo>
                      <a:lnTo>
                        <a:pt x="0" y="68"/>
                      </a:lnTo>
                      <a:lnTo>
                        <a:pt x="51" y="71"/>
                      </a:lnTo>
                      <a:lnTo>
                        <a:pt x="5" y="94"/>
                      </a:lnTo>
                      <a:lnTo>
                        <a:pt x="53" y="75"/>
                      </a:lnTo>
                      <a:lnTo>
                        <a:pt x="18" y="116"/>
                      </a:lnTo>
                      <a:lnTo>
                        <a:pt x="56" y="78"/>
                      </a:lnTo>
                      <a:lnTo>
                        <a:pt x="38" y="131"/>
                      </a:lnTo>
                      <a:lnTo>
                        <a:pt x="60" y="80"/>
                      </a:lnTo>
                      <a:lnTo>
                        <a:pt x="62" y="136"/>
                      </a:lnTo>
                      <a:lnTo>
                        <a:pt x="64" y="80"/>
                      </a:lnTo>
                      <a:lnTo>
                        <a:pt x="85" y="131"/>
                      </a:lnTo>
                      <a:lnTo>
                        <a:pt x="68" y="78"/>
                      </a:lnTo>
                      <a:lnTo>
                        <a:pt x="105" y="116"/>
                      </a:lnTo>
                      <a:lnTo>
                        <a:pt x="71" y="75"/>
                      </a:lnTo>
                      <a:lnTo>
                        <a:pt x="118" y="94"/>
                      </a:lnTo>
                      <a:lnTo>
                        <a:pt x="72" y="71"/>
                      </a:lnTo>
                      <a:lnTo>
                        <a:pt x="123" y="68"/>
                      </a:lnTo>
                      <a:close/>
                    </a:path>
                  </a:pathLst>
                </a:custGeom>
                <a:noFill/>
                <a:ln w="9525" cap="rnd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468" name="Freeform 113"/>
              <p:cNvSpPr>
                <a:spLocks/>
              </p:cNvSpPr>
              <p:nvPr/>
            </p:nvSpPr>
            <p:spPr bwMode="auto">
              <a:xfrm>
                <a:off x="148" y="2496"/>
                <a:ext cx="4" cy="232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69" name="Group 114"/>
              <p:cNvGrpSpPr>
                <a:grpSpLocks/>
              </p:cNvGrpSpPr>
              <p:nvPr/>
            </p:nvGrpSpPr>
            <p:grpSpPr bwMode="auto">
              <a:xfrm>
                <a:off x="0" y="2496"/>
                <a:ext cx="304" cy="285"/>
                <a:chOff x="0" y="2496"/>
                <a:chExt cx="304" cy="285"/>
              </a:xfrm>
            </p:grpSpPr>
            <p:sp>
              <p:nvSpPr>
                <p:cNvPr id="10490" name="Line 115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491" name="Freeform 116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333" name="Freeform 117"/>
              <p:cNvSpPr>
                <a:spLocks/>
              </p:cNvSpPr>
              <p:nvPr/>
            </p:nvSpPr>
            <p:spPr bwMode="auto">
              <a:xfrm>
                <a:off x="252" y="2038"/>
                <a:ext cx="1782" cy="791"/>
              </a:xfrm>
              <a:custGeom>
                <a:avLst/>
                <a:gdLst/>
                <a:ahLst/>
                <a:cxnLst>
                  <a:cxn ang="0">
                    <a:pos x="0" y="127"/>
                  </a:cxn>
                  <a:cxn ang="0">
                    <a:pos x="105" y="0"/>
                  </a:cxn>
                  <a:cxn ang="0">
                    <a:pos x="1585" y="0"/>
                  </a:cxn>
                  <a:cxn ang="0">
                    <a:pos x="1782" y="88"/>
                  </a:cxn>
                  <a:cxn ang="0">
                    <a:pos x="1782" y="660"/>
                  </a:cxn>
                  <a:cxn ang="0">
                    <a:pos x="1683" y="792"/>
                  </a:cxn>
                  <a:cxn ang="0">
                    <a:pos x="105" y="792"/>
                  </a:cxn>
                  <a:cxn ang="0">
                    <a:pos x="6" y="704"/>
                  </a:cxn>
                  <a:cxn ang="0">
                    <a:pos x="8" y="116"/>
                  </a:cxn>
                </a:cxnLst>
                <a:rect l="0" t="0" r="r" b="b"/>
                <a:pathLst>
                  <a:path w="1782" h="792">
                    <a:moveTo>
                      <a:pt x="0" y="127"/>
                    </a:moveTo>
                    <a:lnTo>
                      <a:pt x="105" y="0"/>
                    </a:lnTo>
                    <a:lnTo>
                      <a:pt x="1585" y="0"/>
                    </a:lnTo>
                    <a:lnTo>
                      <a:pt x="1782" y="88"/>
                    </a:lnTo>
                    <a:lnTo>
                      <a:pt x="1782" y="660"/>
                    </a:lnTo>
                    <a:lnTo>
                      <a:pt x="1683" y="792"/>
                    </a:lnTo>
                    <a:lnTo>
                      <a:pt x="105" y="792"/>
                    </a:lnTo>
                    <a:lnTo>
                      <a:pt x="6" y="704"/>
                    </a:lnTo>
                    <a:lnTo>
                      <a:pt x="8" y="116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00FF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grpSp>
            <p:nvGrpSpPr>
              <p:cNvPr id="10471" name="Group 118"/>
              <p:cNvGrpSpPr>
                <a:grpSpLocks/>
              </p:cNvGrpSpPr>
              <p:nvPr/>
            </p:nvGrpSpPr>
            <p:grpSpPr bwMode="auto">
              <a:xfrm>
                <a:off x="352" y="2280"/>
                <a:ext cx="1632" cy="235"/>
                <a:chOff x="1088" y="2880"/>
                <a:chExt cx="444" cy="64"/>
              </a:xfrm>
            </p:grpSpPr>
            <p:sp>
              <p:nvSpPr>
                <p:cNvPr id="10482" name="Rectangle 119"/>
                <p:cNvSpPr>
                  <a:spLocks noChangeArrowheads="1"/>
                </p:cNvSpPr>
                <p:nvPr/>
              </p:nvSpPr>
              <p:spPr bwMode="auto">
                <a:xfrm>
                  <a:off x="108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3" name="Rectangle 120"/>
                <p:cNvSpPr>
                  <a:spLocks noChangeArrowheads="1"/>
                </p:cNvSpPr>
                <p:nvPr/>
              </p:nvSpPr>
              <p:spPr bwMode="auto">
                <a:xfrm>
                  <a:off x="114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4" name="Rectangle 121"/>
                <p:cNvSpPr>
                  <a:spLocks noChangeArrowheads="1"/>
                </p:cNvSpPr>
                <p:nvPr/>
              </p:nvSpPr>
              <p:spPr bwMode="auto">
                <a:xfrm>
                  <a:off x="1200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5" name="Rectangle 122"/>
                <p:cNvSpPr>
                  <a:spLocks noChangeArrowheads="1"/>
                </p:cNvSpPr>
                <p:nvPr/>
              </p:nvSpPr>
              <p:spPr bwMode="auto">
                <a:xfrm>
                  <a:off x="125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6" name="Rectangle 123"/>
                <p:cNvSpPr>
                  <a:spLocks noChangeArrowheads="1"/>
                </p:cNvSpPr>
                <p:nvPr/>
              </p:nvSpPr>
              <p:spPr bwMode="auto">
                <a:xfrm>
                  <a:off x="1316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7" name="Rectangle 124"/>
                <p:cNvSpPr>
                  <a:spLocks noChangeArrowheads="1"/>
                </p:cNvSpPr>
                <p:nvPr/>
              </p:nvSpPr>
              <p:spPr bwMode="auto">
                <a:xfrm>
                  <a:off x="1372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8" name="Rectangle 125"/>
                <p:cNvSpPr>
                  <a:spLocks noChangeArrowheads="1"/>
                </p:cNvSpPr>
                <p:nvPr/>
              </p:nvSpPr>
              <p:spPr bwMode="auto">
                <a:xfrm>
                  <a:off x="1484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9" name="Rectangle 126"/>
                <p:cNvSpPr>
                  <a:spLocks noChangeArrowheads="1"/>
                </p:cNvSpPr>
                <p:nvPr/>
              </p:nvSpPr>
              <p:spPr bwMode="auto">
                <a:xfrm>
                  <a:off x="1428" y="2880"/>
                  <a:ext cx="48" cy="64"/>
                </a:xfrm>
                <a:prstGeom prst="rect">
                  <a:avLst/>
                </a:prstGeom>
                <a:solidFill>
                  <a:srgbClr val="00FFFF"/>
                </a:solidFill>
                <a:ln w="9525" algn="ctr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  <p:grpSp>
            <p:nvGrpSpPr>
              <p:cNvPr id="10472" name="Group 127"/>
              <p:cNvGrpSpPr>
                <a:grpSpLocks/>
              </p:cNvGrpSpPr>
              <p:nvPr/>
            </p:nvGrpSpPr>
            <p:grpSpPr bwMode="auto">
              <a:xfrm>
                <a:off x="592" y="1920"/>
                <a:ext cx="192" cy="171"/>
                <a:chOff x="5136" y="1968"/>
                <a:chExt cx="192" cy="171"/>
              </a:xfrm>
            </p:grpSpPr>
            <p:sp>
              <p:nvSpPr>
                <p:cNvPr id="10480" name="Oval 12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81" name="Freeform 12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473" name="Freeform 130"/>
              <p:cNvSpPr>
                <a:spLocks/>
              </p:cNvSpPr>
              <p:nvPr/>
            </p:nvSpPr>
            <p:spPr bwMode="auto">
              <a:xfrm>
                <a:off x="304" y="2736"/>
                <a:ext cx="172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4" name="Freeform 131"/>
              <p:cNvSpPr>
                <a:spLocks/>
              </p:cNvSpPr>
              <p:nvPr/>
            </p:nvSpPr>
            <p:spPr bwMode="auto">
              <a:xfrm>
                <a:off x="270" y="2159"/>
                <a:ext cx="1762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475" name="Group 132"/>
              <p:cNvGrpSpPr>
                <a:grpSpLocks/>
              </p:cNvGrpSpPr>
              <p:nvPr/>
            </p:nvGrpSpPr>
            <p:grpSpPr bwMode="auto">
              <a:xfrm>
                <a:off x="1504" y="1920"/>
                <a:ext cx="192" cy="171"/>
                <a:chOff x="5136" y="1968"/>
                <a:chExt cx="192" cy="171"/>
              </a:xfrm>
            </p:grpSpPr>
            <p:sp>
              <p:nvSpPr>
                <p:cNvPr id="10478" name="Oval 13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479" name="Freeform 13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476" name="Freeform 135"/>
              <p:cNvSpPr>
                <a:spLocks/>
              </p:cNvSpPr>
              <p:nvPr/>
            </p:nvSpPr>
            <p:spPr bwMode="auto">
              <a:xfrm>
                <a:off x="496" y="2544"/>
                <a:ext cx="16" cy="31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477" name="Freeform 136"/>
              <p:cNvSpPr>
                <a:spLocks/>
              </p:cNvSpPr>
              <p:nvPr/>
            </p:nvSpPr>
            <p:spPr bwMode="auto">
              <a:xfrm>
                <a:off x="330" y="2208"/>
                <a:ext cx="214" cy="528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0278" name="Group 137"/>
            <p:cNvGrpSpPr>
              <a:grpSpLocks/>
            </p:cNvGrpSpPr>
            <p:nvPr/>
          </p:nvGrpSpPr>
          <p:grpSpPr bwMode="auto">
            <a:xfrm>
              <a:off x="4139" y="3216"/>
              <a:ext cx="1189" cy="672"/>
              <a:chOff x="723" y="872"/>
              <a:chExt cx="2390" cy="1386"/>
            </a:xfrm>
          </p:grpSpPr>
          <p:grpSp>
            <p:nvGrpSpPr>
              <p:cNvPr id="10279" name="Group 138"/>
              <p:cNvGrpSpPr>
                <a:grpSpLocks/>
              </p:cNvGrpSpPr>
              <p:nvPr/>
            </p:nvGrpSpPr>
            <p:grpSpPr bwMode="auto">
              <a:xfrm>
                <a:off x="2087" y="1824"/>
                <a:ext cx="409" cy="434"/>
                <a:chOff x="2298" y="1822"/>
                <a:chExt cx="409" cy="434"/>
              </a:xfrm>
            </p:grpSpPr>
            <p:grpSp>
              <p:nvGrpSpPr>
                <p:cNvPr id="10416" name="Group 139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442" name="Group 140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0446" name="Group 14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0450" name="Oval 14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51" name="Oval 14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447" name="Group 144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0448" name="Oval 145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49" name="Oval 14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443" name="Group 147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444" name="Freeform 148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45" name="Freeform 149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417" name="Group 15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436" name="Group 151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440" name="Oval 15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41" name="Oval 1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437" name="Group 15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438" name="Oval 15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39" name="Oval 1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418" name="Group 15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434" name="Freeform 15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35" name="Freeform 159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419" name="Group 16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432" name="Oval 16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33" name="Oval 16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420" name="Group 16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430" name="Oval 16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31" name="Oval 16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421" name="Group 16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428" name="Oval 167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29" name="Oval 16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422" name="Group 16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426" name="Oval 170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27" name="Oval 17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423" name="Group 172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424" name="Freeform 1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425" name="Freeform 174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280" name="Group 175"/>
              <p:cNvGrpSpPr>
                <a:grpSpLocks/>
              </p:cNvGrpSpPr>
              <p:nvPr/>
            </p:nvGrpSpPr>
            <p:grpSpPr bwMode="auto">
              <a:xfrm>
                <a:off x="1511" y="1824"/>
                <a:ext cx="409" cy="434"/>
                <a:chOff x="2298" y="1822"/>
                <a:chExt cx="409" cy="434"/>
              </a:xfrm>
            </p:grpSpPr>
            <p:grpSp>
              <p:nvGrpSpPr>
                <p:cNvPr id="10380" name="Group 176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406" name="Group 177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0410" name="Group 17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0414" name="Oval 17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15" name="Oval 18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411" name="Group 18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0412" name="Oval 18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413" name="Oval 18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407" name="Group 184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408" name="Freeform 185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09" name="Freeform 186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81" name="Group 18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400" name="Group 188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404" name="Oval 1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05" name="Oval 1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401" name="Group 19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402" name="Oval 19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403" name="Oval 1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82" name="Group 194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98" name="Freeform 195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9" name="Freeform 196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83" name="Group 197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396" name="Oval 198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7" name="Oval 199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84" name="Group 200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94" name="Oval 201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5" name="Oval 202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85" name="Group 20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392" name="Oval 204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3" name="Oval 20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86" name="Group 20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90" name="Oval 207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91" name="Oval 20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87" name="Group 209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88" name="Freeform 210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89" name="Freeform 211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281" name="Group 212"/>
              <p:cNvGrpSpPr>
                <a:grpSpLocks/>
              </p:cNvGrpSpPr>
              <p:nvPr/>
            </p:nvGrpSpPr>
            <p:grpSpPr bwMode="auto">
              <a:xfrm>
                <a:off x="2793" y="1608"/>
                <a:ext cx="320" cy="321"/>
                <a:chOff x="0" y="2496"/>
                <a:chExt cx="304" cy="285"/>
              </a:xfrm>
            </p:grpSpPr>
            <p:sp>
              <p:nvSpPr>
                <p:cNvPr id="10378" name="Line 213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9" name="Freeform 214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282" name="Group 215"/>
              <p:cNvGrpSpPr>
                <a:grpSpLocks/>
              </p:cNvGrpSpPr>
              <p:nvPr/>
            </p:nvGrpSpPr>
            <p:grpSpPr bwMode="auto">
              <a:xfrm>
                <a:off x="1056" y="1822"/>
                <a:ext cx="405" cy="434"/>
                <a:chOff x="1177" y="1822"/>
                <a:chExt cx="405" cy="434"/>
              </a:xfrm>
            </p:grpSpPr>
            <p:grpSp>
              <p:nvGrpSpPr>
                <p:cNvPr id="10342" name="Group 216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0368" name="Group 217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grpSp>
                  <p:nvGrpSpPr>
                    <p:cNvPr id="10372" name="Group 21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73" y="2756"/>
                      <a:ext cx="148" cy="164"/>
                      <a:chOff x="3973" y="2756"/>
                      <a:chExt cx="148" cy="164"/>
                    </a:xfrm>
                  </p:grpSpPr>
                  <p:sp>
                    <p:nvSpPr>
                      <p:cNvPr id="10376" name="Oval 2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77" name="Oval 22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73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373" name="Group 221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3985" y="2770"/>
                      <a:ext cx="123" cy="136"/>
                      <a:chOff x="3985" y="2770"/>
                      <a:chExt cx="123" cy="136"/>
                    </a:xfrm>
                  </p:grpSpPr>
                  <p:sp>
                    <p:nvSpPr>
                      <p:cNvPr id="10374" name="Oval 2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75" name="Oval 2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3985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369" name="Group 224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0370" name="Freeform 225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71" name="Freeform 226"/>
                    <p:cNvSpPr>
                      <a:spLocks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59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59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59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59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43" name="Group 22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grpSp>
                <p:nvGrpSpPr>
                  <p:cNvPr id="10362" name="Group 228"/>
                  <p:cNvGrpSpPr>
                    <a:grpSpLocks/>
                  </p:cNvGrpSpPr>
                  <p:nvPr/>
                </p:nvGrpSpPr>
                <p:grpSpPr bwMode="auto">
                  <a:xfrm>
                    <a:off x="3973" y="2756"/>
                    <a:ext cx="148" cy="164"/>
                    <a:chOff x="3973" y="2756"/>
                    <a:chExt cx="148" cy="164"/>
                  </a:xfrm>
                </p:grpSpPr>
                <p:sp>
                  <p:nvSpPr>
                    <p:cNvPr id="10366" name="Oval 2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67" name="Oval 23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73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363" name="Group 231"/>
                  <p:cNvGrpSpPr>
                    <a:grpSpLocks/>
                  </p:cNvGrpSpPr>
                  <p:nvPr/>
                </p:nvGrpSpPr>
                <p:grpSpPr bwMode="auto">
                  <a:xfrm>
                    <a:off x="3985" y="2770"/>
                    <a:ext cx="123" cy="136"/>
                    <a:chOff x="3985" y="2770"/>
                    <a:chExt cx="123" cy="136"/>
                  </a:xfrm>
                </p:grpSpPr>
                <p:sp>
                  <p:nvSpPr>
                    <p:cNvPr id="10364" name="Oval 2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65" name="Oval 23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3985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44" name="Group 234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0360" name="Freeform 235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61" name="Freeform 236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45" name="Group 237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0358" name="Oval 238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59" name="Oval 239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46" name="Group 240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0356" name="Oval 241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57" name="Oval 242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47" name="Group 243"/>
                <p:cNvGrpSpPr>
                  <a:grpSpLocks/>
                </p:cNvGrpSpPr>
                <p:nvPr/>
              </p:nvGrpSpPr>
              <p:grpSpPr bwMode="auto">
                <a:xfrm>
                  <a:off x="1177" y="1822"/>
                  <a:ext cx="405" cy="434"/>
                  <a:chOff x="3973" y="2756"/>
                  <a:chExt cx="148" cy="164"/>
                </a:xfrm>
              </p:grpSpPr>
              <p:sp>
                <p:nvSpPr>
                  <p:cNvPr id="10354" name="Oval 244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55" name="Oval 245"/>
                  <p:cNvSpPr>
                    <a:spLocks noChangeArrowheads="1"/>
                  </p:cNvSpPr>
                  <p:nvPr/>
                </p:nvSpPr>
                <p:spPr bwMode="auto">
                  <a:xfrm>
                    <a:off x="3973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48" name="Group 246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0352" name="Oval 247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53" name="Oval 248"/>
                  <p:cNvSpPr>
                    <a:spLocks noChangeArrowheads="1"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49" name="Group 249"/>
                <p:cNvGrpSpPr>
                  <a:grpSpLocks/>
                </p:cNvGrpSpPr>
                <p:nvPr/>
              </p:nvGrpSpPr>
              <p:grpSpPr bwMode="auto">
                <a:xfrm>
                  <a:off x="1210" y="1860"/>
                  <a:ext cx="337" cy="358"/>
                  <a:chOff x="3985" y="2770"/>
                  <a:chExt cx="123" cy="136"/>
                </a:xfrm>
              </p:grpSpPr>
              <p:sp>
                <p:nvSpPr>
                  <p:cNvPr id="10350" name="Freeform 250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51" name="Freeform 251"/>
                  <p:cNvSpPr>
                    <a:spLocks/>
                  </p:cNvSpPr>
                  <p:nvPr/>
                </p:nvSpPr>
                <p:spPr bwMode="auto">
                  <a:xfrm>
                    <a:off x="3985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59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59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59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59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0283" name="Group 252"/>
              <p:cNvGrpSpPr>
                <a:grpSpLocks/>
              </p:cNvGrpSpPr>
              <p:nvPr/>
            </p:nvGrpSpPr>
            <p:grpSpPr bwMode="auto">
              <a:xfrm>
                <a:off x="2519" y="1822"/>
                <a:ext cx="409" cy="434"/>
                <a:chOff x="2298" y="1822"/>
                <a:chExt cx="409" cy="434"/>
              </a:xfrm>
            </p:grpSpPr>
            <p:grpSp>
              <p:nvGrpSpPr>
                <p:cNvPr id="10306" name="Group 253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332" name="Group 254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grpSp>
                  <p:nvGrpSpPr>
                    <p:cNvPr id="10336" name="Group 255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81" y="2756"/>
                      <a:ext cx="148" cy="164"/>
                      <a:chOff x="4381" y="2756"/>
                      <a:chExt cx="148" cy="164"/>
                    </a:xfrm>
                  </p:grpSpPr>
                  <p:sp>
                    <p:nvSpPr>
                      <p:cNvPr id="10340" name="Oval 256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41" name="Oval 257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81" y="2756"/>
                        <a:ext cx="148" cy="164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  <p:grpSp>
                  <p:nvGrpSpPr>
                    <p:cNvPr id="10337" name="Group 258"/>
                    <p:cNvGrpSpPr>
                      <a:grpSpLocks/>
                    </p:cNvGrpSpPr>
                    <p:nvPr/>
                  </p:nvGrpSpPr>
                  <p:grpSpPr bwMode="auto">
                    <a:xfrm>
                      <a:off x="4393" y="2770"/>
                      <a:ext cx="123" cy="136"/>
                      <a:chOff x="4393" y="2770"/>
                      <a:chExt cx="123" cy="136"/>
                    </a:xfrm>
                  </p:grpSpPr>
                  <p:sp>
                    <p:nvSpPr>
                      <p:cNvPr id="10338" name="Oval 25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solidFill>
                        <a:srgbClr val="FFFFFF"/>
                      </a:solidFill>
                      <a:ln w="0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  <p:sp>
                    <p:nvSpPr>
                      <p:cNvPr id="10339" name="Oval 260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393" y="2770"/>
                        <a:ext cx="123" cy="136"/>
                      </a:xfrm>
                      <a:prstGeom prst="ellipse">
                        <a:avLst/>
                      </a:prstGeom>
                      <a:noFill/>
                      <a:ln w="9525" cap="rnd">
                        <a:solidFill>
                          <a:srgbClr val="000000"/>
                        </a:solidFill>
                        <a:round/>
                        <a:headEnd/>
                        <a:tailEnd/>
                      </a:ln>
                    </p:spPr>
                    <p:txBody>
                      <a:bodyPr/>
                      <a:lstStyle/>
                      <a:p>
                        <a:endParaRPr lang="ru-RU"/>
                      </a:p>
                    </p:txBody>
                  </p:sp>
                </p:grpSp>
              </p:grpSp>
              <p:grpSp>
                <p:nvGrpSpPr>
                  <p:cNvPr id="10333" name="Group 261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334" name="Freeform 262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solidFill>
                      <a:srgbClr val="808080"/>
                    </a:solidFill>
                    <a:ln w="9525">
                      <a:noFill/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35" name="Freeform 263"/>
                    <p:cNvSpPr>
                      <a:spLocks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custGeom>
                      <a:avLst/>
                      <a:gdLst>
                        <a:gd name="T0" fmla="*/ 123 w 123"/>
                        <a:gd name="T1" fmla="*/ 68 h 136"/>
                        <a:gd name="T2" fmla="*/ 72 w 123"/>
                        <a:gd name="T3" fmla="*/ 66 h 136"/>
                        <a:gd name="T4" fmla="*/ 118 w 123"/>
                        <a:gd name="T5" fmla="*/ 42 h 136"/>
                        <a:gd name="T6" fmla="*/ 71 w 123"/>
                        <a:gd name="T7" fmla="*/ 62 h 136"/>
                        <a:gd name="T8" fmla="*/ 105 w 123"/>
                        <a:gd name="T9" fmla="*/ 20 h 136"/>
                        <a:gd name="T10" fmla="*/ 68 w 123"/>
                        <a:gd name="T11" fmla="*/ 58 h 136"/>
                        <a:gd name="T12" fmla="*/ 85 w 123"/>
                        <a:gd name="T13" fmla="*/ 5 h 136"/>
                        <a:gd name="T14" fmla="*/ 64 w 123"/>
                        <a:gd name="T15" fmla="*/ 56 h 136"/>
                        <a:gd name="T16" fmla="*/ 62 w 123"/>
                        <a:gd name="T17" fmla="*/ 0 h 136"/>
                        <a:gd name="T18" fmla="*/ 60 w 123"/>
                        <a:gd name="T19" fmla="*/ 56 h 136"/>
                        <a:gd name="T20" fmla="*/ 38 w 123"/>
                        <a:gd name="T21" fmla="*/ 5 h 136"/>
                        <a:gd name="T22" fmla="*/ 56 w 123"/>
                        <a:gd name="T23" fmla="*/ 58 h 136"/>
                        <a:gd name="T24" fmla="*/ 18 w 123"/>
                        <a:gd name="T25" fmla="*/ 20 h 136"/>
                        <a:gd name="T26" fmla="*/ 53 w 123"/>
                        <a:gd name="T27" fmla="*/ 62 h 136"/>
                        <a:gd name="T28" fmla="*/ 5 w 123"/>
                        <a:gd name="T29" fmla="*/ 42 h 136"/>
                        <a:gd name="T30" fmla="*/ 51 w 123"/>
                        <a:gd name="T31" fmla="*/ 66 h 136"/>
                        <a:gd name="T32" fmla="*/ 0 w 123"/>
                        <a:gd name="T33" fmla="*/ 68 h 136"/>
                        <a:gd name="T34" fmla="*/ 51 w 123"/>
                        <a:gd name="T35" fmla="*/ 71 h 136"/>
                        <a:gd name="T36" fmla="*/ 5 w 123"/>
                        <a:gd name="T37" fmla="*/ 94 h 136"/>
                        <a:gd name="T38" fmla="*/ 53 w 123"/>
                        <a:gd name="T39" fmla="*/ 75 h 136"/>
                        <a:gd name="T40" fmla="*/ 18 w 123"/>
                        <a:gd name="T41" fmla="*/ 116 h 136"/>
                        <a:gd name="T42" fmla="*/ 56 w 123"/>
                        <a:gd name="T43" fmla="*/ 78 h 136"/>
                        <a:gd name="T44" fmla="*/ 38 w 123"/>
                        <a:gd name="T45" fmla="*/ 131 h 136"/>
                        <a:gd name="T46" fmla="*/ 60 w 123"/>
                        <a:gd name="T47" fmla="*/ 80 h 136"/>
                        <a:gd name="T48" fmla="*/ 62 w 123"/>
                        <a:gd name="T49" fmla="*/ 136 h 136"/>
                        <a:gd name="T50" fmla="*/ 64 w 123"/>
                        <a:gd name="T51" fmla="*/ 80 h 136"/>
                        <a:gd name="T52" fmla="*/ 85 w 123"/>
                        <a:gd name="T53" fmla="*/ 131 h 136"/>
                        <a:gd name="T54" fmla="*/ 68 w 123"/>
                        <a:gd name="T55" fmla="*/ 78 h 136"/>
                        <a:gd name="T56" fmla="*/ 105 w 123"/>
                        <a:gd name="T57" fmla="*/ 116 h 136"/>
                        <a:gd name="T58" fmla="*/ 71 w 123"/>
                        <a:gd name="T59" fmla="*/ 75 h 136"/>
                        <a:gd name="T60" fmla="*/ 118 w 123"/>
                        <a:gd name="T61" fmla="*/ 94 h 136"/>
                        <a:gd name="T62" fmla="*/ 72 w 123"/>
                        <a:gd name="T63" fmla="*/ 71 h 136"/>
                        <a:gd name="T64" fmla="*/ 123 w 123"/>
                        <a:gd name="T65" fmla="*/ 68 h 136"/>
                        <a:gd name="T66" fmla="*/ 0 60000 65536"/>
                        <a:gd name="T67" fmla="*/ 0 60000 65536"/>
                        <a:gd name="T68" fmla="*/ 0 60000 65536"/>
                        <a:gd name="T69" fmla="*/ 0 60000 65536"/>
                        <a:gd name="T70" fmla="*/ 0 60000 65536"/>
                        <a:gd name="T71" fmla="*/ 0 60000 65536"/>
                        <a:gd name="T72" fmla="*/ 0 60000 65536"/>
                        <a:gd name="T73" fmla="*/ 0 60000 65536"/>
                        <a:gd name="T74" fmla="*/ 0 60000 65536"/>
                        <a:gd name="T75" fmla="*/ 0 60000 65536"/>
                        <a:gd name="T76" fmla="*/ 0 60000 65536"/>
                        <a:gd name="T77" fmla="*/ 0 60000 65536"/>
                        <a:gd name="T78" fmla="*/ 0 60000 65536"/>
                        <a:gd name="T79" fmla="*/ 0 60000 65536"/>
                        <a:gd name="T80" fmla="*/ 0 60000 65536"/>
                        <a:gd name="T81" fmla="*/ 0 60000 65536"/>
                        <a:gd name="T82" fmla="*/ 0 60000 65536"/>
                        <a:gd name="T83" fmla="*/ 0 60000 65536"/>
                        <a:gd name="T84" fmla="*/ 0 60000 65536"/>
                        <a:gd name="T85" fmla="*/ 0 60000 65536"/>
                        <a:gd name="T86" fmla="*/ 0 60000 65536"/>
                        <a:gd name="T87" fmla="*/ 0 60000 65536"/>
                        <a:gd name="T88" fmla="*/ 0 60000 65536"/>
                        <a:gd name="T89" fmla="*/ 0 60000 65536"/>
                        <a:gd name="T90" fmla="*/ 0 60000 65536"/>
                        <a:gd name="T91" fmla="*/ 0 60000 65536"/>
                        <a:gd name="T92" fmla="*/ 0 60000 65536"/>
                        <a:gd name="T93" fmla="*/ 0 60000 65536"/>
                        <a:gd name="T94" fmla="*/ 0 60000 65536"/>
                        <a:gd name="T95" fmla="*/ 0 60000 65536"/>
                        <a:gd name="T96" fmla="*/ 0 60000 65536"/>
                        <a:gd name="T97" fmla="*/ 0 60000 65536"/>
                        <a:gd name="T98" fmla="*/ 0 60000 65536"/>
                        <a:gd name="T99" fmla="*/ 0 w 123"/>
                        <a:gd name="T100" fmla="*/ 0 h 136"/>
                        <a:gd name="T101" fmla="*/ 123 w 123"/>
                        <a:gd name="T102" fmla="*/ 136 h 136"/>
                      </a:gdLst>
                      <a:ahLst/>
                      <a:cxnLst>
                        <a:cxn ang="T66">
                          <a:pos x="T0" y="T1"/>
                        </a:cxn>
                        <a:cxn ang="T67">
                          <a:pos x="T2" y="T3"/>
                        </a:cxn>
                        <a:cxn ang="T68">
                          <a:pos x="T4" y="T5"/>
                        </a:cxn>
                        <a:cxn ang="T69">
                          <a:pos x="T6" y="T7"/>
                        </a:cxn>
                        <a:cxn ang="T70">
                          <a:pos x="T8" y="T9"/>
                        </a:cxn>
                        <a:cxn ang="T71">
                          <a:pos x="T10" y="T11"/>
                        </a:cxn>
                        <a:cxn ang="T72">
                          <a:pos x="T12" y="T13"/>
                        </a:cxn>
                        <a:cxn ang="T73">
                          <a:pos x="T14" y="T15"/>
                        </a:cxn>
                        <a:cxn ang="T74">
                          <a:pos x="T16" y="T17"/>
                        </a:cxn>
                        <a:cxn ang="T75">
                          <a:pos x="T18" y="T19"/>
                        </a:cxn>
                        <a:cxn ang="T76">
                          <a:pos x="T20" y="T21"/>
                        </a:cxn>
                        <a:cxn ang="T77">
                          <a:pos x="T22" y="T23"/>
                        </a:cxn>
                        <a:cxn ang="T78">
                          <a:pos x="T24" y="T25"/>
                        </a:cxn>
                        <a:cxn ang="T79">
                          <a:pos x="T26" y="T27"/>
                        </a:cxn>
                        <a:cxn ang="T80">
                          <a:pos x="T28" y="T29"/>
                        </a:cxn>
                        <a:cxn ang="T81">
                          <a:pos x="T30" y="T31"/>
                        </a:cxn>
                        <a:cxn ang="T82">
                          <a:pos x="T32" y="T33"/>
                        </a:cxn>
                        <a:cxn ang="T83">
                          <a:pos x="T34" y="T35"/>
                        </a:cxn>
                        <a:cxn ang="T84">
                          <a:pos x="T36" y="T37"/>
                        </a:cxn>
                        <a:cxn ang="T85">
                          <a:pos x="T38" y="T39"/>
                        </a:cxn>
                        <a:cxn ang="T86">
                          <a:pos x="T40" y="T41"/>
                        </a:cxn>
                        <a:cxn ang="T87">
                          <a:pos x="T42" y="T43"/>
                        </a:cxn>
                        <a:cxn ang="T88">
                          <a:pos x="T44" y="T45"/>
                        </a:cxn>
                        <a:cxn ang="T89">
                          <a:pos x="T46" y="T47"/>
                        </a:cxn>
                        <a:cxn ang="T90">
                          <a:pos x="T48" y="T49"/>
                        </a:cxn>
                        <a:cxn ang="T91">
                          <a:pos x="T50" y="T51"/>
                        </a:cxn>
                        <a:cxn ang="T92">
                          <a:pos x="T52" y="T53"/>
                        </a:cxn>
                        <a:cxn ang="T93">
                          <a:pos x="T54" y="T55"/>
                        </a:cxn>
                        <a:cxn ang="T94">
                          <a:pos x="T56" y="T57"/>
                        </a:cxn>
                        <a:cxn ang="T95">
                          <a:pos x="T58" y="T59"/>
                        </a:cxn>
                        <a:cxn ang="T96">
                          <a:pos x="T60" y="T61"/>
                        </a:cxn>
                        <a:cxn ang="T97">
                          <a:pos x="T62" y="T63"/>
                        </a:cxn>
                        <a:cxn ang="T98">
                          <a:pos x="T64" y="T65"/>
                        </a:cxn>
                      </a:cxnLst>
                      <a:rect l="T99" t="T100" r="T101" b="T102"/>
                      <a:pathLst>
                        <a:path w="123" h="136">
                          <a:moveTo>
                            <a:pt x="123" y="68"/>
                          </a:moveTo>
                          <a:lnTo>
                            <a:pt x="72" y="66"/>
                          </a:lnTo>
                          <a:lnTo>
                            <a:pt x="118" y="42"/>
                          </a:lnTo>
                          <a:lnTo>
                            <a:pt x="71" y="62"/>
                          </a:lnTo>
                          <a:lnTo>
                            <a:pt x="105" y="20"/>
                          </a:lnTo>
                          <a:lnTo>
                            <a:pt x="68" y="58"/>
                          </a:lnTo>
                          <a:lnTo>
                            <a:pt x="85" y="5"/>
                          </a:lnTo>
                          <a:lnTo>
                            <a:pt x="64" y="56"/>
                          </a:lnTo>
                          <a:lnTo>
                            <a:pt x="62" y="0"/>
                          </a:lnTo>
                          <a:lnTo>
                            <a:pt x="60" y="56"/>
                          </a:lnTo>
                          <a:lnTo>
                            <a:pt x="38" y="5"/>
                          </a:lnTo>
                          <a:lnTo>
                            <a:pt x="56" y="58"/>
                          </a:lnTo>
                          <a:lnTo>
                            <a:pt x="18" y="20"/>
                          </a:lnTo>
                          <a:lnTo>
                            <a:pt x="53" y="62"/>
                          </a:lnTo>
                          <a:lnTo>
                            <a:pt x="5" y="42"/>
                          </a:lnTo>
                          <a:lnTo>
                            <a:pt x="51" y="66"/>
                          </a:lnTo>
                          <a:lnTo>
                            <a:pt x="0" y="68"/>
                          </a:lnTo>
                          <a:lnTo>
                            <a:pt x="51" y="71"/>
                          </a:lnTo>
                          <a:lnTo>
                            <a:pt x="5" y="94"/>
                          </a:lnTo>
                          <a:lnTo>
                            <a:pt x="53" y="75"/>
                          </a:lnTo>
                          <a:lnTo>
                            <a:pt x="18" y="116"/>
                          </a:lnTo>
                          <a:lnTo>
                            <a:pt x="56" y="78"/>
                          </a:lnTo>
                          <a:lnTo>
                            <a:pt x="38" y="131"/>
                          </a:lnTo>
                          <a:lnTo>
                            <a:pt x="60" y="80"/>
                          </a:lnTo>
                          <a:lnTo>
                            <a:pt x="62" y="136"/>
                          </a:lnTo>
                          <a:lnTo>
                            <a:pt x="64" y="80"/>
                          </a:lnTo>
                          <a:lnTo>
                            <a:pt x="85" y="131"/>
                          </a:lnTo>
                          <a:lnTo>
                            <a:pt x="68" y="78"/>
                          </a:lnTo>
                          <a:lnTo>
                            <a:pt x="105" y="116"/>
                          </a:lnTo>
                          <a:lnTo>
                            <a:pt x="71" y="75"/>
                          </a:lnTo>
                          <a:lnTo>
                            <a:pt x="118" y="94"/>
                          </a:lnTo>
                          <a:lnTo>
                            <a:pt x="72" y="71"/>
                          </a:lnTo>
                          <a:lnTo>
                            <a:pt x="123" y="68"/>
                          </a:lnTo>
                          <a:close/>
                        </a:path>
                      </a:pathLst>
                    </a:cu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07" name="Group 26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grpSp>
                <p:nvGrpSpPr>
                  <p:cNvPr id="10326" name="Group 265"/>
                  <p:cNvGrpSpPr>
                    <a:grpSpLocks/>
                  </p:cNvGrpSpPr>
                  <p:nvPr/>
                </p:nvGrpSpPr>
                <p:grpSpPr bwMode="auto">
                  <a:xfrm>
                    <a:off x="4381" y="2756"/>
                    <a:ext cx="148" cy="164"/>
                    <a:chOff x="4381" y="2756"/>
                    <a:chExt cx="148" cy="164"/>
                  </a:xfrm>
                </p:grpSpPr>
                <p:sp>
                  <p:nvSpPr>
                    <p:cNvPr id="10330" name="Oval 2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31" name="Oval 2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81" y="2756"/>
                      <a:ext cx="148" cy="164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  <p:grpSp>
                <p:nvGrpSpPr>
                  <p:cNvPr id="10327" name="Group 268"/>
                  <p:cNvGrpSpPr>
                    <a:grpSpLocks/>
                  </p:cNvGrpSpPr>
                  <p:nvPr/>
                </p:nvGrpSpPr>
                <p:grpSpPr bwMode="auto">
                  <a:xfrm>
                    <a:off x="4393" y="2770"/>
                    <a:ext cx="123" cy="136"/>
                    <a:chOff x="4393" y="2770"/>
                    <a:chExt cx="123" cy="136"/>
                  </a:xfrm>
                </p:grpSpPr>
                <p:sp>
                  <p:nvSpPr>
                    <p:cNvPr id="10328" name="Oval 2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solidFill>
                      <a:srgbClr val="FFFFFF"/>
                    </a:solidFill>
                    <a:ln w="0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0329" name="Oval 2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393" y="2770"/>
                      <a:ext cx="123" cy="136"/>
                    </a:xfrm>
                    <a:prstGeom prst="ellipse">
                      <a:avLst/>
                    </a:prstGeom>
                    <a:noFill/>
                    <a:ln w="9525" cap="rnd">
                      <a:solidFill>
                        <a:srgbClr val="000000"/>
                      </a:solidFill>
                      <a:round/>
                      <a:headEnd/>
                      <a:tailEnd/>
                    </a:ln>
                  </p:spPr>
                  <p:txBody>
                    <a:bodyPr/>
                    <a:lstStyle/>
                    <a:p>
                      <a:endParaRPr lang="ru-RU"/>
                    </a:p>
                  </p:txBody>
                </p:sp>
              </p:grpSp>
            </p:grpSp>
            <p:grpSp>
              <p:nvGrpSpPr>
                <p:cNvPr id="10308" name="Group 271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24" name="Freeform 272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25" name="Freeform 273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09" name="Group 274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322" name="Oval 275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23" name="Oval 276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10" name="Group 277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20" name="Oval 278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21" name="Oval 279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11" name="Group 280"/>
                <p:cNvGrpSpPr>
                  <a:grpSpLocks/>
                </p:cNvGrpSpPr>
                <p:nvPr/>
              </p:nvGrpSpPr>
              <p:grpSpPr bwMode="auto">
                <a:xfrm>
                  <a:off x="2298" y="1822"/>
                  <a:ext cx="409" cy="434"/>
                  <a:chOff x="4381" y="2756"/>
                  <a:chExt cx="148" cy="164"/>
                </a:xfrm>
              </p:grpSpPr>
              <p:sp>
                <p:nvSpPr>
                  <p:cNvPr id="10318" name="Oval 281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solidFill>
                    <a:srgbClr val="CC0000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19" name="Oval 282"/>
                  <p:cNvSpPr>
                    <a:spLocks noChangeArrowheads="1"/>
                  </p:cNvSpPr>
                  <p:nvPr/>
                </p:nvSpPr>
                <p:spPr bwMode="auto">
                  <a:xfrm>
                    <a:off x="4381" y="2756"/>
                    <a:ext cx="148" cy="164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12" name="Group 283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16" name="Oval 284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solidFill>
                    <a:srgbClr val="FFFFFF"/>
                  </a:solidFill>
                  <a:ln w="0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17" name="Oval 285"/>
                  <p:cNvSpPr>
                    <a:spLocks noChangeArrowheads="1"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prstGeom prst="ellipse">
                    <a:avLst/>
                  </a:pr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0313" name="Group 286"/>
                <p:cNvGrpSpPr>
                  <a:grpSpLocks/>
                </p:cNvGrpSpPr>
                <p:nvPr/>
              </p:nvGrpSpPr>
              <p:grpSpPr bwMode="auto">
                <a:xfrm>
                  <a:off x="2330" y="1860"/>
                  <a:ext cx="340" cy="358"/>
                  <a:chOff x="4393" y="2770"/>
                  <a:chExt cx="123" cy="136"/>
                </a:xfrm>
              </p:grpSpPr>
              <p:sp>
                <p:nvSpPr>
                  <p:cNvPr id="10314" name="Freeform 287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solidFill>
                    <a:srgbClr val="808080"/>
                  </a:solidFill>
                  <a:ln w="9525">
                    <a:noFill/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0315" name="Freeform 288"/>
                  <p:cNvSpPr>
                    <a:spLocks/>
                  </p:cNvSpPr>
                  <p:nvPr/>
                </p:nvSpPr>
                <p:spPr bwMode="auto">
                  <a:xfrm>
                    <a:off x="4393" y="2770"/>
                    <a:ext cx="123" cy="136"/>
                  </a:xfrm>
                  <a:custGeom>
                    <a:avLst/>
                    <a:gdLst>
                      <a:gd name="T0" fmla="*/ 123 w 123"/>
                      <a:gd name="T1" fmla="*/ 68 h 136"/>
                      <a:gd name="T2" fmla="*/ 72 w 123"/>
                      <a:gd name="T3" fmla="*/ 66 h 136"/>
                      <a:gd name="T4" fmla="*/ 118 w 123"/>
                      <a:gd name="T5" fmla="*/ 42 h 136"/>
                      <a:gd name="T6" fmla="*/ 71 w 123"/>
                      <a:gd name="T7" fmla="*/ 62 h 136"/>
                      <a:gd name="T8" fmla="*/ 105 w 123"/>
                      <a:gd name="T9" fmla="*/ 20 h 136"/>
                      <a:gd name="T10" fmla="*/ 68 w 123"/>
                      <a:gd name="T11" fmla="*/ 58 h 136"/>
                      <a:gd name="T12" fmla="*/ 85 w 123"/>
                      <a:gd name="T13" fmla="*/ 5 h 136"/>
                      <a:gd name="T14" fmla="*/ 64 w 123"/>
                      <a:gd name="T15" fmla="*/ 56 h 136"/>
                      <a:gd name="T16" fmla="*/ 62 w 123"/>
                      <a:gd name="T17" fmla="*/ 0 h 136"/>
                      <a:gd name="T18" fmla="*/ 60 w 123"/>
                      <a:gd name="T19" fmla="*/ 56 h 136"/>
                      <a:gd name="T20" fmla="*/ 38 w 123"/>
                      <a:gd name="T21" fmla="*/ 5 h 136"/>
                      <a:gd name="T22" fmla="*/ 56 w 123"/>
                      <a:gd name="T23" fmla="*/ 58 h 136"/>
                      <a:gd name="T24" fmla="*/ 18 w 123"/>
                      <a:gd name="T25" fmla="*/ 20 h 136"/>
                      <a:gd name="T26" fmla="*/ 53 w 123"/>
                      <a:gd name="T27" fmla="*/ 62 h 136"/>
                      <a:gd name="T28" fmla="*/ 5 w 123"/>
                      <a:gd name="T29" fmla="*/ 42 h 136"/>
                      <a:gd name="T30" fmla="*/ 51 w 123"/>
                      <a:gd name="T31" fmla="*/ 66 h 136"/>
                      <a:gd name="T32" fmla="*/ 0 w 123"/>
                      <a:gd name="T33" fmla="*/ 68 h 136"/>
                      <a:gd name="T34" fmla="*/ 51 w 123"/>
                      <a:gd name="T35" fmla="*/ 71 h 136"/>
                      <a:gd name="T36" fmla="*/ 5 w 123"/>
                      <a:gd name="T37" fmla="*/ 94 h 136"/>
                      <a:gd name="T38" fmla="*/ 53 w 123"/>
                      <a:gd name="T39" fmla="*/ 75 h 136"/>
                      <a:gd name="T40" fmla="*/ 18 w 123"/>
                      <a:gd name="T41" fmla="*/ 116 h 136"/>
                      <a:gd name="T42" fmla="*/ 56 w 123"/>
                      <a:gd name="T43" fmla="*/ 78 h 136"/>
                      <a:gd name="T44" fmla="*/ 38 w 123"/>
                      <a:gd name="T45" fmla="*/ 131 h 136"/>
                      <a:gd name="T46" fmla="*/ 60 w 123"/>
                      <a:gd name="T47" fmla="*/ 80 h 136"/>
                      <a:gd name="T48" fmla="*/ 62 w 123"/>
                      <a:gd name="T49" fmla="*/ 136 h 136"/>
                      <a:gd name="T50" fmla="*/ 64 w 123"/>
                      <a:gd name="T51" fmla="*/ 80 h 136"/>
                      <a:gd name="T52" fmla="*/ 85 w 123"/>
                      <a:gd name="T53" fmla="*/ 131 h 136"/>
                      <a:gd name="T54" fmla="*/ 68 w 123"/>
                      <a:gd name="T55" fmla="*/ 78 h 136"/>
                      <a:gd name="T56" fmla="*/ 105 w 123"/>
                      <a:gd name="T57" fmla="*/ 116 h 136"/>
                      <a:gd name="T58" fmla="*/ 71 w 123"/>
                      <a:gd name="T59" fmla="*/ 75 h 136"/>
                      <a:gd name="T60" fmla="*/ 118 w 123"/>
                      <a:gd name="T61" fmla="*/ 94 h 136"/>
                      <a:gd name="T62" fmla="*/ 72 w 123"/>
                      <a:gd name="T63" fmla="*/ 71 h 136"/>
                      <a:gd name="T64" fmla="*/ 123 w 123"/>
                      <a:gd name="T65" fmla="*/ 68 h 1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  <a:gd name="T72" fmla="*/ 0 60000 65536"/>
                      <a:gd name="T73" fmla="*/ 0 60000 65536"/>
                      <a:gd name="T74" fmla="*/ 0 60000 65536"/>
                      <a:gd name="T75" fmla="*/ 0 60000 65536"/>
                      <a:gd name="T76" fmla="*/ 0 60000 65536"/>
                      <a:gd name="T77" fmla="*/ 0 60000 65536"/>
                      <a:gd name="T78" fmla="*/ 0 60000 65536"/>
                      <a:gd name="T79" fmla="*/ 0 60000 65536"/>
                      <a:gd name="T80" fmla="*/ 0 60000 65536"/>
                      <a:gd name="T81" fmla="*/ 0 60000 65536"/>
                      <a:gd name="T82" fmla="*/ 0 60000 65536"/>
                      <a:gd name="T83" fmla="*/ 0 60000 65536"/>
                      <a:gd name="T84" fmla="*/ 0 60000 65536"/>
                      <a:gd name="T85" fmla="*/ 0 60000 65536"/>
                      <a:gd name="T86" fmla="*/ 0 60000 65536"/>
                      <a:gd name="T87" fmla="*/ 0 60000 65536"/>
                      <a:gd name="T88" fmla="*/ 0 60000 65536"/>
                      <a:gd name="T89" fmla="*/ 0 60000 65536"/>
                      <a:gd name="T90" fmla="*/ 0 60000 65536"/>
                      <a:gd name="T91" fmla="*/ 0 60000 65536"/>
                      <a:gd name="T92" fmla="*/ 0 60000 65536"/>
                      <a:gd name="T93" fmla="*/ 0 60000 65536"/>
                      <a:gd name="T94" fmla="*/ 0 60000 65536"/>
                      <a:gd name="T95" fmla="*/ 0 60000 65536"/>
                      <a:gd name="T96" fmla="*/ 0 60000 65536"/>
                      <a:gd name="T97" fmla="*/ 0 60000 65536"/>
                      <a:gd name="T98" fmla="*/ 0 60000 65536"/>
                      <a:gd name="T99" fmla="*/ 0 w 123"/>
                      <a:gd name="T100" fmla="*/ 0 h 136"/>
                      <a:gd name="T101" fmla="*/ 123 w 123"/>
                      <a:gd name="T102" fmla="*/ 136 h 136"/>
                    </a:gdLst>
                    <a:ahLst/>
                    <a:cxnLst>
                      <a:cxn ang="T66">
                        <a:pos x="T0" y="T1"/>
                      </a:cxn>
                      <a:cxn ang="T67">
                        <a:pos x="T2" y="T3"/>
                      </a:cxn>
                      <a:cxn ang="T68">
                        <a:pos x="T4" y="T5"/>
                      </a:cxn>
                      <a:cxn ang="T69">
                        <a:pos x="T6" y="T7"/>
                      </a:cxn>
                      <a:cxn ang="T70">
                        <a:pos x="T8" y="T9"/>
                      </a:cxn>
                      <a:cxn ang="T71">
                        <a:pos x="T10" y="T11"/>
                      </a:cxn>
                      <a:cxn ang="T72">
                        <a:pos x="T12" y="T13"/>
                      </a:cxn>
                      <a:cxn ang="T73">
                        <a:pos x="T14" y="T15"/>
                      </a:cxn>
                      <a:cxn ang="T74">
                        <a:pos x="T16" y="T17"/>
                      </a:cxn>
                      <a:cxn ang="T75">
                        <a:pos x="T18" y="T19"/>
                      </a:cxn>
                      <a:cxn ang="T76">
                        <a:pos x="T20" y="T21"/>
                      </a:cxn>
                      <a:cxn ang="T77">
                        <a:pos x="T22" y="T23"/>
                      </a:cxn>
                      <a:cxn ang="T78">
                        <a:pos x="T24" y="T25"/>
                      </a:cxn>
                      <a:cxn ang="T79">
                        <a:pos x="T26" y="T27"/>
                      </a:cxn>
                      <a:cxn ang="T80">
                        <a:pos x="T28" y="T29"/>
                      </a:cxn>
                      <a:cxn ang="T81">
                        <a:pos x="T30" y="T31"/>
                      </a:cxn>
                      <a:cxn ang="T82">
                        <a:pos x="T32" y="T33"/>
                      </a:cxn>
                      <a:cxn ang="T83">
                        <a:pos x="T34" y="T35"/>
                      </a:cxn>
                      <a:cxn ang="T84">
                        <a:pos x="T36" y="T37"/>
                      </a:cxn>
                      <a:cxn ang="T85">
                        <a:pos x="T38" y="T39"/>
                      </a:cxn>
                      <a:cxn ang="T86">
                        <a:pos x="T40" y="T41"/>
                      </a:cxn>
                      <a:cxn ang="T87">
                        <a:pos x="T42" y="T43"/>
                      </a:cxn>
                      <a:cxn ang="T88">
                        <a:pos x="T44" y="T45"/>
                      </a:cxn>
                      <a:cxn ang="T89">
                        <a:pos x="T46" y="T47"/>
                      </a:cxn>
                      <a:cxn ang="T90">
                        <a:pos x="T48" y="T49"/>
                      </a:cxn>
                      <a:cxn ang="T91">
                        <a:pos x="T50" y="T51"/>
                      </a:cxn>
                      <a:cxn ang="T92">
                        <a:pos x="T52" y="T53"/>
                      </a:cxn>
                      <a:cxn ang="T93">
                        <a:pos x="T54" y="T55"/>
                      </a:cxn>
                      <a:cxn ang="T94">
                        <a:pos x="T56" y="T57"/>
                      </a:cxn>
                      <a:cxn ang="T95">
                        <a:pos x="T58" y="T59"/>
                      </a:cxn>
                      <a:cxn ang="T96">
                        <a:pos x="T60" y="T61"/>
                      </a:cxn>
                      <a:cxn ang="T97">
                        <a:pos x="T62" y="T63"/>
                      </a:cxn>
                      <a:cxn ang="T98">
                        <a:pos x="T64" y="T65"/>
                      </a:cxn>
                    </a:cxnLst>
                    <a:rect l="T99" t="T100" r="T101" b="T102"/>
                    <a:pathLst>
                      <a:path w="123" h="136">
                        <a:moveTo>
                          <a:pt x="123" y="68"/>
                        </a:moveTo>
                        <a:lnTo>
                          <a:pt x="72" y="66"/>
                        </a:lnTo>
                        <a:lnTo>
                          <a:pt x="118" y="42"/>
                        </a:lnTo>
                        <a:lnTo>
                          <a:pt x="71" y="62"/>
                        </a:lnTo>
                        <a:lnTo>
                          <a:pt x="105" y="20"/>
                        </a:lnTo>
                        <a:lnTo>
                          <a:pt x="68" y="58"/>
                        </a:lnTo>
                        <a:lnTo>
                          <a:pt x="85" y="5"/>
                        </a:lnTo>
                        <a:lnTo>
                          <a:pt x="64" y="56"/>
                        </a:lnTo>
                        <a:lnTo>
                          <a:pt x="62" y="0"/>
                        </a:lnTo>
                        <a:lnTo>
                          <a:pt x="60" y="56"/>
                        </a:lnTo>
                        <a:lnTo>
                          <a:pt x="38" y="5"/>
                        </a:lnTo>
                        <a:lnTo>
                          <a:pt x="56" y="58"/>
                        </a:lnTo>
                        <a:lnTo>
                          <a:pt x="18" y="20"/>
                        </a:lnTo>
                        <a:lnTo>
                          <a:pt x="53" y="62"/>
                        </a:lnTo>
                        <a:lnTo>
                          <a:pt x="5" y="42"/>
                        </a:lnTo>
                        <a:lnTo>
                          <a:pt x="51" y="66"/>
                        </a:lnTo>
                        <a:lnTo>
                          <a:pt x="0" y="68"/>
                        </a:lnTo>
                        <a:lnTo>
                          <a:pt x="51" y="71"/>
                        </a:lnTo>
                        <a:lnTo>
                          <a:pt x="5" y="94"/>
                        </a:lnTo>
                        <a:lnTo>
                          <a:pt x="53" y="75"/>
                        </a:lnTo>
                        <a:lnTo>
                          <a:pt x="18" y="116"/>
                        </a:lnTo>
                        <a:lnTo>
                          <a:pt x="56" y="78"/>
                        </a:lnTo>
                        <a:lnTo>
                          <a:pt x="38" y="131"/>
                        </a:lnTo>
                        <a:lnTo>
                          <a:pt x="60" y="80"/>
                        </a:lnTo>
                        <a:lnTo>
                          <a:pt x="62" y="136"/>
                        </a:lnTo>
                        <a:lnTo>
                          <a:pt x="64" y="80"/>
                        </a:lnTo>
                        <a:lnTo>
                          <a:pt x="85" y="131"/>
                        </a:lnTo>
                        <a:lnTo>
                          <a:pt x="68" y="78"/>
                        </a:lnTo>
                        <a:lnTo>
                          <a:pt x="105" y="116"/>
                        </a:lnTo>
                        <a:lnTo>
                          <a:pt x="71" y="75"/>
                        </a:lnTo>
                        <a:lnTo>
                          <a:pt x="118" y="94"/>
                        </a:lnTo>
                        <a:lnTo>
                          <a:pt x="72" y="71"/>
                        </a:lnTo>
                        <a:lnTo>
                          <a:pt x="123" y="68"/>
                        </a:lnTo>
                        <a:close/>
                      </a:path>
                    </a:pathLst>
                  </a:custGeom>
                  <a:noFill/>
                  <a:ln w="9525" cap="rnd">
                    <a:solidFill>
                      <a:srgbClr val="000000"/>
                    </a:solidFill>
                    <a:round/>
                    <a:headEnd/>
                    <a:tailEnd/>
                  </a:ln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0284" name="Freeform 289"/>
              <p:cNvSpPr>
                <a:spLocks/>
              </p:cNvSpPr>
              <p:nvPr/>
            </p:nvSpPr>
            <p:spPr bwMode="auto">
              <a:xfrm>
                <a:off x="879" y="1608"/>
                <a:ext cx="4" cy="261"/>
              </a:xfrm>
              <a:custGeom>
                <a:avLst/>
                <a:gdLst>
                  <a:gd name="T0" fmla="*/ 0 w 4"/>
                  <a:gd name="T1" fmla="*/ 0 h 232"/>
                  <a:gd name="T2" fmla="*/ 4 w 4"/>
                  <a:gd name="T3" fmla="*/ 232 h 232"/>
                  <a:gd name="T4" fmla="*/ 0 60000 65536"/>
                  <a:gd name="T5" fmla="*/ 0 60000 65536"/>
                  <a:gd name="T6" fmla="*/ 0 w 4"/>
                  <a:gd name="T7" fmla="*/ 0 h 232"/>
                  <a:gd name="T8" fmla="*/ 4 w 4"/>
                  <a:gd name="T9" fmla="*/ 232 h 232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4" h="232">
                    <a:moveTo>
                      <a:pt x="0" y="0"/>
                    </a:moveTo>
                    <a:lnTo>
                      <a:pt x="4" y="232"/>
                    </a:lnTo>
                  </a:path>
                </a:pathLst>
              </a:custGeom>
              <a:solidFill>
                <a:srgbClr val="FFFFFF"/>
              </a:solidFill>
              <a:ln w="5715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285" name="Group 290"/>
              <p:cNvGrpSpPr>
                <a:grpSpLocks/>
              </p:cNvGrpSpPr>
              <p:nvPr/>
            </p:nvGrpSpPr>
            <p:grpSpPr bwMode="auto">
              <a:xfrm>
                <a:off x="723" y="1608"/>
                <a:ext cx="320" cy="321"/>
                <a:chOff x="0" y="2496"/>
                <a:chExt cx="304" cy="285"/>
              </a:xfrm>
            </p:grpSpPr>
            <p:sp>
              <p:nvSpPr>
                <p:cNvPr id="10304" name="Line 291"/>
                <p:cNvSpPr>
                  <a:spLocks noChangeShapeType="1"/>
                </p:cNvSpPr>
                <p:nvPr/>
              </p:nvSpPr>
              <p:spPr bwMode="auto">
                <a:xfrm>
                  <a:off x="148" y="2496"/>
                  <a:ext cx="3" cy="285"/>
                </a:xfrm>
                <a:prstGeom prst="line">
                  <a:avLst/>
                </a:prstGeom>
                <a:noFill/>
                <a:ln w="57150">
                  <a:solidFill>
                    <a:srgbClr val="000000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05" name="Freeform 292"/>
                <p:cNvSpPr>
                  <a:spLocks noEditPoints="1"/>
                </p:cNvSpPr>
                <p:nvPr/>
              </p:nvSpPr>
              <p:spPr bwMode="auto">
                <a:xfrm>
                  <a:off x="0" y="2592"/>
                  <a:ext cx="304" cy="48"/>
                </a:xfrm>
                <a:custGeom>
                  <a:avLst/>
                  <a:gdLst>
                    <a:gd name="T0" fmla="*/ 0 w 190"/>
                    <a:gd name="T1" fmla="*/ 0 h 18"/>
                    <a:gd name="T2" fmla="*/ 18 w 190"/>
                    <a:gd name="T3" fmla="*/ 0 h 18"/>
                    <a:gd name="T4" fmla="*/ 18 w 190"/>
                    <a:gd name="T5" fmla="*/ 18 h 18"/>
                    <a:gd name="T6" fmla="*/ 0 w 190"/>
                    <a:gd name="T7" fmla="*/ 18 h 18"/>
                    <a:gd name="T8" fmla="*/ 0 w 190"/>
                    <a:gd name="T9" fmla="*/ 0 h 18"/>
                    <a:gd name="T10" fmla="*/ 36 w 190"/>
                    <a:gd name="T11" fmla="*/ 0 h 18"/>
                    <a:gd name="T12" fmla="*/ 54 w 190"/>
                    <a:gd name="T13" fmla="*/ 0 h 18"/>
                    <a:gd name="T14" fmla="*/ 54 w 190"/>
                    <a:gd name="T15" fmla="*/ 18 h 18"/>
                    <a:gd name="T16" fmla="*/ 36 w 190"/>
                    <a:gd name="T17" fmla="*/ 18 h 18"/>
                    <a:gd name="T18" fmla="*/ 36 w 190"/>
                    <a:gd name="T19" fmla="*/ 0 h 18"/>
                    <a:gd name="T20" fmla="*/ 72 w 190"/>
                    <a:gd name="T21" fmla="*/ 0 h 18"/>
                    <a:gd name="T22" fmla="*/ 90 w 190"/>
                    <a:gd name="T23" fmla="*/ 0 h 18"/>
                    <a:gd name="T24" fmla="*/ 90 w 190"/>
                    <a:gd name="T25" fmla="*/ 18 h 18"/>
                    <a:gd name="T26" fmla="*/ 72 w 190"/>
                    <a:gd name="T27" fmla="*/ 18 h 18"/>
                    <a:gd name="T28" fmla="*/ 72 w 190"/>
                    <a:gd name="T29" fmla="*/ 0 h 18"/>
                    <a:gd name="T30" fmla="*/ 108 w 190"/>
                    <a:gd name="T31" fmla="*/ 0 h 18"/>
                    <a:gd name="T32" fmla="*/ 126 w 190"/>
                    <a:gd name="T33" fmla="*/ 0 h 18"/>
                    <a:gd name="T34" fmla="*/ 126 w 190"/>
                    <a:gd name="T35" fmla="*/ 18 h 18"/>
                    <a:gd name="T36" fmla="*/ 108 w 190"/>
                    <a:gd name="T37" fmla="*/ 18 h 18"/>
                    <a:gd name="T38" fmla="*/ 108 w 190"/>
                    <a:gd name="T39" fmla="*/ 0 h 18"/>
                    <a:gd name="T40" fmla="*/ 144 w 190"/>
                    <a:gd name="T41" fmla="*/ 0 h 18"/>
                    <a:gd name="T42" fmla="*/ 162 w 190"/>
                    <a:gd name="T43" fmla="*/ 0 h 18"/>
                    <a:gd name="T44" fmla="*/ 162 w 190"/>
                    <a:gd name="T45" fmla="*/ 18 h 18"/>
                    <a:gd name="T46" fmla="*/ 144 w 190"/>
                    <a:gd name="T47" fmla="*/ 18 h 18"/>
                    <a:gd name="T48" fmla="*/ 144 w 190"/>
                    <a:gd name="T49" fmla="*/ 0 h 18"/>
                    <a:gd name="T50" fmla="*/ 180 w 190"/>
                    <a:gd name="T51" fmla="*/ 0 h 18"/>
                    <a:gd name="T52" fmla="*/ 190 w 190"/>
                    <a:gd name="T53" fmla="*/ 0 h 18"/>
                    <a:gd name="T54" fmla="*/ 190 w 190"/>
                    <a:gd name="T55" fmla="*/ 18 h 18"/>
                    <a:gd name="T56" fmla="*/ 180 w 190"/>
                    <a:gd name="T57" fmla="*/ 18 h 18"/>
                    <a:gd name="T58" fmla="*/ 180 w 190"/>
                    <a:gd name="T59" fmla="*/ 0 h 18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  <a:gd name="T72" fmla="*/ 0 60000 65536"/>
                    <a:gd name="T73" fmla="*/ 0 60000 65536"/>
                    <a:gd name="T74" fmla="*/ 0 60000 65536"/>
                    <a:gd name="T75" fmla="*/ 0 60000 65536"/>
                    <a:gd name="T76" fmla="*/ 0 60000 65536"/>
                    <a:gd name="T77" fmla="*/ 0 60000 65536"/>
                    <a:gd name="T78" fmla="*/ 0 60000 65536"/>
                    <a:gd name="T79" fmla="*/ 0 60000 65536"/>
                    <a:gd name="T80" fmla="*/ 0 60000 65536"/>
                    <a:gd name="T81" fmla="*/ 0 60000 65536"/>
                    <a:gd name="T82" fmla="*/ 0 60000 65536"/>
                    <a:gd name="T83" fmla="*/ 0 60000 65536"/>
                    <a:gd name="T84" fmla="*/ 0 60000 65536"/>
                    <a:gd name="T85" fmla="*/ 0 60000 65536"/>
                    <a:gd name="T86" fmla="*/ 0 60000 65536"/>
                    <a:gd name="T87" fmla="*/ 0 60000 65536"/>
                    <a:gd name="T88" fmla="*/ 0 60000 65536"/>
                    <a:gd name="T89" fmla="*/ 0 60000 65536"/>
                    <a:gd name="T90" fmla="*/ 0 w 190"/>
                    <a:gd name="T91" fmla="*/ 0 h 18"/>
                    <a:gd name="T92" fmla="*/ 190 w 190"/>
                    <a:gd name="T93" fmla="*/ 18 h 18"/>
                  </a:gdLst>
                  <a:ahLst/>
                  <a:cxnLst>
                    <a:cxn ang="T60">
                      <a:pos x="T0" y="T1"/>
                    </a:cxn>
                    <a:cxn ang="T61">
                      <a:pos x="T2" y="T3"/>
                    </a:cxn>
                    <a:cxn ang="T62">
                      <a:pos x="T4" y="T5"/>
                    </a:cxn>
                    <a:cxn ang="T63">
                      <a:pos x="T6" y="T7"/>
                    </a:cxn>
                    <a:cxn ang="T64">
                      <a:pos x="T8" y="T9"/>
                    </a:cxn>
                    <a:cxn ang="T65">
                      <a:pos x="T10" y="T11"/>
                    </a:cxn>
                    <a:cxn ang="T66">
                      <a:pos x="T12" y="T13"/>
                    </a:cxn>
                    <a:cxn ang="T67">
                      <a:pos x="T14" y="T15"/>
                    </a:cxn>
                    <a:cxn ang="T68">
                      <a:pos x="T16" y="T17"/>
                    </a:cxn>
                    <a:cxn ang="T69">
                      <a:pos x="T18" y="T19"/>
                    </a:cxn>
                    <a:cxn ang="T70">
                      <a:pos x="T20" y="T21"/>
                    </a:cxn>
                    <a:cxn ang="T71">
                      <a:pos x="T22" y="T23"/>
                    </a:cxn>
                    <a:cxn ang="T72">
                      <a:pos x="T24" y="T25"/>
                    </a:cxn>
                    <a:cxn ang="T73">
                      <a:pos x="T26" y="T27"/>
                    </a:cxn>
                    <a:cxn ang="T74">
                      <a:pos x="T28" y="T29"/>
                    </a:cxn>
                    <a:cxn ang="T75">
                      <a:pos x="T30" y="T31"/>
                    </a:cxn>
                    <a:cxn ang="T76">
                      <a:pos x="T32" y="T33"/>
                    </a:cxn>
                    <a:cxn ang="T77">
                      <a:pos x="T34" y="T35"/>
                    </a:cxn>
                    <a:cxn ang="T78">
                      <a:pos x="T36" y="T37"/>
                    </a:cxn>
                    <a:cxn ang="T79">
                      <a:pos x="T38" y="T39"/>
                    </a:cxn>
                    <a:cxn ang="T80">
                      <a:pos x="T40" y="T41"/>
                    </a:cxn>
                    <a:cxn ang="T81">
                      <a:pos x="T42" y="T43"/>
                    </a:cxn>
                    <a:cxn ang="T82">
                      <a:pos x="T44" y="T45"/>
                    </a:cxn>
                    <a:cxn ang="T83">
                      <a:pos x="T46" y="T47"/>
                    </a:cxn>
                    <a:cxn ang="T84">
                      <a:pos x="T48" y="T49"/>
                    </a:cxn>
                    <a:cxn ang="T85">
                      <a:pos x="T50" y="T51"/>
                    </a:cxn>
                    <a:cxn ang="T86">
                      <a:pos x="T52" y="T53"/>
                    </a:cxn>
                    <a:cxn ang="T87">
                      <a:pos x="T54" y="T55"/>
                    </a:cxn>
                    <a:cxn ang="T88">
                      <a:pos x="T56" y="T57"/>
                    </a:cxn>
                    <a:cxn ang="T89">
                      <a:pos x="T58" y="T59"/>
                    </a:cxn>
                  </a:cxnLst>
                  <a:rect l="T90" t="T91" r="T92" b="T93"/>
                  <a:pathLst>
                    <a:path w="190" h="18">
                      <a:moveTo>
                        <a:pt x="0" y="0"/>
                      </a:moveTo>
                      <a:lnTo>
                        <a:pt x="18" y="0"/>
                      </a:lnTo>
                      <a:lnTo>
                        <a:pt x="18" y="18"/>
                      </a:lnTo>
                      <a:lnTo>
                        <a:pt x="0" y="18"/>
                      </a:lnTo>
                      <a:lnTo>
                        <a:pt x="0" y="0"/>
                      </a:lnTo>
                      <a:close/>
                      <a:moveTo>
                        <a:pt x="36" y="0"/>
                      </a:moveTo>
                      <a:lnTo>
                        <a:pt x="54" y="0"/>
                      </a:lnTo>
                      <a:lnTo>
                        <a:pt x="54" y="18"/>
                      </a:lnTo>
                      <a:lnTo>
                        <a:pt x="36" y="18"/>
                      </a:lnTo>
                      <a:lnTo>
                        <a:pt x="36" y="0"/>
                      </a:lnTo>
                      <a:close/>
                      <a:moveTo>
                        <a:pt x="72" y="0"/>
                      </a:moveTo>
                      <a:lnTo>
                        <a:pt x="90" y="0"/>
                      </a:lnTo>
                      <a:lnTo>
                        <a:pt x="90" y="18"/>
                      </a:lnTo>
                      <a:lnTo>
                        <a:pt x="72" y="18"/>
                      </a:lnTo>
                      <a:lnTo>
                        <a:pt x="72" y="0"/>
                      </a:lnTo>
                      <a:close/>
                      <a:moveTo>
                        <a:pt x="108" y="0"/>
                      </a:moveTo>
                      <a:lnTo>
                        <a:pt x="126" y="0"/>
                      </a:lnTo>
                      <a:lnTo>
                        <a:pt x="126" y="18"/>
                      </a:lnTo>
                      <a:lnTo>
                        <a:pt x="108" y="18"/>
                      </a:lnTo>
                      <a:lnTo>
                        <a:pt x="108" y="0"/>
                      </a:lnTo>
                      <a:close/>
                      <a:moveTo>
                        <a:pt x="144" y="0"/>
                      </a:moveTo>
                      <a:lnTo>
                        <a:pt x="162" y="0"/>
                      </a:lnTo>
                      <a:lnTo>
                        <a:pt x="162" y="18"/>
                      </a:lnTo>
                      <a:lnTo>
                        <a:pt x="144" y="18"/>
                      </a:lnTo>
                      <a:lnTo>
                        <a:pt x="144" y="0"/>
                      </a:lnTo>
                      <a:close/>
                      <a:moveTo>
                        <a:pt x="180" y="0"/>
                      </a:moveTo>
                      <a:lnTo>
                        <a:pt x="190" y="0"/>
                      </a:lnTo>
                      <a:lnTo>
                        <a:pt x="190" y="18"/>
                      </a:lnTo>
                      <a:lnTo>
                        <a:pt x="180" y="18"/>
                      </a:lnTo>
                      <a:lnTo>
                        <a:pt x="180" y="0"/>
                      </a:lnTo>
                      <a:close/>
                    </a:path>
                  </a:pathLst>
                </a:custGeom>
                <a:solidFill>
                  <a:srgbClr val="000000"/>
                </a:solidFill>
                <a:ln w="4763">
                  <a:solidFill>
                    <a:srgbClr val="000000"/>
                  </a:solidFill>
                  <a:bevel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9509" name="Freeform 293"/>
              <p:cNvSpPr>
                <a:spLocks/>
              </p:cNvSpPr>
              <p:nvPr/>
            </p:nvSpPr>
            <p:spPr bwMode="auto">
              <a:xfrm>
                <a:off x="990" y="1094"/>
                <a:ext cx="2088" cy="891"/>
              </a:xfrm>
              <a:custGeom>
                <a:avLst/>
                <a:gdLst/>
                <a:ahLst/>
                <a:cxnLst>
                  <a:cxn ang="0">
                    <a:pos x="0" y="143"/>
                  </a:cxn>
                  <a:cxn ang="0">
                    <a:pos x="110" y="0"/>
                  </a:cxn>
                  <a:cxn ang="0">
                    <a:pos x="1668" y="0"/>
                  </a:cxn>
                  <a:cxn ang="0">
                    <a:pos x="1875" y="99"/>
                  </a:cxn>
                  <a:cxn ang="0">
                    <a:pos x="2088" y="513"/>
                  </a:cxn>
                  <a:cxn ang="0">
                    <a:pos x="2072" y="881"/>
                  </a:cxn>
                  <a:cxn ang="0">
                    <a:pos x="1771" y="891"/>
                  </a:cxn>
                  <a:cxn ang="0">
                    <a:pos x="110" y="891"/>
                  </a:cxn>
                  <a:cxn ang="0">
                    <a:pos x="6" y="792"/>
                  </a:cxn>
                  <a:cxn ang="0">
                    <a:pos x="8" y="131"/>
                  </a:cxn>
                </a:cxnLst>
                <a:rect l="0" t="0" r="r" b="b"/>
                <a:pathLst>
                  <a:path w="2088" h="891">
                    <a:moveTo>
                      <a:pt x="0" y="143"/>
                    </a:moveTo>
                    <a:lnTo>
                      <a:pt x="110" y="0"/>
                    </a:lnTo>
                    <a:lnTo>
                      <a:pt x="1668" y="0"/>
                    </a:lnTo>
                    <a:lnTo>
                      <a:pt x="1875" y="99"/>
                    </a:lnTo>
                    <a:lnTo>
                      <a:pt x="2088" y="513"/>
                    </a:lnTo>
                    <a:lnTo>
                      <a:pt x="2072" y="881"/>
                    </a:lnTo>
                    <a:lnTo>
                      <a:pt x="1771" y="891"/>
                    </a:lnTo>
                    <a:lnTo>
                      <a:pt x="110" y="891"/>
                    </a:lnTo>
                    <a:lnTo>
                      <a:pt x="6" y="792"/>
                    </a:lnTo>
                    <a:lnTo>
                      <a:pt x="8" y="131"/>
                    </a:lnTo>
                  </a:path>
                </a:pathLst>
              </a:custGeom>
              <a:gradFill rotWithShape="1">
                <a:gsLst>
                  <a:gs pos="0">
                    <a:srgbClr val="00CCFF"/>
                  </a:gs>
                  <a:gs pos="50000">
                    <a:srgbClr val="0033CC"/>
                  </a:gs>
                  <a:gs pos="100000">
                    <a:srgbClr val="00CCFF"/>
                  </a:gs>
                </a:gsLst>
                <a:lin ang="18900000" scaled="1"/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  <a:effectLst>
                <a:outerShdw dist="107763" dir="18900000" algn="ctr" rotWithShape="0">
                  <a:srgbClr val="004800">
                    <a:alpha val="50000"/>
                  </a:srgbClr>
                </a:outerShdw>
              </a:effectLst>
            </p:spPr>
            <p:txBody>
              <a:bodyPr/>
              <a:lstStyle/>
              <a:p>
                <a:pPr>
                  <a:defRPr/>
                </a:pPr>
                <a:endParaRPr lang="ru-RU">
                  <a:cs typeface="+mn-cs"/>
                </a:endParaRPr>
              </a:p>
            </p:txBody>
          </p:sp>
          <p:sp>
            <p:nvSpPr>
              <p:cNvPr id="10287" name="Rectangle 294"/>
              <p:cNvSpPr>
                <a:spLocks noChangeArrowheads="1"/>
              </p:cNvSpPr>
              <p:nvPr/>
            </p:nvSpPr>
            <p:spPr bwMode="auto">
              <a:xfrm>
                <a:off x="1093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8" name="Rectangle 295"/>
              <p:cNvSpPr>
                <a:spLocks noChangeArrowheads="1"/>
              </p:cNvSpPr>
              <p:nvPr/>
            </p:nvSpPr>
            <p:spPr bwMode="auto">
              <a:xfrm>
                <a:off x="1526" y="1365"/>
                <a:ext cx="186" cy="264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89" name="Rectangle 296"/>
              <p:cNvSpPr>
                <a:spLocks noChangeArrowheads="1"/>
              </p:cNvSpPr>
              <p:nvPr/>
            </p:nvSpPr>
            <p:spPr bwMode="auto">
              <a:xfrm>
                <a:off x="2408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0290" name="Group 297"/>
              <p:cNvGrpSpPr>
                <a:grpSpLocks/>
              </p:cNvGrpSpPr>
              <p:nvPr/>
            </p:nvGrpSpPr>
            <p:grpSpPr bwMode="auto">
              <a:xfrm>
                <a:off x="1346" y="960"/>
                <a:ext cx="202" cy="192"/>
                <a:chOff x="5136" y="1968"/>
                <a:chExt cx="192" cy="171"/>
              </a:xfrm>
            </p:grpSpPr>
            <p:sp>
              <p:nvSpPr>
                <p:cNvPr id="10302" name="Oval 298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3" name="Freeform 299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91" name="Freeform 300"/>
              <p:cNvSpPr>
                <a:spLocks/>
              </p:cNvSpPr>
              <p:nvPr/>
            </p:nvSpPr>
            <p:spPr bwMode="auto">
              <a:xfrm>
                <a:off x="1043" y="1878"/>
                <a:ext cx="1818" cy="1"/>
              </a:xfrm>
              <a:custGeom>
                <a:avLst/>
                <a:gdLst>
                  <a:gd name="T0" fmla="*/ 0 w 1728"/>
                  <a:gd name="T1" fmla="*/ 0 h 1"/>
                  <a:gd name="T2" fmla="*/ 1728 w 1728"/>
                  <a:gd name="T3" fmla="*/ 0 h 1"/>
                  <a:gd name="T4" fmla="*/ 0 60000 65536"/>
                  <a:gd name="T5" fmla="*/ 0 60000 65536"/>
                  <a:gd name="T6" fmla="*/ 0 w 1728"/>
                  <a:gd name="T7" fmla="*/ 0 h 1"/>
                  <a:gd name="T8" fmla="*/ 1728 w 1728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28" h="1">
                    <a:moveTo>
                      <a:pt x="0" y="0"/>
                    </a:moveTo>
                    <a:cubicBezTo>
                      <a:pt x="0" y="0"/>
                      <a:pt x="864" y="0"/>
                      <a:pt x="1728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2" name="Freeform 301"/>
              <p:cNvSpPr>
                <a:spLocks/>
              </p:cNvSpPr>
              <p:nvPr/>
            </p:nvSpPr>
            <p:spPr bwMode="auto">
              <a:xfrm>
                <a:off x="1007" y="1229"/>
                <a:ext cx="1854" cy="1"/>
              </a:xfrm>
              <a:custGeom>
                <a:avLst/>
                <a:gdLst>
                  <a:gd name="T0" fmla="*/ 0 w 1762"/>
                  <a:gd name="T1" fmla="*/ 0 h 1"/>
                  <a:gd name="T2" fmla="*/ 1762 w 1762"/>
                  <a:gd name="T3" fmla="*/ 0 h 1"/>
                  <a:gd name="T4" fmla="*/ 0 60000 65536"/>
                  <a:gd name="T5" fmla="*/ 0 60000 65536"/>
                  <a:gd name="T6" fmla="*/ 0 w 1762"/>
                  <a:gd name="T7" fmla="*/ 0 h 1"/>
                  <a:gd name="T8" fmla="*/ 1762 w 1762"/>
                  <a:gd name="T9" fmla="*/ 1 h 1"/>
                </a:gdLst>
                <a:ahLst/>
                <a:cxnLst>
                  <a:cxn ang="T4">
                    <a:pos x="T0" y="T1"/>
                  </a:cxn>
                  <a:cxn ang="T5">
                    <a:pos x="T2" y="T3"/>
                  </a:cxn>
                </a:cxnLst>
                <a:rect l="T6" t="T7" r="T8" b="T9"/>
                <a:pathLst>
                  <a:path w="1762" h="1">
                    <a:moveTo>
                      <a:pt x="0" y="0"/>
                    </a:moveTo>
                    <a:cubicBezTo>
                      <a:pt x="293" y="0"/>
                      <a:pt x="1395" y="0"/>
                      <a:pt x="1762" y="0"/>
                    </a:cubicBezTo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0293" name="Group 302"/>
              <p:cNvGrpSpPr>
                <a:grpSpLocks/>
              </p:cNvGrpSpPr>
              <p:nvPr/>
            </p:nvGrpSpPr>
            <p:grpSpPr bwMode="auto">
              <a:xfrm>
                <a:off x="2305" y="960"/>
                <a:ext cx="202" cy="192"/>
                <a:chOff x="5136" y="1968"/>
                <a:chExt cx="192" cy="171"/>
              </a:xfrm>
            </p:grpSpPr>
            <p:sp>
              <p:nvSpPr>
                <p:cNvPr id="10300" name="Oval 303"/>
                <p:cNvSpPr>
                  <a:spLocks noChangeArrowheads="1"/>
                </p:cNvSpPr>
                <p:nvPr/>
              </p:nvSpPr>
              <p:spPr bwMode="auto">
                <a:xfrm>
                  <a:off x="5136" y="1968"/>
                  <a:ext cx="192" cy="48"/>
                </a:xfrm>
                <a:prstGeom prst="ellipse">
                  <a:avLst/>
                </a:pr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0301" name="Freeform 304"/>
                <p:cNvSpPr>
                  <a:spLocks/>
                </p:cNvSpPr>
                <p:nvPr/>
              </p:nvSpPr>
              <p:spPr bwMode="auto">
                <a:xfrm>
                  <a:off x="5184" y="1968"/>
                  <a:ext cx="96" cy="171"/>
                </a:xfrm>
                <a:custGeom>
                  <a:avLst/>
                  <a:gdLst>
                    <a:gd name="T0" fmla="*/ 0 w 96"/>
                    <a:gd name="T1" fmla="*/ 0 h 171"/>
                    <a:gd name="T2" fmla="*/ 96 w 96"/>
                    <a:gd name="T3" fmla="*/ 0 h 171"/>
                    <a:gd name="T4" fmla="*/ 82 w 96"/>
                    <a:gd name="T5" fmla="*/ 156 h 171"/>
                    <a:gd name="T6" fmla="*/ 4 w 96"/>
                    <a:gd name="T7" fmla="*/ 171 h 171"/>
                    <a:gd name="T8" fmla="*/ 0 w 96"/>
                    <a:gd name="T9" fmla="*/ 48 h 171"/>
                    <a:gd name="T10" fmla="*/ 0 60000 65536"/>
                    <a:gd name="T11" fmla="*/ 0 60000 65536"/>
                    <a:gd name="T12" fmla="*/ 0 60000 65536"/>
                    <a:gd name="T13" fmla="*/ 0 60000 65536"/>
                    <a:gd name="T14" fmla="*/ 0 60000 65536"/>
                    <a:gd name="T15" fmla="*/ 0 w 96"/>
                    <a:gd name="T16" fmla="*/ 0 h 171"/>
                    <a:gd name="T17" fmla="*/ 96 w 96"/>
                    <a:gd name="T18" fmla="*/ 171 h 171"/>
                  </a:gdLst>
                  <a:ahLst/>
                  <a:cxnLst>
                    <a:cxn ang="T10">
                      <a:pos x="T0" y="T1"/>
                    </a:cxn>
                    <a:cxn ang="T11">
                      <a:pos x="T2" y="T3"/>
                    </a:cxn>
                    <a:cxn ang="T12">
                      <a:pos x="T4" y="T5"/>
                    </a:cxn>
                    <a:cxn ang="T13">
                      <a:pos x="T6" y="T7"/>
                    </a:cxn>
                    <a:cxn ang="T14">
                      <a:pos x="T8" y="T9"/>
                    </a:cxn>
                  </a:cxnLst>
                  <a:rect l="T15" t="T16" r="T17" b="T18"/>
                  <a:pathLst>
                    <a:path w="96" h="171">
                      <a:moveTo>
                        <a:pt x="0" y="0"/>
                      </a:moveTo>
                      <a:lnTo>
                        <a:pt x="96" y="0"/>
                      </a:lnTo>
                      <a:lnTo>
                        <a:pt x="82" y="156"/>
                      </a:lnTo>
                      <a:lnTo>
                        <a:pt x="4" y="171"/>
                      </a:lnTo>
                      <a:lnTo>
                        <a:pt x="0" y="48"/>
                      </a:lnTo>
                    </a:path>
                  </a:pathLst>
                </a:custGeom>
                <a:solidFill>
                  <a:schemeClr val="tx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0294" name="Freeform 305"/>
              <p:cNvSpPr>
                <a:spLocks/>
              </p:cNvSpPr>
              <p:nvPr/>
            </p:nvSpPr>
            <p:spPr bwMode="auto">
              <a:xfrm>
                <a:off x="1245" y="1662"/>
                <a:ext cx="17" cy="35"/>
              </a:xfrm>
              <a:custGeom>
                <a:avLst/>
                <a:gdLst>
                  <a:gd name="T0" fmla="*/ 0 w 16"/>
                  <a:gd name="T1" fmla="*/ 31 h 31"/>
                  <a:gd name="T2" fmla="*/ 16 w 16"/>
                  <a:gd name="T3" fmla="*/ 0 h 31"/>
                  <a:gd name="T4" fmla="*/ 0 w 16"/>
                  <a:gd name="T5" fmla="*/ 31 h 31"/>
                  <a:gd name="T6" fmla="*/ 0 60000 65536"/>
                  <a:gd name="T7" fmla="*/ 0 60000 65536"/>
                  <a:gd name="T8" fmla="*/ 0 60000 65536"/>
                  <a:gd name="T9" fmla="*/ 0 w 16"/>
                  <a:gd name="T10" fmla="*/ 0 h 31"/>
                  <a:gd name="T11" fmla="*/ 16 w 16"/>
                  <a:gd name="T12" fmla="*/ 31 h 31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T9" t="T10" r="T11" b="T12"/>
                <a:pathLst>
                  <a:path w="16" h="31">
                    <a:moveTo>
                      <a:pt x="0" y="31"/>
                    </a:moveTo>
                    <a:cubicBezTo>
                      <a:pt x="5" y="21"/>
                      <a:pt x="16" y="0"/>
                      <a:pt x="16" y="0"/>
                    </a:cubicBezTo>
                    <a:cubicBezTo>
                      <a:pt x="16" y="0"/>
                      <a:pt x="5" y="21"/>
                      <a:pt x="0" y="31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5" name="Freeform 306"/>
              <p:cNvSpPr>
                <a:spLocks/>
              </p:cNvSpPr>
              <p:nvPr/>
            </p:nvSpPr>
            <p:spPr bwMode="auto">
              <a:xfrm>
                <a:off x="1070" y="1284"/>
                <a:ext cx="225" cy="594"/>
              </a:xfrm>
              <a:custGeom>
                <a:avLst/>
                <a:gdLst>
                  <a:gd name="T0" fmla="*/ 214 w 214"/>
                  <a:gd name="T1" fmla="*/ 528 h 528"/>
                  <a:gd name="T2" fmla="*/ 214 w 214"/>
                  <a:gd name="T3" fmla="*/ 0 h 528"/>
                  <a:gd name="T4" fmla="*/ 0 w 214"/>
                  <a:gd name="T5" fmla="*/ 2 h 528"/>
                  <a:gd name="T6" fmla="*/ 0 w 214"/>
                  <a:gd name="T7" fmla="*/ 527 h 528"/>
                  <a:gd name="T8" fmla="*/ 214 w 214"/>
                  <a:gd name="T9" fmla="*/ 528 h 528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214"/>
                  <a:gd name="T16" fmla="*/ 0 h 528"/>
                  <a:gd name="T17" fmla="*/ 214 w 214"/>
                  <a:gd name="T18" fmla="*/ 528 h 528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214" h="528">
                    <a:moveTo>
                      <a:pt x="214" y="528"/>
                    </a:moveTo>
                    <a:lnTo>
                      <a:pt x="214" y="0"/>
                    </a:lnTo>
                    <a:lnTo>
                      <a:pt x="0" y="2"/>
                    </a:lnTo>
                    <a:lnTo>
                      <a:pt x="0" y="527"/>
                    </a:lnTo>
                    <a:lnTo>
                      <a:pt x="214" y="528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6" name="Freeform 307"/>
              <p:cNvSpPr>
                <a:spLocks/>
              </p:cNvSpPr>
              <p:nvPr/>
            </p:nvSpPr>
            <p:spPr bwMode="auto">
              <a:xfrm>
                <a:off x="2664" y="1200"/>
                <a:ext cx="432" cy="520"/>
              </a:xfrm>
              <a:custGeom>
                <a:avLst/>
                <a:gdLst>
                  <a:gd name="T0" fmla="*/ 216 w 432"/>
                  <a:gd name="T1" fmla="*/ 0 h 520"/>
                  <a:gd name="T2" fmla="*/ 0 w 432"/>
                  <a:gd name="T3" fmla="*/ 136 h 520"/>
                  <a:gd name="T4" fmla="*/ 64 w 432"/>
                  <a:gd name="T5" fmla="*/ 520 h 520"/>
                  <a:gd name="T6" fmla="*/ 400 w 432"/>
                  <a:gd name="T7" fmla="*/ 520 h 520"/>
                  <a:gd name="T8" fmla="*/ 432 w 432"/>
                  <a:gd name="T9" fmla="*/ 424 h 520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432"/>
                  <a:gd name="T16" fmla="*/ 0 h 520"/>
                  <a:gd name="T17" fmla="*/ 432 w 432"/>
                  <a:gd name="T18" fmla="*/ 520 h 520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432" h="520">
                    <a:moveTo>
                      <a:pt x="216" y="0"/>
                    </a:moveTo>
                    <a:lnTo>
                      <a:pt x="0" y="136"/>
                    </a:lnTo>
                    <a:lnTo>
                      <a:pt x="64" y="520"/>
                    </a:lnTo>
                    <a:lnTo>
                      <a:pt x="400" y="520"/>
                    </a:lnTo>
                    <a:lnTo>
                      <a:pt x="432" y="424"/>
                    </a:lnTo>
                  </a:path>
                </a:pathLst>
              </a:cu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rect">
                  <a:fillToRect l="50000" t="50000" r="50000" b="50000"/>
                </a:path>
              </a:gra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7" name="Rectangle 308"/>
              <p:cNvSpPr>
                <a:spLocks noChangeArrowheads="1"/>
              </p:cNvSpPr>
              <p:nvPr/>
            </p:nvSpPr>
            <p:spPr bwMode="auto">
              <a:xfrm>
                <a:off x="2120" y="1365"/>
                <a:ext cx="232" cy="315"/>
              </a:xfrm>
              <a:prstGeom prst="rect">
                <a:avLst/>
              </a:prstGeom>
              <a:solidFill>
                <a:srgbClr val="00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0298" name="Freeform 309"/>
              <p:cNvSpPr>
                <a:spLocks/>
              </p:cNvSpPr>
              <p:nvPr/>
            </p:nvSpPr>
            <p:spPr bwMode="auto">
              <a:xfrm>
                <a:off x="1832" y="872"/>
                <a:ext cx="784" cy="328"/>
              </a:xfrm>
              <a:custGeom>
                <a:avLst/>
                <a:gdLst>
                  <a:gd name="T0" fmla="*/ 328 w 784"/>
                  <a:gd name="T1" fmla="*/ 280 h 328"/>
                  <a:gd name="T2" fmla="*/ 0 w 784"/>
                  <a:gd name="T3" fmla="*/ 0 h 328"/>
                  <a:gd name="T4" fmla="*/ 784 w 784"/>
                  <a:gd name="T5" fmla="*/ 0 h 328"/>
                  <a:gd name="T6" fmla="*/ 232 w 784"/>
                  <a:gd name="T7" fmla="*/ 328 h 328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784"/>
                  <a:gd name="T13" fmla="*/ 0 h 328"/>
                  <a:gd name="T14" fmla="*/ 784 w 784"/>
                  <a:gd name="T15" fmla="*/ 328 h 328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784" h="328">
                    <a:moveTo>
                      <a:pt x="328" y="280"/>
                    </a:moveTo>
                    <a:lnTo>
                      <a:pt x="0" y="0"/>
                    </a:lnTo>
                    <a:lnTo>
                      <a:pt x="784" y="0"/>
                    </a:lnTo>
                    <a:lnTo>
                      <a:pt x="232" y="328"/>
                    </a:lnTo>
                  </a:path>
                </a:pathLst>
              </a:custGeom>
              <a:noFill/>
              <a:ln w="2857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299" name="Rectangle 310"/>
              <p:cNvSpPr>
                <a:spLocks noChangeArrowheads="1"/>
              </p:cNvSpPr>
              <p:nvPr/>
            </p:nvSpPr>
            <p:spPr bwMode="auto">
              <a:xfrm>
                <a:off x="1824" y="1365"/>
                <a:ext cx="232" cy="315"/>
              </a:xfrm>
              <a:prstGeom prst="rect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00FFFF"/>
                  </a:gs>
                </a:gsLst>
                <a:path path="shape">
                  <a:fillToRect l="50000" t="50000" r="50000" b="50000"/>
                </a:path>
              </a:gra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sp>
        <p:nvSpPr>
          <p:cNvPr id="9527" name="AutoShape 311"/>
          <p:cNvSpPr>
            <a:spLocks noChangeArrowheads="1"/>
          </p:cNvSpPr>
          <p:nvPr/>
        </p:nvSpPr>
        <p:spPr bwMode="auto">
          <a:xfrm>
            <a:off x="6786578" y="0"/>
            <a:ext cx="2357422" cy="1489075"/>
          </a:xfrm>
          <a:prstGeom prst="irregularSeal1">
            <a:avLst/>
          </a:prstGeom>
          <a:solidFill>
            <a:srgbClr val="FFFF00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№3</a:t>
            </a:r>
          </a:p>
        </p:txBody>
      </p:sp>
      <p:grpSp>
        <p:nvGrpSpPr>
          <p:cNvPr id="9355" name="Group 312"/>
          <p:cNvGrpSpPr>
            <a:grpSpLocks/>
          </p:cNvGrpSpPr>
          <p:nvPr/>
        </p:nvGrpSpPr>
        <p:grpSpPr bwMode="auto">
          <a:xfrm>
            <a:off x="3635375" y="6172200"/>
            <a:ext cx="633413" cy="685800"/>
            <a:chOff x="2464" y="3024"/>
            <a:chExt cx="399" cy="432"/>
          </a:xfrm>
        </p:grpSpPr>
        <p:grpSp>
          <p:nvGrpSpPr>
            <p:cNvPr id="10271" name="Group 313"/>
            <p:cNvGrpSpPr>
              <a:grpSpLocks/>
            </p:cNvGrpSpPr>
            <p:nvPr/>
          </p:nvGrpSpPr>
          <p:grpSpPr bwMode="auto">
            <a:xfrm>
              <a:off x="2464" y="3312"/>
              <a:ext cx="336" cy="144"/>
              <a:chOff x="1792" y="4000"/>
              <a:chExt cx="352" cy="160"/>
            </a:xfrm>
          </p:grpSpPr>
          <p:sp>
            <p:nvSpPr>
              <p:cNvPr id="10273" name="Oval 314"/>
              <p:cNvSpPr>
                <a:spLocks noChangeArrowheads="1"/>
              </p:cNvSpPr>
              <p:nvPr/>
            </p:nvSpPr>
            <p:spPr bwMode="auto">
              <a:xfrm>
                <a:off x="1792" y="4032"/>
                <a:ext cx="352" cy="12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274" name="Oval 315"/>
              <p:cNvSpPr>
                <a:spLocks noChangeArrowheads="1"/>
              </p:cNvSpPr>
              <p:nvPr/>
            </p:nvSpPr>
            <p:spPr bwMode="auto">
              <a:xfrm>
                <a:off x="1840" y="4016"/>
                <a:ext cx="272" cy="96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  <p:sp>
            <p:nvSpPr>
              <p:cNvPr id="10275" name="Oval 316"/>
              <p:cNvSpPr>
                <a:spLocks noChangeArrowheads="1"/>
              </p:cNvSpPr>
              <p:nvPr/>
            </p:nvSpPr>
            <p:spPr bwMode="auto">
              <a:xfrm>
                <a:off x="1872" y="4000"/>
                <a:ext cx="192" cy="48"/>
              </a:xfrm>
              <a:prstGeom prst="ellipse">
                <a:avLst/>
              </a:prstGeom>
              <a:gradFill rotWithShape="1">
                <a:gsLst>
                  <a:gs pos="0">
                    <a:schemeClr val="bg1"/>
                  </a:gs>
                  <a:gs pos="100000">
                    <a:srgbClr val="C0C0C0"/>
                  </a:gs>
                </a:gsLst>
                <a:path path="shape">
                  <a:fillToRect l="50000" t="50000" r="50000" b="50000"/>
                </a:path>
              </a:gradFill>
              <a:ln w="12700" algn="ctr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endParaRPr lang="ru-RU">
                  <a:latin typeface="Bookman Old Style" pitchFamily="18" charset="0"/>
                </a:endParaRPr>
              </a:p>
            </p:txBody>
          </p:sp>
        </p:grpSp>
        <p:sp>
          <p:nvSpPr>
            <p:cNvPr id="10272" name="Freeform 317"/>
            <p:cNvSpPr>
              <a:spLocks/>
            </p:cNvSpPr>
            <p:nvPr/>
          </p:nvSpPr>
          <p:spPr bwMode="auto">
            <a:xfrm>
              <a:off x="2632" y="3024"/>
              <a:ext cx="231" cy="318"/>
            </a:xfrm>
            <a:custGeom>
              <a:avLst/>
              <a:gdLst>
                <a:gd name="T0" fmla="*/ 0 w 454"/>
                <a:gd name="T1" fmla="*/ 318 h 544"/>
                <a:gd name="T2" fmla="*/ 454 w 454"/>
                <a:gd name="T3" fmla="*/ 318 h 544"/>
                <a:gd name="T4" fmla="*/ 0 w 454"/>
                <a:gd name="T5" fmla="*/ 0 h 544"/>
                <a:gd name="T6" fmla="*/ 0 w 454"/>
                <a:gd name="T7" fmla="*/ 544 h 54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454"/>
                <a:gd name="T13" fmla="*/ 0 h 544"/>
                <a:gd name="T14" fmla="*/ 454 w 454"/>
                <a:gd name="T15" fmla="*/ 544 h 54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454" h="544">
                  <a:moveTo>
                    <a:pt x="0" y="318"/>
                  </a:moveTo>
                  <a:lnTo>
                    <a:pt x="454" y="318"/>
                  </a:lnTo>
                  <a:lnTo>
                    <a:pt x="0" y="0"/>
                  </a:lnTo>
                  <a:lnTo>
                    <a:pt x="0" y="544"/>
                  </a:lnTo>
                </a:path>
              </a:pathLst>
            </a:custGeom>
            <a:solidFill>
              <a:srgbClr val="FF3300"/>
            </a:solidFill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>
                <a:latin typeface="Bookman Old Style" pitchFamily="18" charset="0"/>
              </a:endParaRPr>
            </a:p>
          </p:txBody>
        </p:sp>
      </p:grpSp>
      <p:sp>
        <p:nvSpPr>
          <p:cNvPr id="9534" name="Text Box 318"/>
          <p:cNvSpPr txBox="1">
            <a:spLocks noChangeArrowheads="1"/>
          </p:cNvSpPr>
          <p:nvPr/>
        </p:nvSpPr>
        <p:spPr bwMode="auto">
          <a:xfrm>
            <a:off x="1979712" y="1268413"/>
            <a:ext cx="7344816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Поезд шёл двое суток. В первые сутки 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он прошёл 980км, а во вторые – на </a:t>
            </a:r>
            <a:r>
              <a:rPr lang="ru-RU" sz="2800" dirty="0" smtClean="0">
                <a:solidFill>
                  <a:srgbClr val="C00000"/>
                </a:solidFill>
                <a:latin typeface="Bookman Old Style" pitchFamily="18" charset="0"/>
              </a:rPr>
              <a:t>а</a:t>
            </a:r>
            <a:r>
              <a:rPr lang="ru-RU" sz="280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dirty="0" smtClean="0">
                <a:solidFill>
                  <a:srgbClr val="000099"/>
                </a:solidFill>
                <a:latin typeface="Bookman Old Style" pitchFamily="18" charset="0"/>
              </a:rPr>
              <a:t>км </a:t>
            </a:r>
            <a:endParaRPr lang="ru-RU" sz="2400" dirty="0">
              <a:solidFill>
                <a:srgbClr val="000099"/>
              </a:solidFill>
              <a:latin typeface="Bookman Old Style" pitchFamily="18" charset="0"/>
            </a:endParaRP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больше. Сколько километров прошёл</a:t>
            </a:r>
          </a:p>
          <a:p>
            <a:r>
              <a:rPr lang="ru-RU" sz="2400" dirty="0">
                <a:solidFill>
                  <a:srgbClr val="000099"/>
                </a:solidFill>
                <a:latin typeface="Bookman Old Style" pitchFamily="18" charset="0"/>
              </a:rPr>
              <a:t>поезд за двое суток?</a:t>
            </a:r>
            <a:endParaRPr lang="ru-RU" sz="2800" dirty="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9535" name="AutoShape 319"/>
          <p:cNvSpPr>
            <a:spLocks/>
          </p:cNvSpPr>
          <p:nvPr/>
        </p:nvSpPr>
        <p:spPr bwMode="auto">
          <a:xfrm rot="5123681">
            <a:off x="6395244" y="3261519"/>
            <a:ext cx="420687" cy="5076825"/>
          </a:xfrm>
          <a:prstGeom prst="leftBrace">
            <a:avLst>
              <a:gd name="adj1" fmla="val 100566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536" name="AutoShape 320"/>
          <p:cNvSpPr>
            <a:spLocks/>
          </p:cNvSpPr>
          <p:nvPr/>
        </p:nvSpPr>
        <p:spPr bwMode="auto">
          <a:xfrm rot="5123681">
            <a:off x="1913731" y="4360069"/>
            <a:ext cx="420688" cy="3600450"/>
          </a:xfrm>
          <a:prstGeom prst="leftBrace">
            <a:avLst>
              <a:gd name="adj1" fmla="val 71321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537" name="WordArt 321"/>
          <p:cNvSpPr>
            <a:spLocks noChangeArrowheads="1" noChangeShapeType="1" noTextEdit="1"/>
          </p:cNvSpPr>
          <p:nvPr/>
        </p:nvSpPr>
        <p:spPr bwMode="auto">
          <a:xfrm>
            <a:off x="1476375" y="5445125"/>
            <a:ext cx="1655763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3600" kern="10" dirty="0">
                <a:solidFill>
                  <a:srgbClr val="0066FF"/>
                </a:solidFill>
                <a:latin typeface="Bookman Old Style" pitchFamily="18" charset="0"/>
              </a:rPr>
              <a:t>980км</a:t>
            </a:r>
          </a:p>
        </p:txBody>
      </p:sp>
      <p:sp>
        <p:nvSpPr>
          <p:cNvPr id="9538" name="WordArt 322"/>
          <p:cNvSpPr>
            <a:spLocks noChangeArrowheads="1" noChangeShapeType="1" noTextEdit="1"/>
          </p:cNvSpPr>
          <p:nvPr/>
        </p:nvSpPr>
        <p:spPr bwMode="auto">
          <a:xfrm>
            <a:off x="5292725" y="5084763"/>
            <a:ext cx="273685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3600" kern="10">
                <a:solidFill>
                  <a:srgbClr val="0066FF"/>
                </a:solidFill>
                <a:latin typeface="Bookman Old Style" pitchFamily="18" charset="0"/>
              </a:rPr>
              <a:t>на а км б.</a:t>
            </a:r>
          </a:p>
        </p:txBody>
      </p:sp>
      <p:sp>
        <p:nvSpPr>
          <p:cNvPr id="9539" name="AutoShape 323"/>
          <p:cNvSpPr>
            <a:spLocks/>
          </p:cNvSpPr>
          <p:nvPr/>
        </p:nvSpPr>
        <p:spPr bwMode="auto">
          <a:xfrm rot="5123681">
            <a:off x="4417219" y="707232"/>
            <a:ext cx="565150" cy="8888412"/>
          </a:xfrm>
          <a:prstGeom prst="leftBrace">
            <a:avLst>
              <a:gd name="adj1" fmla="val 131063"/>
              <a:gd name="adj2" fmla="val 50000"/>
            </a:avLst>
          </a:prstGeom>
          <a:noFill/>
          <a:ln w="44450">
            <a:solidFill>
              <a:srgbClr val="FF00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540" name="WordArt 324"/>
          <p:cNvSpPr>
            <a:spLocks noChangeArrowheads="1" noChangeShapeType="1" noTextEdit="1"/>
          </p:cNvSpPr>
          <p:nvPr/>
        </p:nvSpPr>
        <p:spPr bwMode="auto">
          <a:xfrm>
            <a:off x="4356100" y="4076700"/>
            <a:ext cx="5032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19050">
                  <a:solidFill>
                    <a:srgbClr val="00FFFF"/>
                  </a:solidFill>
                  <a:round/>
                  <a:headEnd/>
                  <a:tailEnd/>
                </a:ln>
                <a:solidFill>
                  <a:srgbClr val="0000FF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Bookman Old Style" pitchFamily="18" charset="0"/>
              </a:rPr>
              <a:t>?</a:t>
            </a:r>
          </a:p>
        </p:txBody>
      </p:sp>
      <p:sp>
        <p:nvSpPr>
          <p:cNvPr id="9541" name="WordArt 325"/>
          <p:cNvSpPr>
            <a:spLocks noChangeArrowheads="1" noChangeShapeType="1" noTextEdit="1"/>
          </p:cNvSpPr>
          <p:nvPr/>
        </p:nvSpPr>
        <p:spPr bwMode="auto">
          <a:xfrm>
            <a:off x="4858792" y="2996952"/>
            <a:ext cx="2449512" cy="503238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0066FF"/>
                </a:solidFill>
                <a:latin typeface="Bookman Old Style" pitchFamily="18" charset="0"/>
              </a:rPr>
              <a:t> (980+ а )</a:t>
            </a:r>
          </a:p>
        </p:txBody>
      </p:sp>
      <p:sp>
        <p:nvSpPr>
          <p:cNvPr id="9542" name="AutoShape 326"/>
          <p:cNvSpPr>
            <a:spLocks noChangeArrowheads="1"/>
          </p:cNvSpPr>
          <p:nvPr/>
        </p:nvSpPr>
        <p:spPr bwMode="auto">
          <a:xfrm rot="-773168">
            <a:off x="6210300" y="3717925"/>
            <a:ext cx="144463" cy="2165350"/>
          </a:xfrm>
          <a:prstGeom prst="downArrow">
            <a:avLst>
              <a:gd name="adj1" fmla="val 50000"/>
              <a:gd name="adj2" fmla="val 374724"/>
            </a:avLst>
          </a:prstGeom>
          <a:solidFill>
            <a:srgbClr val="800000"/>
          </a:solidFill>
          <a:ln w="9525">
            <a:solidFill>
              <a:srgbClr val="FF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9543" name="WordArt 327"/>
          <p:cNvSpPr>
            <a:spLocks noChangeArrowheads="1" noChangeShapeType="1" noTextEdit="1"/>
          </p:cNvSpPr>
          <p:nvPr/>
        </p:nvSpPr>
        <p:spPr bwMode="auto">
          <a:xfrm>
            <a:off x="3059113" y="2996952"/>
            <a:ext cx="1511300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>
                <a:solidFill>
                  <a:srgbClr val="0066FF"/>
                </a:solidFill>
                <a:latin typeface="Bookman Old Style" pitchFamily="18" charset="0"/>
              </a:rPr>
              <a:t> 980+</a:t>
            </a:r>
          </a:p>
        </p:txBody>
      </p:sp>
      <p:sp>
        <p:nvSpPr>
          <p:cNvPr id="9544" name="AutoShape 328"/>
          <p:cNvSpPr>
            <a:spLocks noChangeArrowheads="1"/>
          </p:cNvSpPr>
          <p:nvPr/>
        </p:nvSpPr>
        <p:spPr bwMode="auto">
          <a:xfrm>
            <a:off x="2627313" y="3716338"/>
            <a:ext cx="4608512" cy="1489075"/>
          </a:xfrm>
          <a:prstGeom prst="irregularSeal1">
            <a:avLst/>
          </a:prstGeom>
          <a:solidFill>
            <a:srgbClr val="FFD1FF"/>
          </a:solidFill>
          <a:ln w="3810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4800">
                <a:solidFill>
                  <a:srgbClr val="FF0000"/>
                </a:solidFill>
                <a:latin typeface="Bookman Old Style" pitchFamily="18" charset="0"/>
                <a:cs typeface="+mn-cs"/>
              </a:rPr>
              <a:t>1960 + а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5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1000"/>
                                        <p:tgtEl>
                                          <p:spTgt spid="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1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1000"/>
                                        <p:tgtEl>
                                          <p:spTgt spid="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1" fill="hold" grpId="2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9" dur="1000"/>
                                        <p:tgtEl>
                                          <p:spTgt spid="95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xit" presetSubtype="4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22" dur="1000"/>
                                        <p:tgtEl>
                                          <p:spTgt spid="95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5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strVal val="ppt_w*0.7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/>
                                        <p:tgtEl>
                                          <p:spTgt spid="95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32" dur="1000"/>
                                        <p:tgtEl>
                                          <p:spTgt spid="95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5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9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9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9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540" grpId="1" animBg="1"/>
      <p:bldP spid="9541" grpId="0" animBg="1"/>
      <p:bldP spid="9542" grpId="0" animBg="1"/>
      <p:bldP spid="9542" grpId="1" animBg="1"/>
      <p:bldP spid="9542" grpId="2" animBg="1"/>
      <p:bldP spid="9542" grpId="3" animBg="1"/>
      <p:bldP spid="954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1" name="AutoShape 5"/>
          <p:cNvSpPr>
            <a:spLocks noChangeArrowheads="1"/>
          </p:cNvSpPr>
          <p:nvPr/>
        </p:nvSpPr>
        <p:spPr bwMode="auto">
          <a:xfrm>
            <a:off x="179388" y="260350"/>
            <a:ext cx="8785100" cy="2736850"/>
          </a:xfrm>
          <a:prstGeom prst="wedgeRoundRectCallout">
            <a:avLst>
              <a:gd name="adj1" fmla="val 45981"/>
              <a:gd name="adj2" fmla="val 80917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r>
              <a:rPr lang="ru-RU" sz="32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Числовые выражения </a:t>
            </a:r>
            <a:r>
              <a:rPr lang="ru-RU" sz="32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– это такие выражения, которые составлены из чисел, знаков математических действий и скобок.</a:t>
            </a:r>
          </a:p>
        </p:txBody>
      </p:sp>
      <p:sp>
        <p:nvSpPr>
          <p:cNvPr id="4102" name="AutoShape 6"/>
          <p:cNvSpPr>
            <a:spLocks noChangeArrowheads="1"/>
          </p:cNvSpPr>
          <p:nvPr/>
        </p:nvSpPr>
        <p:spPr bwMode="auto">
          <a:xfrm>
            <a:off x="328205" y="2636912"/>
            <a:ext cx="8280598" cy="2643207"/>
          </a:xfrm>
          <a:prstGeom prst="wedgeRoundRectCallout">
            <a:avLst>
              <a:gd name="adj1" fmla="val 57152"/>
              <a:gd name="adj2" fmla="val -35423"/>
              <a:gd name="adj3" fmla="val 16667"/>
            </a:avLst>
          </a:prstGeom>
          <a:noFill/>
          <a:ln w="57150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/>
          <a:lstStyle/>
          <a:p>
            <a:pPr>
              <a:defRPr/>
            </a:pPr>
            <a:r>
              <a:rPr lang="ru-RU" sz="3000" dirty="0">
                <a:solidFill>
                  <a:srgbClr val="C00000"/>
                </a:solidFill>
                <a:latin typeface="Bookman Old Style" pitchFamily="18" charset="0"/>
                <a:cs typeface="+mn-cs"/>
              </a:rPr>
              <a:t>Буквенные выражения </a:t>
            </a:r>
            <a:r>
              <a:rPr lang="ru-RU" sz="30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– это выражения, составленные из чисел, букв, знаков математических действий и скобок.</a:t>
            </a:r>
          </a:p>
        </p:txBody>
      </p:sp>
      <p:sp>
        <p:nvSpPr>
          <p:cNvPr id="7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0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11269" name="AutoShape 5"/>
          <p:cNvSpPr>
            <a:spLocks noChangeArrowheads="1"/>
          </p:cNvSpPr>
          <p:nvPr/>
        </p:nvSpPr>
        <p:spPr bwMode="auto">
          <a:xfrm>
            <a:off x="323850" y="188912"/>
            <a:ext cx="8389938" cy="1454137"/>
          </a:xfrm>
          <a:prstGeom prst="wedgeRoundRectCallout">
            <a:avLst>
              <a:gd name="adj1" fmla="val 36167"/>
              <a:gd name="adj2" fmla="val 163231"/>
              <a:gd name="adj3" fmla="val 16667"/>
            </a:avLst>
          </a:prstGeom>
          <a:noFill/>
          <a:ln w="38100">
            <a:noFill/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/>
          </a:scene3d>
          <a:sp3d>
            <a:bevelT prst="angle"/>
          </a:sp3d>
        </p:spPr>
        <p:txBody>
          <a:bodyPr/>
          <a:lstStyle/>
          <a:p>
            <a:pPr algn="ctr">
              <a:defRPr/>
            </a:pP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Найди значение выражения</a:t>
            </a:r>
          </a:p>
          <a:p>
            <a:pPr algn="ctr">
              <a:defRPr/>
            </a:pPr>
            <a:r>
              <a:rPr lang="ru-RU" sz="4800" dirty="0">
                <a:solidFill>
                  <a:srgbClr val="FF0000"/>
                </a:solidFill>
                <a:latin typeface="Bookman Old Style" pitchFamily="18" charset="0"/>
                <a:cs typeface="+mn-cs"/>
              </a:rPr>
              <a:t>3х + 121</a:t>
            </a:r>
            <a:r>
              <a:rPr lang="ru-RU" sz="4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, </a:t>
            </a:r>
            <a:r>
              <a:rPr lang="ru-RU" sz="28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если…</a:t>
            </a:r>
            <a:endParaRPr lang="ru-RU" sz="4800" dirty="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11270" name="WordArt 6"/>
          <p:cNvSpPr>
            <a:spLocks noChangeArrowheads="1" noChangeShapeType="1" noTextEdit="1"/>
          </p:cNvSpPr>
          <p:nvPr/>
        </p:nvSpPr>
        <p:spPr bwMode="auto">
          <a:xfrm>
            <a:off x="251942" y="2060848"/>
            <a:ext cx="1655762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х=12</a:t>
            </a:r>
            <a:r>
              <a:rPr lang="ru-RU" sz="4400" kern="1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1272" name="Text Box 8"/>
          <p:cNvSpPr txBox="1">
            <a:spLocks noChangeArrowheads="1"/>
          </p:cNvSpPr>
          <p:nvPr/>
        </p:nvSpPr>
        <p:spPr bwMode="auto">
          <a:xfrm>
            <a:off x="1908721" y="2204864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то</a:t>
            </a:r>
          </a:p>
        </p:txBody>
      </p:sp>
      <p:sp>
        <p:nvSpPr>
          <p:cNvPr id="11273" name="WordArt 9"/>
          <p:cNvSpPr>
            <a:spLocks noChangeArrowheads="1" noChangeShapeType="1" noTextEdit="1"/>
          </p:cNvSpPr>
          <p:nvPr/>
        </p:nvSpPr>
        <p:spPr bwMode="auto">
          <a:xfrm>
            <a:off x="3131616" y="2060848"/>
            <a:ext cx="2376488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C00000"/>
                </a:solidFill>
                <a:latin typeface="Bookman Old Style" pitchFamily="18" charset="0"/>
              </a:rPr>
              <a:t>3х + 121 =</a:t>
            </a:r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1547664" y="2781174"/>
            <a:ext cx="3384931" cy="431802"/>
            <a:chOff x="1519" y="2387"/>
            <a:chExt cx="1905" cy="272"/>
          </a:xfrm>
        </p:grpSpPr>
        <p:sp>
          <p:nvSpPr>
            <p:cNvPr id="11293" name="WordArt 10"/>
            <p:cNvSpPr>
              <a:spLocks noChangeArrowheads="1" noChangeShapeType="1" noTextEdit="1"/>
            </p:cNvSpPr>
            <p:nvPr/>
          </p:nvSpPr>
          <p:spPr bwMode="auto">
            <a:xfrm>
              <a:off x="1519" y="2387"/>
              <a:ext cx="1905" cy="272"/>
            </a:xfrm>
            <a:prstGeom prst="rect">
              <a:avLst/>
            </a:prstGeom>
          </p:spPr>
          <p:txBody>
            <a:bodyPr wrap="none" fromWordArt="1"/>
            <a:lstStyle/>
            <a:p>
              <a:pPr algn="ctr"/>
              <a:r>
                <a:rPr lang="ru-RU" sz="48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=3</a:t>
              </a:r>
              <a:r>
                <a:rPr lang="ru-RU" sz="4800" kern="10" dirty="0" smtClean="0">
                  <a:solidFill>
                    <a:srgbClr val="C00000"/>
                  </a:solidFill>
                  <a:latin typeface="Bookman Old Style" pitchFamily="18" charset="0"/>
                  <a:sym typeface="Symbol"/>
                </a:rPr>
                <a:t></a:t>
              </a:r>
              <a:r>
                <a:rPr lang="ru-RU" sz="4800" kern="10" dirty="0" smtClean="0">
                  <a:solidFill>
                    <a:srgbClr val="C00000"/>
                  </a:solidFill>
                  <a:latin typeface="Bookman Old Style" pitchFamily="18" charset="0"/>
                </a:rPr>
                <a:t>12 </a:t>
              </a:r>
              <a:r>
                <a:rPr lang="ru-RU" sz="4800" kern="10" dirty="0">
                  <a:solidFill>
                    <a:srgbClr val="C00000"/>
                  </a:solidFill>
                  <a:latin typeface="Bookman Old Style" pitchFamily="18" charset="0"/>
                </a:rPr>
                <a:t>+ 121 =</a:t>
              </a:r>
            </a:p>
          </p:txBody>
        </p:sp>
        <p:sp>
          <p:nvSpPr>
            <p:cNvPr id="11294" name="Oval 11"/>
            <p:cNvSpPr>
              <a:spLocks noChangeArrowheads="1"/>
            </p:cNvSpPr>
            <p:nvPr/>
          </p:nvSpPr>
          <p:spPr bwMode="auto">
            <a:xfrm>
              <a:off x="1746" y="2478"/>
              <a:ext cx="90" cy="77"/>
            </a:xfrm>
            <a:prstGeom prst="ellipse">
              <a:avLst/>
            </a:prstGeom>
            <a:noFill/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ru-RU" sz="2800">
                <a:solidFill>
                  <a:srgbClr val="C00000"/>
                </a:solidFill>
                <a:latin typeface="Bookman Old Style" pitchFamily="18" charset="0"/>
              </a:endParaRPr>
            </a:p>
          </p:txBody>
        </p:sp>
      </p:grpSp>
      <p:sp>
        <p:nvSpPr>
          <p:cNvPr id="11277" name="AutoShape 13"/>
          <p:cNvSpPr>
            <a:spLocks noChangeArrowheads="1"/>
          </p:cNvSpPr>
          <p:nvPr/>
        </p:nvSpPr>
        <p:spPr bwMode="auto">
          <a:xfrm>
            <a:off x="5508104" y="2492896"/>
            <a:ext cx="1655762" cy="1489075"/>
          </a:xfrm>
          <a:prstGeom prst="irregularSeal1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157</a:t>
            </a:r>
          </a:p>
        </p:txBody>
      </p:sp>
      <p:sp>
        <p:nvSpPr>
          <p:cNvPr id="11278" name="WordArt 14"/>
          <p:cNvSpPr>
            <a:spLocks noChangeArrowheads="1" noChangeShapeType="1" noTextEdit="1"/>
          </p:cNvSpPr>
          <p:nvPr/>
        </p:nvSpPr>
        <p:spPr bwMode="auto">
          <a:xfrm>
            <a:off x="250354" y="3491280"/>
            <a:ext cx="1655763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х=15</a:t>
            </a:r>
            <a:r>
              <a:rPr lang="ru-RU" sz="4400" kern="1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1279" name="Text Box 15"/>
          <p:cNvSpPr txBox="1">
            <a:spLocks noChangeArrowheads="1"/>
          </p:cNvSpPr>
          <p:nvPr/>
        </p:nvSpPr>
        <p:spPr bwMode="auto">
          <a:xfrm>
            <a:off x="1835696" y="3708321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>
                <a:solidFill>
                  <a:srgbClr val="000099"/>
                </a:solidFill>
                <a:latin typeface="Bookman Old Style" pitchFamily="18" charset="0"/>
              </a:rPr>
              <a:t>то</a:t>
            </a:r>
          </a:p>
        </p:txBody>
      </p:sp>
      <p:sp>
        <p:nvSpPr>
          <p:cNvPr id="11280" name="WordArt 16"/>
          <p:cNvSpPr>
            <a:spLocks noChangeArrowheads="1" noChangeShapeType="1" noTextEdit="1"/>
          </p:cNvSpPr>
          <p:nvPr/>
        </p:nvSpPr>
        <p:spPr bwMode="auto">
          <a:xfrm>
            <a:off x="2626569" y="3578672"/>
            <a:ext cx="649287" cy="714424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C00000"/>
                </a:solidFill>
                <a:latin typeface="Bookman Old Style" pitchFamily="18" charset="0"/>
              </a:rPr>
              <a:t>...</a:t>
            </a:r>
          </a:p>
        </p:txBody>
      </p:sp>
      <p:sp>
        <p:nvSpPr>
          <p:cNvPr id="11281" name="WordArt 17"/>
          <p:cNvSpPr>
            <a:spLocks noChangeArrowheads="1" noChangeShapeType="1" noTextEdit="1"/>
          </p:cNvSpPr>
          <p:nvPr/>
        </p:nvSpPr>
        <p:spPr bwMode="auto">
          <a:xfrm>
            <a:off x="250354" y="4499839"/>
            <a:ext cx="1655763" cy="4318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400" kern="10" dirty="0" smtClean="0">
                <a:solidFill>
                  <a:srgbClr val="000099"/>
                </a:solidFill>
                <a:latin typeface="Bookman Old Style" pitchFamily="18" charset="0"/>
              </a:rPr>
              <a:t>х=20</a:t>
            </a:r>
            <a:r>
              <a:rPr lang="ru-RU" sz="4400" kern="10" dirty="0">
                <a:solidFill>
                  <a:srgbClr val="000099"/>
                </a:solidFill>
                <a:latin typeface="Bookman Old Style" pitchFamily="18" charset="0"/>
              </a:rPr>
              <a:t>,</a:t>
            </a:r>
          </a:p>
        </p:txBody>
      </p:sp>
      <p:sp>
        <p:nvSpPr>
          <p:cNvPr id="11282" name="Text Box 18"/>
          <p:cNvSpPr txBox="1">
            <a:spLocks noChangeArrowheads="1"/>
          </p:cNvSpPr>
          <p:nvPr/>
        </p:nvSpPr>
        <p:spPr bwMode="auto">
          <a:xfrm>
            <a:off x="1835696" y="4572417"/>
            <a:ext cx="82586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200" dirty="0">
                <a:solidFill>
                  <a:srgbClr val="000099"/>
                </a:solidFill>
                <a:latin typeface="Bookman Old Style" pitchFamily="18" charset="0"/>
              </a:rPr>
              <a:t>то</a:t>
            </a:r>
          </a:p>
        </p:txBody>
      </p:sp>
      <p:sp>
        <p:nvSpPr>
          <p:cNvPr id="11283" name="WordArt 19"/>
          <p:cNvSpPr>
            <a:spLocks noChangeArrowheads="1" noChangeShapeType="1" noTextEdit="1"/>
          </p:cNvSpPr>
          <p:nvPr/>
        </p:nvSpPr>
        <p:spPr bwMode="auto">
          <a:xfrm>
            <a:off x="2627784" y="4507256"/>
            <a:ext cx="649288" cy="649936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4800" kern="10" dirty="0">
                <a:solidFill>
                  <a:srgbClr val="C00000"/>
                </a:solidFill>
                <a:latin typeface="Bookman Old Style" pitchFamily="18" charset="0"/>
              </a:rPr>
              <a:t>...</a:t>
            </a:r>
          </a:p>
        </p:txBody>
      </p:sp>
      <p:sp>
        <p:nvSpPr>
          <p:cNvPr id="11284" name="AutoShape 20"/>
          <p:cNvSpPr>
            <a:spLocks noChangeArrowheads="1"/>
          </p:cNvSpPr>
          <p:nvPr/>
        </p:nvSpPr>
        <p:spPr bwMode="auto">
          <a:xfrm>
            <a:off x="2555776" y="3308077"/>
            <a:ext cx="1655763" cy="1489075"/>
          </a:xfrm>
          <a:prstGeom prst="irregularSeal1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166</a:t>
            </a:r>
          </a:p>
        </p:txBody>
      </p:sp>
      <p:sp>
        <p:nvSpPr>
          <p:cNvPr id="11285" name="AutoShape 21"/>
          <p:cNvSpPr>
            <a:spLocks noChangeArrowheads="1"/>
          </p:cNvSpPr>
          <p:nvPr/>
        </p:nvSpPr>
        <p:spPr bwMode="auto">
          <a:xfrm>
            <a:off x="2483768" y="4293096"/>
            <a:ext cx="1655763" cy="1489075"/>
          </a:xfrm>
          <a:prstGeom prst="irregularSeal1">
            <a:avLst/>
          </a:prstGeom>
          <a:solidFill>
            <a:srgbClr val="FFFF00"/>
          </a:solidFill>
          <a:ln w="9525">
            <a:noFill/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 dirty="0">
                <a:solidFill>
                  <a:srgbClr val="000099"/>
                </a:solidFill>
                <a:latin typeface="Bookman Old Style" pitchFamily="18" charset="0"/>
                <a:cs typeface="+mn-cs"/>
              </a:rPr>
              <a:t>181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2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11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12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11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"/>
                            </p:stCondLst>
                            <p:childTnLst>
                              <p:par>
                                <p:cTn id="25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27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1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12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5" dur="1000"/>
                                        <p:tgtEl>
                                          <p:spTgt spid="11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12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1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12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12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2000"/>
                            </p:stCondLst>
                            <p:childTnLst>
                              <p:par>
                                <p:cTn id="56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12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0" dur="1000"/>
                                        <p:tgtEl>
                                          <p:spTgt spid="11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3000"/>
                            </p:stCondLst>
                            <p:childTnLst>
                              <p:par>
                                <p:cTn id="62" presetID="5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1128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10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128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3" dur="1000"/>
                                        <p:tgtEl>
                                          <p:spTgt spid="11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73" grpId="0" animBg="1"/>
      <p:bldP spid="11278" grpId="0" animBg="1"/>
      <p:bldP spid="11279" grpId="0"/>
      <p:bldP spid="11280" grpId="0" animBg="1"/>
      <p:bldP spid="11281" grpId="0" animBg="1"/>
      <p:bldP spid="11282" grpId="0"/>
      <p:bldP spid="1128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0507" name="AutoShape 27"/>
          <p:cNvSpPr>
            <a:spLocks noChangeArrowheads="1"/>
          </p:cNvSpPr>
          <p:nvPr/>
        </p:nvSpPr>
        <p:spPr bwMode="auto">
          <a:xfrm>
            <a:off x="7023794" y="457200"/>
            <a:ext cx="1584325" cy="6291263"/>
          </a:xfrm>
          <a:prstGeom prst="roundRect">
            <a:avLst>
              <a:gd name="adj" fmla="val 16667"/>
            </a:avLst>
          </a:prstGeom>
          <a:solidFill>
            <a:srgbClr val="FFFFFF">
              <a:alpha val="81176"/>
            </a:srgbClr>
          </a:solidFill>
          <a:ln w="25400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20484" name="Freeform 4"/>
          <p:cNvSpPr>
            <a:spLocks/>
          </p:cNvSpPr>
          <p:nvPr/>
        </p:nvSpPr>
        <p:spPr bwMode="auto">
          <a:xfrm>
            <a:off x="7846119" y="457200"/>
            <a:ext cx="4762" cy="6400800"/>
          </a:xfrm>
          <a:custGeom>
            <a:avLst/>
            <a:gdLst>
              <a:gd name="T0" fmla="*/ 3 w 3"/>
              <a:gd name="T1" fmla="*/ 0 h 4032"/>
              <a:gd name="T2" fmla="*/ 0 w 3"/>
              <a:gd name="T3" fmla="*/ 4032 h 4032"/>
              <a:gd name="T4" fmla="*/ 0 60000 65536"/>
              <a:gd name="T5" fmla="*/ 0 60000 65536"/>
              <a:gd name="T6" fmla="*/ 0 w 3"/>
              <a:gd name="T7" fmla="*/ 0 h 4032"/>
              <a:gd name="T8" fmla="*/ 3 w 3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0485" name="Text Box 5"/>
          <p:cNvSpPr txBox="1">
            <a:spLocks noChangeArrowheads="1"/>
          </p:cNvSpPr>
          <p:nvPr/>
        </p:nvSpPr>
        <p:spPr bwMode="auto">
          <a:xfrm>
            <a:off x="7050781" y="457200"/>
            <a:ext cx="703263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Bookman Old Style" pitchFamily="18" charset="0"/>
              </a:rPr>
              <a:t>t</a:t>
            </a:r>
            <a:r>
              <a:rPr lang="en-US" sz="4000" baseline="30000">
                <a:solidFill>
                  <a:srgbClr val="FF0000"/>
                </a:solidFill>
                <a:latin typeface="Bookman Old Style" pitchFamily="18" charset="0"/>
              </a:rPr>
              <a:t>0</a:t>
            </a:r>
            <a:endParaRPr lang="ru-RU" sz="400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20490" name="Text Box 10"/>
          <p:cNvSpPr txBox="1">
            <a:spLocks noChangeArrowheads="1"/>
          </p:cNvSpPr>
          <p:nvPr/>
        </p:nvSpPr>
        <p:spPr bwMode="auto">
          <a:xfrm>
            <a:off x="7311131" y="4587875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latin typeface="Bookman Old Style" pitchFamily="18" charset="0"/>
              </a:rPr>
              <a:t>0</a:t>
            </a:r>
          </a:p>
        </p:txBody>
      </p:sp>
      <p:sp>
        <p:nvSpPr>
          <p:cNvPr id="20497" name="Oval 17"/>
          <p:cNvSpPr>
            <a:spLocks noChangeArrowheads="1"/>
          </p:cNvSpPr>
          <p:nvPr/>
        </p:nvSpPr>
        <p:spPr bwMode="auto">
          <a:xfrm>
            <a:off x="7744519" y="4803775"/>
            <a:ext cx="179387" cy="1793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0508" name="AutoShape 28"/>
          <p:cNvSpPr>
            <a:spLocks noChangeArrowheads="1"/>
          </p:cNvSpPr>
          <p:nvPr/>
        </p:nvSpPr>
        <p:spPr bwMode="auto">
          <a:xfrm>
            <a:off x="7671494" y="4509120"/>
            <a:ext cx="358775" cy="1878980"/>
          </a:xfrm>
          <a:prstGeom prst="roundRect">
            <a:avLst>
              <a:gd name="adj" fmla="val 16667"/>
            </a:avLst>
          </a:prstGeom>
          <a:solidFill>
            <a:srgbClr val="FF0000">
              <a:alpha val="85098"/>
            </a:srgbClr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20509" name="AutoShape 29"/>
          <p:cNvSpPr>
            <a:spLocks noChangeArrowheads="1"/>
          </p:cNvSpPr>
          <p:nvPr/>
        </p:nvSpPr>
        <p:spPr bwMode="auto">
          <a:xfrm>
            <a:off x="7671494" y="764704"/>
            <a:ext cx="358775" cy="3816424"/>
          </a:xfrm>
          <a:prstGeom prst="roundRect">
            <a:avLst>
              <a:gd name="adj" fmla="val 16667"/>
            </a:avLst>
          </a:prstGeom>
          <a:solidFill>
            <a:srgbClr val="FF0000">
              <a:alpha val="85098"/>
            </a:srgbClr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20510" name="Line 30"/>
          <p:cNvSpPr>
            <a:spLocks noChangeShapeType="1"/>
          </p:cNvSpPr>
          <p:nvPr/>
        </p:nvSpPr>
        <p:spPr bwMode="auto">
          <a:xfrm flipH="1" flipV="1">
            <a:off x="8462069" y="744538"/>
            <a:ext cx="0" cy="38163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0511" name="Text Box 31"/>
          <p:cNvSpPr txBox="1">
            <a:spLocks noChangeArrowheads="1"/>
          </p:cNvSpPr>
          <p:nvPr/>
        </p:nvSpPr>
        <p:spPr bwMode="auto">
          <a:xfrm>
            <a:off x="8535094" y="2565400"/>
            <a:ext cx="9334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Bookman Old Style" pitchFamily="18" charset="0"/>
              </a:rPr>
              <a:t>p</a:t>
            </a:r>
            <a:r>
              <a:rPr lang="en-US" sz="4000" baseline="30000">
                <a:solidFill>
                  <a:srgbClr val="000099"/>
                </a:solidFill>
                <a:latin typeface="Bookman Old Style" pitchFamily="18" charset="0"/>
              </a:rPr>
              <a:t>0</a:t>
            </a:r>
            <a:endParaRPr lang="ru-RU" sz="40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0515" name="Rectangle 35"/>
          <p:cNvSpPr>
            <a:spLocks noChangeArrowheads="1"/>
          </p:cNvSpPr>
          <p:nvPr/>
        </p:nvSpPr>
        <p:spPr bwMode="auto">
          <a:xfrm>
            <a:off x="2411412" y="2781300"/>
            <a:ext cx="4032795" cy="6477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3200" dirty="0">
                <a:solidFill>
                  <a:srgbClr val="006600"/>
                </a:solidFill>
                <a:latin typeface="Bookman Old Style" pitchFamily="18" charset="0"/>
              </a:rPr>
              <a:t>при </a:t>
            </a:r>
            <a:r>
              <a:rPr lang="en-US" sz="3200" dirty="0">
                <a:solidFill>
                  <a:srgbClr val="006600"/>
                </a:solidFill>
                <a:latin typeface="Bookman Old Style" pitchFamily="18" charset="0"/>
              </a:rPr>
              <a:t>t = 25</a:t>
            </a:r>
            <a:r>
              <a:rPr lang="ru-RU" sz="3200" dirty="0">
                <a:solidFill>
                  <a:srgbClr val="006600"/>
                </a:solidFill>
                <a:latin typeface="Bookman Old Style" pitchFamily="18" charset="0"/>
              </a:rPr>
              <a:t>, </a:t>
            </a:r>
            <a:r>
              <a:rPr lang="ru-RU" sz="3200" dirty="0" err="1">
                <a:solidFill>
                  <a:srgbClr val="006600"/>
                </a:solidFill>
                <a:latin typeface="Bookman Old Style" pitchFamily="18" charset="0"/>
              </a:rPr>
              <a:t>р</a:t>
            </a:r>
            <a:r>
              <a:rPr lang="ru-RU" sz="3200" dirty="0">
                <a:solidFill>
                  <a:srgbClr val="006600"/>
                </a:solidFill>
                <a:latin typeface="Bookman Old Style" pitchFamily="18" charset="0"/>
              </a:rPr>
              <a:t> = </a:t>
            </a:r>
            <a:r>
              <a:rPr lang="ru-RU" sz="3200" dirty="0" smtClean="0">
                <a:solidFill>
                  <a:srgbClr val="006600"/>
                </a:solidFill>
                <a:latin typeface="Bookman Old Style" pitchFamily="18" charset="0"/>
              </a:rPr>
              <a:t>70</a:t>
            </a:r>
            <a:endParaRPr lang="ru-RU" sz="3200" dirty="0">
              <a:solidFill>
                <a:srgbClr val="006600"/>
              </a:solidFill>
              <a:latin typeface="Bookman Old Style" pitchFamily="18" charset="0"/>
            </a:endParaRPr>
          </a:p>
        </p:txBody>
      </p:sp>
      <p:sp>
        <p:nvSpPr>
          <p:cNvPr id="20517" name="WordArt 37"/>
          <p:cNvSpPr>
            <a:spLocks noChangeArrowheads="1" noChangeShapeType="1" noTextEdit="1"/>
          </p:cNvSpPr>
          <p:nvPr/>
        </p:nvSpPr>
        <p:spPr bwMode="auto">
          <a:xfrm>
            <a:off x="3563938" y="3284984"/>
            <a:ext cx="1439862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>
                <a:solidFill>
                  <a:srgbClr val="009900"/>
                </a:solidFill>
                <a:latin typeface="Bookman Old Style" pitchFamily="18" charset="0"/>
              </a:rPr>
              <a:t>t </a:t>
            </a:r>
            <a:r>
              <a:rPr lang="en-US" sz="6600" kern="10" dirty="0" smtClean="0">
                <a:solidFill>
                  <a:srgbClr val="009900"/>
                </a:solidFill>
                <a:latin typeface="Bookman Old Style" pitchFamily="18" charset="0"/>
              </a:rPr>
              <a:t>– </a:t>
            </a:r>
            <a:r>
              <a:rPr lang="en-US" sz="6600" kern="10" dirty="0">
                <a:solidFill>
                  <a:srgbClr val="009900"/>
                </a:solidFill>
                <a:latin typeface="Bookman Old Style" pitchFamily="18" charset="0"/>
              </a:rPr>
              <a:t>p</a:t>
            </a:r>
            <a:endParaRPr lang="ru-RU" sz="6600" kern="10" dirty="0">
              <a:solidFill>
                <a:srgbClr val="009900"/>
              </a:solidFill>
              <a:latin typeface="Bookman Old Style" pitchFamily="18" charset="0"/>
            </a:endParaRPr>
          </a:p>
        </p:txBody>
      </p:sp>
      <p:sp>
        <p:nvSpPr>
          <p:cNvPr id="20518" name="WordArt 38"/>
          <p:cNvSpPr>
            <a:spLocks noChangeArrowheads="1" noChangeShapeType="1" noTextEdit="1"/>
          </p:cNvSpPr>
          <p:nvPr/>
        </p:nvSpPr>
        <p:spPr bwMode="auto">
          <a:xfrm>
            <a:off x="2411413" y="4149080"/>
            <a:ext cx="1439862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>
                <a:solidFill>
                  <a:srgbClr val="C00000"/>
                </a:solidFill>
                <a:latin typeface="Bookman Old Style" pitchFamily="18" charset="0"/>
              </a:rPr>
              <a:t>t </a:t>
            </a:r>
            <a:r>
              <a:rPr lang="en-US" sz="6600" kern="10" dirty="0" smtClean="0">
                <a:solidFill>
                  <a:srgbClr val="C00000"/>
                </a:solidFill>
                <a:latin typeface="Bookman Old Style" pitchFamily="18" charset="0"/>
              </a:rPr>
              <a:t>– </a:t>
            </a:r>
            <a:r>
              <a:rPr lang="en-US" sz="6600" kern="10" dirty="0">
                <a:solidFill>
                  <a:srgbClr val="C00000"/>
                </a:solidFill>
                <a:latin typeface="Bookman Old Style" pitchFamily="18" charset="0"/>
              </a:rPr>
              <a:t>p</a:t>
            </a:r>
            <a:endParaRPr lang="ru-RU" sz="66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519" name="WordArt 39"/>
          <p:cNvSpPr>
            <a:spLocks noChangeArrowheads="1" noChangeShapeType="1" noTextEdit="1"/>
          </p:cNvSpPr>
          <p:nvPr/>
        </p:nvSpPr>
        <p:spPr bwMode="auto">
          <a:xfrm>
            <a:off x="4140200" y="4364335"/>
            <a:ext cx="2665413" cy="5048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5400" kern="10" dirty="0">
                <a:solidFill>
                  <a:srgbClr val="C00000"/>
                </a:solidFill>
                <a:latin typeface="Bookman Old Style" pitchFamily="18" charset="0"/>
              </a:rPr>
              <a:t>= </a:t>
            </a:r>
            <a:r>
              <a:rPr lang="ru-RU" sz="5400" kern="10" dirty="0" smtClean="0">
                <a:solidFill>
                  <a:srgbClr val="C00000"/>
                </a:solidFill>
                <a:latin typeface="Bookman Old Style" pitchFamily="18" charset="0"/>
              </a:rPr>
              <a:t>25–7</a:t>
            </a:r>
            <a:endParaRPr lang="ru-RU" sz="54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0520" name="AutoShape 40"/>
          <p:cNvSpPr>
            <a:spLocks noChangeArrowheads="1"/>
          </p:cNvSpPr>
          <p:nvPr/>
        </p:nvSpPr>
        <p:spPr bwMode="auto">
          <a:xfrm>
            <a:off x="3492500" y="5013325"/>
            <a:ext cx="2151070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18</a:t>
            </a:r>
            <a:r>
              <a:rPr lang="en-US" sz="5400" baseline="30000">
                <a:solidFill>
                  <a:srgbClr val="000099"/>
                </a:solidFill>
                <a:latin typeface="Bookman Old Style" pitchFamily="18" charset="0"/>
                <a:cs typeface="+mn-cs"/>
              </a:rPr>
              <a:t>0</a:t>
            </a:r>
            <a:endParaRPr lang="ru-RU" sz="54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214282" y="129581"/>
            <a:ext cx="3416320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0" dirty="0">
                <a:ln w="11430"/>
                <a:solidFill>
                  <a:srgbClr val="4A2FAB"/>
                </a:solidFill>
                <a:latin typeface="Bookman Old Style" pitchFamily="18" charset="0"/>
              </a:rPr>
              <a:t>Задача № 308.</a:t>
            </a:r>
          </a:p>
        </p:txBody>
      </p:sp>
      <p:sp>
        <p:nvSpPr>
          <p:cNvPr id="20514" name="Text Box 34"/>
          <p:cNvSpPr txBox="1">
            <a:spLocks noChangeArrowheads="1"/>
          </p:cNvSpPr>
          <p:nvPr/>
        </p:nvSpPr>
        <p:spPr bwMode="auto">
          <a:xfrm>
            <a:off x="142875" y="322263"/>
            <a:ext cx="7021413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                                   </a:t>
            </a:r>
            <a:r>
              <a:rPr lang="ru-RU" sz="2400" i="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В полдень термометр показывал температуру </a:t>
            </a:r>
            <a:r>
              <a:rPr lang="en-US" sz="2800" i="0" dirty="0">
                <a:solidFill>
                  <a:srgbClr val="C00000"/>
                </a:solidFill>
                <a:latin typeface="Bookman Old Style" pitchFamily="18" charset="0"/>
              </a:rPr>
              <a:t>t</a:t>
            </a:r>
            <a:r>
              <a:rPr lang="en-US" sz="2800" i="0" baseline="30000" dirty="0">
                <a:solidFill>
                  <a:srgbClr val="C00000"/>
                </a:solidFill>
                <a:latin typeface="Bookman Old Style" pitchFamily="18" charset="0"/>
              </a:rPr>
              <a:t>0</a:t>
            </a:r>
            <a:r>
              <a:rPr lang="en-US" sz="2800" i="0" dirty="0">
                <a:solidFill>
                  <a:srgbClr val="C00000"/>
                </a:solidFill>
                <a:latin typeface="Bookman Old Style" pitchFamily="18" charset="0"/>
              </a:rPr>
              <a:t>C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, а к полуночи температура опустилась на </a:t>
            </a:r>
            <a:r>
              <a:rPr lang="ru-RU" sz="2800" i="0" dirty="0">
                <a:solidFill>
                  <a:srgbClr val="C00000"/>
                </a:solidFill>
                <a:latin typeface="Bookman Old Style" pitchFamily="18" charset="0"/>
              </a:rPr>
              <a:t>р</a:t>
            </a:r>
            <a:r>
              <a:rPr lang="ru-RU" sz="2800" i="0" baseline="30000" dirty="0">
                <a:solidFill>
                  <a:srgbClr val="C00000"/>
                </a:solidFill>
                <a:latin typeface="Bookman Old Style" pitchFamily="18" charset="0"/>
              </a:rPr>
              <a:t>0</a:t>
            </a:r>
            <a:r>
              <a:rPr lang="ru-RU" sz="2800" i="0" dirty="0">
                <a:solidFill>
                  <a:srgbClr val="C00000"/>
                </a:solidFill>
                <a:latin typeface="Bookman Old Style" pitchFamily="18" charset="0"/>
              </a:rPr>
              <a:t>С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. Какую температуру показывал термометр в полночь?     Составьте выражение и найдите его значение:</a:t>
            </a:r>
            <a:endParaRPr lang="ru-RU" sz="2800" i="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2000"/>
                                        <p:tgtEl>
                                          <p:spTgt spid="205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0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2000"/>
                                        <p:tgtEl>
                                          <p:spTgt spid="20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05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20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05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4" dur="1000"/>
                                        <p:tgtEl>
                                          <p:spTgt spid="20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05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0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205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8" dur="1000"/>
                                        <p:tgtEl>
                                          <p:spTgt spid="20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05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45" dur="1000"/>
                                        <p:tgtEl>
                                          <p:spTgt spid="20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205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20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10" grpId="0" animBg="1"/>
      <p:bldP spid="20511" grpId="0"/>
      <p:bldP spid="20515" grpId="0" animBg="1"/>
      <p:bldP spid="20517" grpId="0" animBg="1"/>
      <p:bldP spid="20518" grpId="0" animBg="1"/>
      <p:bldP spid="2051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Freeform 10"/>
          <p:cNvSpPr>
            <a:spLocks/>
          </p:cNvSpPr>
          <p:nvPr/>
        </p:nvSpPr>
        <p:spPr bwMode="auto">
          <a:xfrm>
            <a:off x="76200" y="76200"/>
            <a:ext cx="8991600" cy="6705600"/>
          </a:xfrm>
          <a:custGeom>
            <a:avLst/>
            <a:gdLst>
              <a:gd name="T0" fmla="*/ 0 w 5664"/>
              <a:gd name="T1" fmla="*/ 144 h 4224"/>
              <a:gd name="T2" fmla="*/ 0 w 5664"/>
              <a:gd name="T3" fmla="*/ 4080 h 4224"/>
              <a:gd name="T4" fmla="*/ 144 w 5664"/>
              <a:gd name="T5" fmla="*/ 4224 h 4224"/>
              <a:gd name="T6" fmla="*/ 5568 w 5664"/>
              <a:gd name="T7" fmla="*/ 4224 h 4224"/>
              <a:gd name="T8" fmla="*/ 5664 w 5664"/>
              <a:gd name="T9" fmla="*/ 4032 h 4224"/>
              <a:gd name="T10" fmla="*/ 5664 w 5664"/>
              <a:gd name="T11" fmla="*/ 144 h 4224"/>
              <a:gd name="T12" fmla="*/ 5520 w 5664"/>
              <a:gd name="T13" fmla="*/ 0 h 4224"/>
              <a:gd name="T14" fmla="*/ 96 w 5664"/>
              <a:gd name="T15" fmla="*/ 0 h 4224"/>
              <a:gd name="T16" fmla="*/ 0 w 5664"/>
              <a:gd name="T17" fmla="*/ 144 h 4224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w 5664"/>
              <a:gd name="T28" fmla="*/ 0 h 4224"/>
              <a:gd name="T29" fmla="*/ 5664 w 5664"/>
              <a:gd name="T30" fmla="*/ 4224 h 4224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T27" t="T28" r="T29" b="T30"/>
            <a:pathLst>
              <a:path w="5664" h="4224">
                <a:moveTo>
                  <a:pt x="0" y="144"/>
                </a:moveTo>
                <a:lnTo>
                  <a:pt x="0" y="4080"/>
                </a:lnTo>
                <a:lnTo>
                  <a:pt x="144" y="4224"/>
                </a:lnTo>
                <a:lnTo>
                  <a:pt x="5568" y="4224"/>
                </a:lnTo>
                <a:lnTo>
                  <a:pt x="5664" y="4032"/>
                </a:lnTo>
                <a:lnTo>
                  <a:pt x="5664" y="144"/>
                </a:lnTo>
                <a:lnTo>
                  <a:pt x="5520" y="0"/>
                </a:lnTo>
                <a:lnTo>
                  <a:pt x="96" y="0"/>
                </a:lnTo>
                <a:lnTo>
                  <a:pt x="0" y="144"/>
                </a:lnTo>
                <a:close/>
              </a:path>
            </a:pathLst>
          </a:custGeom>
          <a:noFill/>
          <a:ln w="88900">
            <a:solidFill>
              <a:schemeClr val="accent5">
                <a:lumMod val="75000"/>
              </a:schemeClr>
            </a:solidFill>
            <a:round/>
            <a:headEnd type="none" w="lg" len="lg"/>
            <a:tailEnd type="none" w="lg" len="lg"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 wrap="none"/>
          <a:lstStyle/>
          <a:p>
            <a:pPr>
              <a:defRPr/>
            </a:pPr>
            <a:endParaRPr lang="ru-RU">
              <a:ln w="18000">
                <a:solidFill>
                  <a:srgbClr val="009DD9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Bookman Old Style" pitchFamily="18" charset="0"/>
              <a:cs typeface="+mn-cs"/>
            </a:endParaRPr>
          </a:p>
        </p:txBody>
      </p:sp>
      <p:sp>
        <p:nvSpPr>
          <p:cNvPr id="22534" name="AutoShape 6"/>
          <p:cNvSpPr>
            <a:spLocks noChangeArrowheads="1"/>
          </p:cNvSpPr>
          <p:nvPr/>
        </p:nvSpPr>
        <p:spPr bwMode="auto">
          <a:xfrm>
            <a:off x="6913563" y="457200"/>
            <a:ext cx="1584325" cy="6291263"/>
          </a:xfrm>
          <a:prstGeom prst="roundRect">
            <a:avLst>
              <a:gd name="adj" fmla="val 16667"/>
            </a:avLst>
          </a:prstGeom>
          <a:solidFill>
            <a:srgbClr val="FFFFFF">
              <a:alpha val="74118"/>
            </a:srgbClr>
          </a:solidFill>
          <a:ln w="25400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3320" name="Freeform 2"/>
          <p:cNvSpPr>
            <a:spLocks/>
          </p:cNvSpPr>
          <p:nvPr/>
        </p:nvSpPr>
        <p:spPr bwMode="auto">
          <a:xfrm>
            <a:off x="7735888" y="457200"/>
            <a:ext cx="4762" cy="6400800"/>
          </a:xfrm>
          <a:custGeom>
            <a:avLst/>
            <a:gdLst>
              <a:gd name="T0" fmla="*/ 3 w 3"/>
              <a:gd name="T1" fmla="*/ 0 h 4032"/>
              <a:gd name="T2" fmla="*/ 0 w 3"/>
              <a:gd name="T3" fmla="*/ 4032 h 4032"/>
              <a:gd name="T4" fmla="*/ 0 60000 65536"/>
              <a:gd name="T5" fmla="*/ 0 60000 65536"/>
              <a:gd name="T6" fmla="*/ 0 w 3"/>
              <a:gd name="T7" fmla="*/ 0 h 4032"/>
              <a:gd name="T8" fmla="*/ 3 w 3"/>
              <a:gd name="T9" fmla="*/ 4032 h 4032"/>
            </a:gdLst>
            <a:ahLst/>
            <a:cxnLst>
              <a:cxn ang="T4">
                <a:pos x="T0" y="T1"/>
              </a:cxn>
              <a:cxn ang="T5">
                <a:pos x="T2" y="T3"/>
              </a:cxn>
            </a:cxnLst>
            <a:rect l="T6" t="T7" r="T8" b="T9"/>
            <a:pathLst>
              <a:path w="3" h="4032">
                <a:moveTo>
                  <a:pt x="3" y="0"/>
                </a:moveTo>
                <a:lnTo>
                  <a:pt x="0" y="4032"/>
                </a:lnTo>
              </a:path>
            </a:pathLst>
          </a:custGeom>
          <a:noFill/>
          <a:ln w="69850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21" name="Text Box 3"/>
          <p:cNvSpPr txBox="1">
            <a:spLocks noChangeArrowheads="1"/>
          </p:cNvSpPr>
          <p:nvPr/>
        </p:nvSpPr>
        <p:spPr bwMode="auto">
          <a:xfrm>
            <a:off x="6869113" y="457200"/>
            <a:ext cx="774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0000"/>
                </a:solidFill>
                <a:latin typeface="Bookman Old Style" pitchFamily="18" charset="0"/>
              </a:rPr>
              <a:t>t</a:t>
            </a:r>
            <a:r>
              <a:rPr lang="en-US" sz="4000" baseline="30000">
                <a:solidFill>
                  <a:srgbClr val="FF0000"/>
                </a:solidFill>
                <a:latin typeface="Bookman Old Style" pitchFamily="18" charset="0"/>
              </a:rPr>
              <a:t>0</a:t>
            </a:r>
            <a:endParaRPr lang="ru-RU" sz="4000">
              <a:solidFill>
                <a:srgbClr val="FF0000"/>
              </a:solidFill>
              <a:latin typeface="Bookman Old Style" pitchFamily="18" charset="0"/>
            </a:endParaRPr>
          </a:p>
        </p:txBody>
      </p:sp>
      <p:sp>
        <p:nvSpPr>
          <p:cNvPr id="13322" name="Text Box 4"/>
          <p:cNvSpPr txBox="1">
            <a:spLocks noChangeArrowheads="1"/>
          </p:cNvSpPr>
          <p:nvPr/>
        </p:nvSpPr>
        <p:spPr bwMode="auto">
          <a:xfrm>
            <a:off x="7200900" y="4587875"/>
            <a:ext cx="53975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>
                <a:latin typeface="Bookman Old Style" pitchFamily="18" charset="0"/>
              </a:rPr>
              <a:t>0</a:t>
            </a:r>
          </a:p>
        </p:txBody>
      </p:sp>
      <p:sp>
        <p:nvSpPr>
          <p:cNvPr id="13323" name="Oval 5"/>
          <p:cNvSpPr>
            <a:spLocks noChangeArrowheads="1"/>
          </p:cNvSpPr>
          <p:nvPr/>
        </p:nvSpPr>
        <p:spPr bwMode="auto">
          <a:xfrm>
            <a:off x="7634288" y="4803775"/>
            <a:ext cx="179387" cy="179388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22535" name="AutoShape 7"/>
          <p:cNvSpPr>
            <a:spLocks noChangeArrowheads="1"/>
          </p:cNvSpPr>
          <p:nvPr/>
        </p:nvSpPr>
        <p:spPr bwMode="auto">
          <a:xfrm>
            <a:off x="7561263" y="4581128"/>
            <a:ext cx="358775" cy="1806972"/>
          </a:xfrm>
          <a:prstGeom prst="roundRect">
            <a:avLst>
              <a:gd name="adj" fmla="val 16667"/>
            </a:avLst>
          </a:prstGeom>
          <a:solidFill>
            <a:srgbClr val="FF0000">
              <a:alpha val="75000"/>
            </a:srgbClr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22536" name="AutoShape 8"/>
          <p:cNvSpPr>
            <a:spLocks noChangeArrowheads="1"/>
          </p:cNvSpPr>
          <p:nvPr/>
        </p:nvSpPr>
        <p:spPr bwMode="auto">
          <a:xfrm>
            <a:off x="7561263" y="844550"/>
            <a:ext cx="358775" cy="3816350"/>
          </a:xfrm>
          <a:prstGeom prst="roundRect">
            <a:avLst>
              <a:gd name="adj" fmla="val 16667"/>
            </a:avLst>
          </a:prstGeom>
          <a:solidFill>
            <a:srgbClr val="FF0000">
              <a:alpha val="75000"/>
            </a:srgbClr>
          </a:solidFill>
          <a:ln w="9525">
            <a:noFill/>
            <a:round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>
              <a:defRPr/>
            </a:pPr>
            <a:endParaRPr lang="ru-RU">
              <a:latin typeface="Bookman Old Style" pitchFamily="18" charset="0"/>
              <a:cs typeface="+mn-cs"/>
            </a:endParaRPr>
          </a:p>
        </p:txBody>
      </p:sp>
      <p:sp>
        <p:nvSpPr>
          <p:cNvPr id="13330" name="Line 9"/>
          <p:cNvSpPr>
            <a:spLocks noChangeShapeType="1"/>
          </p:cNvSpPr>
          <p:nvPr/>
        </p:nvSpPr>
        <p:spPr bwMode="auto">
          <a:xfrm flipH="1" flipV="1">
            <a:off x="8351838" y="744538"/>
            <a:ext cx="0" cy="381635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 type="triangle" w="med" len="med"/>
            <a:tailEnd/>
          </a:ln>
        </p:spPr>
        <p:txBody>
          <a:bodyPr/>
          <a:lstStyle/>
          <a:p>
            <a:endParaRPr lang="ru-RU">
              <a:latin typeface="Bookman Old Style" pitchFamily="18" charset="0"/>
            </a:endParaRPr>
          </a:p>
        </p:txBody>
      </p:sp>
      <p:sp>
        <p:nvSpPr>
          <p:cNvPr id="13331" name="Text Box 10"/>
          <p:cNvSpPr txBox="1">
            <a:spLocks noChangeArrowheads="1"/>
          </p:cNvSpPr>
          <p:nvPr/>
        </p:nvSpPr>
        <p:spPr bwMode="auto">
          <a:xfrm>
            <a:off x="8424863" y="2565400"/>
            <a:ext cx="862012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000099"/>
                </a:solidFill>
                <a:latin typeface="Bookman Old Style" pitchFamily="18" charset="0"/>
              </a:rPr>
              <a:t>p</a:t>
            </a:r>
            <a:r>
              <a:rPr lang="en-US" sz="4000" baseline="30000">
                <a:solidFill>
                  <a:srgbClr val="000099"/>
                </a:solidFill>
                <a:latin typeface="Bookman Old Style" pitchFamily="18" charset="0"/>
              </a:rPr>
              <a:t>0</a:t>
            </a:r>
            <a:endParaRPr lang="ru-RU" sz="4000">
              <a:solidFill>
                <a:srgbClr val="000099"/>
              </a:solidFill>
              <a:latin typeface="Bookman Old Style" pitchFamily="18" charset="0"/>
            </a:endParaRPr>
          </a:p>
        </p:txBody>
      </p:sp>
      <p:sp>
        <p:nvSpPr>
          <p:cNvPr id="22542" name="Rectangle 14"/>
          <p:cNvSpPr>
            <a:spLocks noChangeArrowheads="1"/>
          </p:cNvSpPr>
          <p:nvPr/>
        </p:nvSpPr>
        <p:spPr bwMode="auto">
          <a:xfrm>
            <a:off x="2267744" y="2781300"/>
            <a:ext cx="4032448" cy="647700"/>
          </a:xfrm>
          <a:prstGeom prst="rect">
            <a:avLst/>
          </a:prstGeom>
          <a:solidFill>
            <a:srgbClr val="FFFF99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3200" dirty="0">
                <a:solidFill>
                  <a:srgbClr val="006600"/>
                </a:solidFill>
                <a:latin typeface="Bookman Old Style" pitchFamily="18" charset="0"/>
                <a:cs typeface="+mn-cs"/>
              </a:rPr>
              <a:t>при </a:t>
            </a:r>
            <a:r>
              <a:rPr lang="en-US" sz="3200" dirty="0">
                <a:solidFill>
                  <a:srgbClr val="006600"/>
                </a:solidFill>
                <a:latin typeface="Bookman Old Style" pitchFamily="18" charset="0"/>
                <a:cs typeface="+mn-cs"/>
              </a:rPr>
              <a:t>t = </a:t>
            </a:r>
            <a:r>
              <a:rPr lang="ru-RU" sz="3200" dirty="0">
                <a:solidFill>
                  <a:srgbClr val="006600"/>
                </a:solidFill>
                <a:latin typeface="Bookman Old Style" pitchFamily="18" charset="0"/>
                <a:cs typeface="+mn-cs"/>
              </a:rPr>
              <a:t>34, </a:t>
            </a:r>
            <a:r>
              <a:rPr lang="ru-RU" sz="3200" dirty="0" err="1">
                <a:solidFill>
                  <a:srgbClr val="006600"/>
                </a:solidFill>
                <a:latin typeface="Bookman Old Style" pitchFamily="18" charset="0"/>
                <a:cs typeface="+mn-cs"/>
              </a:rPr>
              <a:t>р</a:t>
            </a:r>
            <a:r>
              <a:rPr lang="ru-RU" sz="3200" dirty="0">
                <a:solidFill>
                  <a:srgbClr val="006600"/>
                </a:solidFill>
                <a:latin typeface="Bookman Old Style" pitchFamily="18" charset="0"/>
                <a:cs typeface="+mn-cs"/>
              </a:rPr>
              <a:t> = 14</a:t>
            </a:r>
            <a:r>
              <a:rPr lang="en-US" sz="3200" dirty="0">
                <a:solidFill>
                  <a:srgbClr val="006600"/>
                </a:solidFill>
                <a:latin typeface="Bookman Old Style" pitchFamily="18" charset="0"/>
                <a:cs typeface="+mn-cs"/>
              </a:rPr>
              <a:t> </a:t>
            </a:r>
            <a:endParaRPr lang="ru-RU" sz="3200" dirty="0">
              <a:solidFill>
                <a:srgbClr val="006600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2544" name="WordArt 16"/>
          <p:cNvSpPr>
            <a:spLocks noChangeArrowheads="1" noChangeShapeType="1" noTextEdit="1"/>
          </p:cNvSpPr>
          <p:nvPr/>
        </p:nvSpPr>
        <p:spPr bwMode="auto">
          <a:xfrm>
            <a:off x="3563938" y="3429372"/>
            <a:ext cx="1439862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>
                <a:solidFill>
                  <a:srgbClr val="009900"/>
                </a:solidFill>
                <a:latin typeface="Bookman Old Style" pitchFamily="18" charset="0"/>
              </a:rPr>
              <a:t>t </a:t>
            </a:r>
            <a:r>
              <a:rPr lang="en-US" sz="6600" kern="10" dirty="0" smtClean="0">
                <a:solidFill>
                  <a:srgbClr val="009900"/>
                </a:solidFill>
                <a:latin typeface="Bookman Old Style" pitchFamily="18" charset="0"/>
              </a:rPr>
              <a:t>– </a:t>
            </a:r>
            <a:r>
              <a:rPr lang="en-US" sz="6600" kern="10" dirty="0">
                <a:solidFill>
                  <a:srgbClr val="009900"/>
                </a:solidFill>
                <a:latin typeface="Bookman Old Style" pitchFamily="18" charset="0"/>
              </a:rPr>
              <a:t>p</a:t>
            </a:r>
            <a:endParaRPr lang="ru-RU" sz="6600" kern="10" dirty="0">
              <a:solidFill>
                <a:srgbClr val="009900"/>
              </a:solidFill>
              <a:latin typeface="Bookman Old Style" pitchFamily="18" charset="0"/>
            </a:endParaRPr>
          </a:p>
        </p:txBody>
      </p:sp>
      <p:sp>
        <p:nvSpPr>
          <p:cNvPr id="22545" name="WordArt 17"/>
          <p:cNvSpPr>
            <a:spLocks noChangeArrowheads="1" noChangeShapeType="1" noTextEdit="1"/>
          </p:cNvSpPr>
          <p:nvPr/>
        </p:nvSpPr>
        <p:spPr bwMode="auto">
          <a:xfrm>
            <a:off x="2411413" y="4293096"/>
            <a:ext cx="1439862" cy="647700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en-US" sz="6600" kern="10" dirty="0" smtClean="0">
                <a:solidFill>
                  <a:srgbClr val="C00000"/>
                </a:solidFill>
                <a:latin typeface="Bookman Old Style" pitchFamily="18" charset="0"/>
              </a:rPr>
              <a:t>t–p</a:t>
            </a:r>
            <a:endParaRPr lang="ru-RU" sz="66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546" name="WordArt 18"/>
          <p:cNvSpPr>
            <a:spLocks noChangeArrowheads="1" noChangeShapeType="1" noTextEdit="1"/>
          </p:cNvSpPr>
          <p:nvPr/>
        </p:nvSpPr>
        <p:spPr bwMode="auto">
          <a:xfrm>
            <a:off x="3995936" y="4437063"/>
            <a:ext cx="2665413" cy="504825"/>
          </a:xfrm>
          <a:prstGeom prst="rect">
            <a:avLst/>
          </a:prstGeom>
        </p:spPr>
        <p:txBody>
          <a:bodyPr wrap="none" fromWordArt="1"/>
          <a:lstStyle/>
          <a:p>
            <a:pPr algn="ctr"/>
            <a:r>
              <a:rPr lang="ru-RU" sz="6000" kern="10" dirty="0" smtClean="0">
                <a:solidFill>
                  <a:srgbClr val="C00000"/>
                </a:solidFill>
                <a:latin typeface="Bookman Old Style" pitchFamily="18" charset="0"/>
              </a:rPr>
              <a:t>=34–14</a:t>
            </a:r>
            <a:endParaRPr lang="ru-RU" sz="6000" kern="10" dirty="0">
              <a:solidFill>
                <a:srgbClr val="C00000"/>
              </a:solidFill>
              <a:latin typeface="Bookman Old Style" pitchFamily="18" charset="0"/>
            </a:endParaRPr>
          </a:p>
        </p:txBody>
      </p:sp>
      <p:sp>
        <p:nvSpPr>
          <p:cNvPr id="22547" name="AutoShape 19"/>
          <p:cNvSpPr>
            <a:spLocks noChangeArrowheads="1"/>
          </p:cNvSpPr>
          <p:nvPr/>
        </p:nvSpPr>
        <p:spPr bwMode="auto">
          <a:xfrm>
            <a:off x="2928926" y="5157788"/>
            <a:ext cx="2290774" cy="1489075"/>
          </a:xfrm>
          <a:prstGeom prst="irregularSeal1">
            <a:avLst/>
          </a:prstGeom>
          <a:solidFill>
            <a:srgbClr val="FFFF00"/>
          </a:solidFill>
          <a:ln w="57150">
            <a:solidFill>
              <a:srgbClr val="000099"/>
            </a:solidFill>
            <a:miter lim="800000"/>
            <a:headEnd/>
            <a:tailEnd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 wrap="none" anchor="ctr"/>
          <a:lstStyle/>
          <a:p>
            <a:pPr algn="ctr">
              <a:defRPr/>
            </a:pPr>
            <a:r>
              <a:rPr lang="ru-RU" sz="5400">
                <a:solidFill>
                  <a:srgbClr val="000099"/>
                </a:solidFill>
                <a:latin typeface="Bookman Old Style" pitchFamily="18" charset="0"/>
                <a:cs typeface="+mn-cs"/>
              </a:rPr>
              <a:t>20</a:t>
            </a:r>
            <a:r>
              <a:rPr lang="en-US" sz="5400" baseline="30000">
                <a:solidFill>
                  <a:srgbClr val="000099"/>
                </a:solidFill>
                <a:latin typeface="Bookman Old Style" pitchFamily="18" charset="0"/>
                <a:cs typeface="+mn-cs"/>
              </a:rPr>
              <a:t>0</a:t>
            </a:r>
            <a:endParaRPr lang="ru-RU" sz="5400">
              <a:solidFill>
                <a:srgbClr val="000099"/>
              </a:solidFill>
              <a:latin typeface="Bookman Old Style" pitchFamily="18" charset="0"/>
              <a:cs typeface="+mn-cs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214282" y="129581"/>
            <a:ext cx="3416320" cy="584775"/>
          </a:xfrm>
          <a:prstGeom prst="rect">
            <a:avLst/>
          </a:prstGeom>
          <a:ln w="57150">
            <a:solidFill>
              <a:schemeClr val="accent1"/>
            </a:solidFill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none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200" i="0" dirty="0">
                <a:ln w="11430"/>
                <a:solidFill>
                  <a:srgbClr val="4A2FAB"/>
                </a:solidFill>
                <a:latin typeface="Bookman Old Style" pitchFamily="18" charset="0"/>
              </a:rPr>
              <a:t>Задача № 308.</a:t>
            </a:r>
          </a:p>
        </p:txBody>
      </p:sp>
      <p:sp>
        <p:nvSpPr>
          <p:cNvPr id="21" name="Text Box 34"/>
          <p:cNvSpPr txBox="1">
            <a:spLocks noChangeArrowheads="1"/>
          </p:cNvSpPr>
          <p:nvPr/>
        </p:nvSpPr>
        <p:spPr bwMode="auto">
          <a:xfrm>
            <a:off x="142875" y="322263"/>
            <a:ext cx="7021413" cy="2431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                                   </a:t>
            </a:r>
            <a:r>
              <a:rPr lang="ru-RU" sz="2400" i="0" dirty="0" smtClean="0">
                <a:solidFill>
                  <a:srgbClr val="000099"/>
                </a:solidFill>
                <a:latin typeface="Bookman Old Style" pitchFamily="18" charset="0"/>
              </a:rPr>
              <a:t> 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В полдень термометр показывал температуру </a:t>
            </a:r>
            <a:r>
              <a:rPr lang="en-US" sz="2800" i="0" dirty="0">
                <a:solidFill>
                  <a:srgbClr val="C00000"/>
                </a:solidFill>
                <a:latin typeface="Bookman Old Style" pitchFamily="18" charset="0"/>
              </a:rPr>
              <a:t>t</a:t>
            </a:r>
            <a:r>
              <a:rPr lang="en-US" sz="2800" i="0" baseline="30000" dirty="0">
                <a:solidFill>
                  <a:srgbClr val="C00000"/>
                </a:solidFill>
                <a:latin typeface="Bookman Old Style" pitchFamily="18" charset="0"/>
              </a:rPr>
              <a:t>0</a:t>
            </a:r>
            <a:r>
              <a:rPr lang="en-US" sz="2800" i="0" dirty="0">
                <a:solidFill>
                  <a:srgbClr val="C00000"/>
                </a:solidFill>
                <a:latin typeface="Bookman Old Style" pitchFamily="18" charset="0"/>
              </a:rPr>
              <a:t>C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, а к полуночи температура опустилась на </a:t>
            </a:r>
            <a:r>
              <a:rPr lang="ru-RU" sz="2800" i="0" dirty="0">
                <a:solidFill>
                  <a:srgbClr val="C00000"/>
                </a:solidFill>
                <a:latin typeface="Bookman Old Style" pitchFamily="18" charset="0"/>
              </a:rPr>
              <a:t>р</a:t>
            </a:r>
            <a:r>
              <a:rPr lang="ru-RU" sz="2800" i="0" baseline="30000" dirty="0">
                <a:solidFill>
                  <a:srgbClr val="C00000"/>
                </a:solidFill>
                <a:latin typeface="Bookman Old Style" pitchFamily="18" charset="0"/>
              </a:rPr>
              <a:t>0</a:t>
            </a:r>
            <a:r>
              <a:rPr lang="ru-RU" sz="2800" i="0" dirty="0">
                <a:solidFill>
                  <a:srgbClr val="C00000"/>
                </a:solidFill>
                <a:latin typeface="Bookman Old Style" pitchFamily="18" charset="0"/>
              </a:rPr>
              <a:t>С</a:t>
            </a:r>
            <a:r>
              <a:rPr lang="ru-RU" sz="2400" i="0" dirty="0">
                <a:solidFill>
                  <a:srgbClr val="000099"/>
                </a:solidFill>
                <a:latin typeface="Bookman Old Style" pitchFamily="18" charset="0"/>
              </a:rPr>
              <a:t>. Какую температуру показывал термометр в полночь?     Составьте выражение и найдите его значение:</a:t>
            </a:r>
            <a:endParaRPr lang="ru-RU" sz="2800" i="0" dirty="0">
              <a:solidFill>
                <a:srgbClr val="000099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xit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6" dur="2000"/>
                                        <p:tgtEl>
                                          <p:spTgt spid="225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225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5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25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54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25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25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22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25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225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44" grpId="0" animBg="1"/>
      <p:bldP spid="22545" grpId="0" animBg="1"/>
      <p:bldP spid="22546" grpId="0" animBg="1"/>
    </p:bldLst>
  </p:timing>
</p:sld>
</file>

<file path=ppt/theme/theme1.xml><?xml version="1.0" encoding="utf-8"?>
<a:theme xmlns:a="http://schemas.openxmlformats.org/drawingml/2006/main" name="Шаблон оформления с нарциссами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8 марта">
      <a:majorFont>
        <a:latin typeface="Segoe Script"/>
        <a:ea typeface=""/>
        <a:cs typeface=""/>
      </a:majorFont>
      <a:minorFont>
        <a:latin typeface="Segoe UI"/>
        <a:ea typeface=""/>
        <a:cs typeface="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2466</TotalTime>
  <Words>567</Words>
  <Application>Microsoft Office PowerPoint</Application>
  <PresentationFormat>Экран (4:3)</PresentationFormat>
  <Paragraphs>109</Paragraphs>
  <Slides>12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Шаблон оформления с нарциссами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Komp-City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 уроку</dc:title>
  <dc:subject>Математика 5 класс</dc:subject>
  <dc:creator>Малая Елена Васильевна</dc:creator>
  <cp:lastModifiedBy>Юлия</cp:lastModifiedBy>
  <cp:revision>286</cp:revision>
  <dcterms:created xsi:type="dcterms:W3CDTF">2007-07-13T07:27:52Z</dcterms:created>
  <dcterms:modified xsi:type="dcterms:W3CDTF">2015-10-11T11:43:21Z</dcterms:modified>
</cp:coreProperties>
</file>