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handoutMasterIdLst>
    <p:handoutMasterId r:id="rId15"/>
  </p:handoutMasterIdLst>
  <p:sldIdLst>
    <p:sldId id="443" r:id="rId2"/>
    <p:sldId id="460" r:id="rId3"/>
    <p:sldId id="448" r:id="rId4"/>
    <p:sldId id="449" r:id="rId5"/>
    <p:sldId id="450" r:id="rId6"/>
    <p:sldId id="461" r:id="rId7"/>
    <p:sldId id="451" r:id="rId8"/>
    <p:sldId id="453" r:id="rId9"/>
    <p:sldId id="458" r:id="rId10"/>
    <p:sldId id="456" r:id="rId11"/>
    <p:sldId id="457" r:id="rId12"/>
    <p:sldId id="45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66FF"/>
    <a:srgbClr val="009900"/>
    <a:srgbClr val="FF0000"/>
    <a:srgbClr val="FFFFFF"/>
    <a:srgbClr val="D2DDF6"/>
    <a:srgbClr val="00FF00"/>
    <a:srgbClr val="CCFFCC"/>
    <a:srgbClr val="D1F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57" autoAdjust="0"/>
  </p:normalViewPr>
  <p:slideViewPr>
    <p:cSldViewPr>
      <p:cViewPr varScale="1">
        <p:scale>
          <a:sx n="71" d="100"/>
          <a:sy n="71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AB7252F-20D8-45E3-A600-7149FC4AF9BF}" type="datetimeFigureOut">
              <a:rPr lang="ru-RU"/>
              <a:pPr>
                <a:defRPr/>
              </a:pPr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EAD8169-AB3E-467F-8784-DE004C692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5054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527C80B-BBF2-47BA-B75B-E4B7EC7FE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01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516A1-31AF-40DF-BB31-C89DE47C658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 dirty="0" smtClean="0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</a:t>
            </a:r>
            <a:r>
              <a:rPr lang="ru-RU" dirty="0" err="1" smtClean="0"/>
              <a:t>Знайку</a:t>
            </a:r>
            <a:r>
              <a:rPr lang="ru-RU" dirty="0" smtClean="0"/>
              <a:t>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FC70B-639D-462B-9B94-AAF51E12B63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После решения задачи №2 Выясняем, чем отличаются задачи.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A569D-714E-493A-AD3A-7BD10F6B00F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После решения задачи №3 применяем правило сложения и упрощаем ответ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516A1-31AF-40DF-BB31-C89DE47C658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E92F0-C53B-44FE-BFC3-E1CD3777C40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 308 Виленкин Н.Я  Математика – 5, 2006 год издания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14821-C2C4-4E3D-8820-9EE5BEB48334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 308 Виленкин Н.Я  Математика – 5, 2006 год издания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E3B7F-1C04-4229-91BF-03C6C63C5D1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№311, Виленкин Н.Я. Математика-5, 2006 год выпуска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5F3B6-B26B-4F19-8A9D-105F3548483F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62C7-C327-4FB1-9C94-884A8F14F8BE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428C-D893-41E6-A969-E6D7B85ED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40C8-7878-4EC5-9B5E-48BBFD3FA2AF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A8833-384D-4C29-B398-17516A0EAA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9580B-E5F8-419F-BC3F-13BAEEA93C23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66A7-C7FF-4F69-8D4F-0F9E57D3E1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FE3F-58D3-4DFE-80D2-C3CBCEA5E45D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9006-52BF-4477-93B8-CA839ECA95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7FD2-268E-48AC-8F9A-9327293EEEB6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3DF0A-EDB7-4AC1-A045-14F15CFCD6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35D62-A68A-4A69-AD57-A1DC623EF494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5FF3-AFA7-41E7-AEC5-02F7B294A3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89E9-6216-4A7E-BD62-6C0B4E2C0AD9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B675-3A7D-4097-A662-7AD94D7F0C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1C84-4BBF-4B59-ACB8-8EAE798E7669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6DE0-8209-4559-B403-04D6A94AC6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B578-119D-417C-AA59-14871246BF7B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7AB6B-E0DB-4C13-8C2E-443ED4F0C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D2829-8ED1-459D-AF5F-043FD32508B8}" type="datetime1">
              <a:rPr lang="ru-RU"/>
              <a:pPr>
                <a:defRPr/>
              </a:pPr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Кравченко Галина Михайловна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AA508E-595E-4362-85E4-DCE9EABEBD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 dirty="0">
          <a:solidFill>
            <a:srgbClr val="546422"/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546422"/>
          </a:solidFill>
          <a:latin typeface="Segoe Scrip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87026"/>
        </a:buClr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8785100" cy="2736850"/>
          </a:xfrm>
          <a:prstGeom prst="wedgeRoundRectCallout">
            <a:avLst>
              <a:gd name="adj1" fmla="val 45981"/>
              <a:gd name="adj2" fmla="val 8091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Числовые выражения 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000375" y="285750"/>
            <a:ext cx="64817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         Точка К лежит на отрезке АВ. Найдите длину отрезка АК, если </a:t>
            </a:r>
          </a:p>
          <a:p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АВ = </a:t>
            </a:r>
            <a:r>
              <a:rPr lang="ru-RU" sz="2400" i="0" dirty="0" err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 см, КВ = 3 см. Составьте выражение и найдите его значение при </a:t>
            </a:r>
            <a:r>
              <a:rPr lang="ru-RU" sz="2400" i="0" dirty="0" err="1">
                <a:solidFill>
                  <a:srgbClr val="000099"/>
                </a:solidFill>
                <a:latin typeface="Bookman Old Style" pitchFamily="18" charset="0"/>
              </a:rPr>
              <a:t>х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 = </a:t>
            </a:r>
            <a:r>
              <a:rPr lang="ru-RU" sz="2800" i="0" dirty="0">
                <a:solidFill>
                  <a:srgbClr val="000099"/>
                </a:solidFill>
                <a:latin typeface="Bookman Old Style" pitchFamily="18" charset="0"/>
              </a:rPr>
              <a:t>12; 9; 4.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2843213" y="2997200"/>
            <a:ext cx="5473700" cy="6477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oval" w="med" len="med"/>
            <a:tailEnd type="oval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 i="0">
              <a:latin typeface="Bookman Old Style" pitchFamily="18" charset="0"/>
              <a:cs typeface="+mn-cs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2555875" y="2924175"/>
            <a:ext cx="49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latin typeface="Bookman Old Style" pitchFamily="18" charset="0"/>
              </a:rPr>
              <a:t>А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8027988" y="3573463"/>
            <a:ext cx="495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latin typeface="Bookman Old Style" pitchFamily="18" charset="0"/>
              </a:rPr>
              <a:t>В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6286513" y="3286124"/>
            <a:ext cx="285752" cy="285751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>
              <a:defRPr/>
            </a:pPr>
            <a:endParaRPr lang="ru-RU" i="0">
              <a:latin typeface="Bookman Old Style" pitchFamily="18" charset="0"/>
              <a:cs typeface="+mn-cs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29313" y="3429000"/>
            <a:ext cx="511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solidFill>
                  <a:srgbClr val="000099"/>
                </a:solidFill>
                <a:latin typeface="Bookman Old Style" pitchFamily="18" charset="0"/>
              </a:rPr>
              <a:t>К</a:t>
            </a:r>
          </a:p>
        </p:txBody>
      </p:sp>
      <p:sp>
        <p:nvSpPr>
          <p:cNvPr id="25613" name="AutoShape 13"/>
          <p:cNvSpPr>
            <a:spLocks/>
          </p:cNvSpPr>
          <p:nvPr/>
        </p:nvSpPr>
        <p:spPr bwMode="auto">
          <a:xfrm rot="5835656">
            <a:off x="5436394" y="153194"/>
            <a:ext cx="420688" cy="5480050"/>
          </a:xfrm>
          <a:prstGeom prst="leftBrace">
            <a:avLst>
              <a:gd name="adj1" fmla="val 10855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i="0">
              <a:latin typeface="Bookman Old Style" pitchFamily="18" charset="0"/>
            </a:endParaRPr>
          </a:p>
        </p:txBody>
      </p:sp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5148263" y="2205038"/>
            <a:ext cx="11509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х см</a:t>
            </a:r>
          </a:p>
        </p:txBody>
      </p:sp>
      <p:sp>
        <p:nvSpPr>
          <p:cNvPr id="25615" name="AutoShape 15"/>
          <p:cNvSpPr>
            <a:spLocks/>
          </p:cNvSpPr>
          <p:nvPr/>
        </p:nvSpPr>
        <p:spPr bwMode="auto">
          <a:xfrm rot="16634564" flipV="1">
            <a:off x="7079456" y="3153569"/>
            <a:ext cx="420688" cy="1835150"/>
          </a:xfrm>
          <a:prstGeom prst="leftBrace">
            <a:avLst>
              <a:gd name="adj1" fmla="val 36352"/>
              <a:gd name="adj2" fmla="val 48593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i="0">
              <a:latin typeface="Bookman Old Style" pitchFamily="18" charset="0"/>
            </a:endParaRPr>
          </a:p>
        </p:txBody>
      </p:sp>
      <p:sp>
        <p:nvSpPr>
          <p:cNvPr id="25616" name="WordArt 16"/>
          <p:cNvSpPr>
            <a:spLocks noChangeArrowheads="1" noChangeShapeType="1" noTextEdit="1"/>
          </p:cNvSpPr>
          <p:nvPr/>
        </p:nvSpPr>
        <p:spPr bwMode="auto">
          <a:xfrm>
            <a:off x="6659563" y="4149080"/>
            <a:ext cx="11509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3 см</a:t>
            </a:r>
          </a:p>
        </p:txBody>
      </p:sp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3276600" y="3573463"/>
            <a:ext cx="16557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х - 3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2123728" y="4581525"/>
            <a:ext cx="4662835" cy="6477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1)  </a:t>
            </a:r>
            <a:r>
              <a:rPr lang="ru-RU" sz="3200" i="0" dirty="0" err="1">
                <a:solidFill>
                  <a:srgbClr val="000099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– 3 = 12 – 3 = 4 </a:t>
            </a:r>
            <a:r>
              <a:rPr lang="en-US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endParaRPr lang="ru-RU" sz="3200" i="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2555776" y="5300663"/>
            <a:ext cx="4464149" cy="6477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2)  </a:t>
            </a:r>
            <a:r>
              <a:rPr lang="ru-RU" sz="3200" i="0" dirty="0" err="1">
                <a:solidFill>
                  <a:srgbClr val="000099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– 3 = </a:t>
            </a:r>
            <a:r>
              <a:rPr lang="en-US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9 – 3 = 6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203848" y="6021388"/>
            <a:ext cx="4320902" cy="6477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3)  </a:t>
            </a:r>
            <a:r>
              <a:rPr lang="ru-RU" sz="3200" i="0" dirty="0" err="1">
                <a:solidFill>
                  <a:srgbClr val="000099"/>
                </a:solidFill>
                <a:latin typeface="Bookman Old Style" pitchFamily="18" charset="0"/>
                <a:cs typeface="+mn-cs"/>
              </a:rPr>
              <a:t>х</a:t>
            </a:r>
            <a:r>
              <a:rPr lang="ru-RU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– 3 = 4 - 3 = 1</a:t>
            </a:r>
            <a:r>
              <a:rPr lang="en-US" sz="3200" i="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 </a:t>
            </a:r>
            <a:endParaRPr lang="ru-RU" sz="3200" i="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129581"/>
            <a:ext cx="3422732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0" dirty="0">
                <a:ln w="11430"/>
                <a:solidFill>
                  <a:srgbClr val="4A2FAB"/>
                </a:solidFill>
                <a:latin typeface="Bookman Old Style" pitchFamily="18" charset="0"/>
              </a:rPr>
              <a:t>Задача № 311.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/>
      <p:bldP spid="25610" grpId="0"/>
      <p:bldP spid="25612" grpId="0"/>
      <p:bldP spid="25613" grpId="0" animBg="1"/>
      <p:bldP spid="25614" grpId="0" animBg="1"/>
      <p:bldP spid="25615" grpId="0" animBg="1"/>
      <p:bldP spid="25616" grpId="0" animBg="1"/>
      <p:bldP spid="25617" grpId="0" animBg="1"/>
      <p:bldP spid="25618" grpId="0" animBg="1"/>
      <p:bldP spid="25619" grpId="0" animBg="1"/>
      <p:bldP spid="256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ru-RU" sz="6600" i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Повторяем: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772816"/>
            <a:ext cx="5643602" cy="1446550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800" i="0" dirty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№ </a:t>
            </a:r>
            <a:r>
              <a:rPr lang="ru-RU" sz="8800" i="0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cs typeface="+mn-cs"/>
              </a:rPr>
              <a:t>325(а)</a:t>
            </a:r>
            <a:endParaRPr lang="ru-RU" sz="8800" i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28596" y="500042"/>
            <a:ext cx="7858180" cy="1071570"/>
          </a:xfrm>
          <a:prstGeom prst="roundRect">
            <a:avLst>
              <a:gd name="adj" fmla="val 42525"/>
            </a:avLst>
          </a:prstGeom>
          <a:solidFill>
            <a:schemeClr val="accent6"/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i="0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1050" dirty="0">
              <a:solidFill>
                <a:srgbClr val="7030A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67253"/>
            <a:ext cx="5286412" cy="421484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П.8,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328(в),                 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333, </a:t>
            </a:r>
          </a:p>
          <a:p>
            <a:pPr>
              <a:defRPr/>
            </a:pPr>
            <a:r>
              <a:rPr lang="ru-RU" sz="4800" i="0" dirty="0" smtClean="0">
                <a:solidFill>
                  <a:srgbClr val="000099"/>
                </a:solidFill>
                <a:latin typeface="Georgia" pitchFamily="18" charset="0"/>
              </a:rPr>
              <a:t>№ 336(а)</a:t>
            </a:r>
          </a:p>
        </p:txBody>
      </p:sp>
      <p:sp>
        <p:nvSpPr>
          <p:cNvPr id="25608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322E8C-0FEA-45FF-8E5A-9544C1F6203F}" type="slidenum">
              <a:rPr lang="ru-RU" smtClean="0">
                <a:solidFill>
                  <a:srgbClr val="898989"/>
                </a:solidFill>
                <a:latin typeface="Georgia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solidFill>
                <a:srgbClr val="898989"/>
              </a:solidFill>
              <a:latin typeface="Georgia" pitchFamily="18" charset="0"/>
            </a:endParaRP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68760"/>
            <a:ext cx="8028000" cy="2874620"/>
          </a:xfrm>
          <a:solidFill>
            <a:schemeClr val="accent6">
              <a:lumMod val="60000"/>
              <a:lumOff val="40000"/>
            </a:schemeClr>
          </a:solidFill>
          <a:ln w="76200" cap="rnd"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Georgia" pitchFamily="18" charset="0"/>
              </a:rPr>
              <a:t>Тема урока: </a:t>
            </a:r>
          </a:p>
        </p:txBody>
      </p:sp>
      <p:sp>
        <p:nvSpPr>
          <p:cNvPr id="2055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428596" y="357166"/>
            <a:ext cx="328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fld id="{8EF71529-2B28-4563-B6C6-2833D08F90F2}" type="datetime1">
              <a:rPr lang="ru-RU" sz="4000">
                <a:solidFill>
                  <a:srgbClr val="002060"/>
                </a:solidFill>
                <a:latin typeface="Georgia" pitchFamily="18" charset="0"/>
              </a:rPr>
              <a:pPr/>
              <a:t>11.10.2015</a:t>
            </a:fld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143655"/>
            <a:ext cx="813690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Числовые и буквенные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7CCA62">
                  <a:lumMod val="50000"/>
                </a:srgbClr>
              </a:buClr>
              <a:defRPr/>
            </a:pPr>
            <a:r>
              <a:rPr lang="ru-RU" sz="48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выражения.</a:t>
            </a:r>
            <a:endParaRPr lang="ru-RU" sz="4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50825" y="188913"/>
            <a:ext cx="2592388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Задачи.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-217977">
            <a:off x="0" y="6019800"/>
            <a:ext cx="9271000" cy="600075"/>
            <a:chOff x="-8" y="2527"/>
            <a:chExt cx="5840" cy="378"/>
          </a:xfrm>
        </p:grpSpPr>
        <p:sp>
          <p:nvSpPr>
            <p:cNvPr id="5127" name="Freeform 7"/>
            <p:cNvSpPr>
              <a:spLocks/>
            </p:cNvSpPr>
            <p:nvPr/>
          </p:nvSpPr>
          <p:spPr bwMode="auto">
            <a:xfrm rot="21228534" flipH="1">
              <a:off x="4520" y="255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 rot="21228534" flipH="1">
              <a:off x="5294" y="252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auto">
            <a:xfrm rot="21228534" flipH="1">
              <a:off x="5072" y="255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 rot="21228534" flipH="1">
              <a:off x="759" y="262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 rot="21228534" flipH="1">
              <a:off x="408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 rot="21228534" flipH="1">
              <a:off x="214" y="2642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 rot="21228534" flipH="1">
              <a:off x="20" y="263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 rot="21228534" flipH="1">
              <a:off x="5499" y="254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 rot="21228534" flipH="1">
              <a:off x="4666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 rot="21228534" flipH="1">
              <a:off x="4306" y="254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 rot="21228534" flipH="1">
              <a:off x="4084" y="256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 rot="21228534" flipH="1">
              <a:off x="3861" y="257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 rot="21228534" flipH="1">
              <a:off x="3626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 rot="21228534" flipH="1">
              <a:off x="3228" y="2597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auto">
            <a:xfrm rot="21228534" flipH="1">
              <a:off x="3053" y="2617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 rot="21228534" flipH="1">
              <a:off x="2178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 rot="21228534" flipH="1">
              <a:off x="1998" y="25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 rot="21228534" flipH="1">
              <a:off x="1824" y="261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 rot="21228534" flipH="1">
              <a:off x="1645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 rot="21228534" flipH="1">
              <a:off x="146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 rot="21228534" flipH="1">
              <a:off x="1289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 rot="21228534" flipH="1">
              <a:off x="1111" y="261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 rot="21228534" flipH="1">
              <a:off x="933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 rot="21228534" flipH="1">
              <a:off x="4891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 flipH="1" flipV="1">
              <a:off x="0" y="2695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8225" name="Group 39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8497" name="Line 40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98" name="Freeform 41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6" name="Group 42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8401" name="Group 4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8487" name="Group 4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849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8495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96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49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493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94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488" name="Group 51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8489" name="Freeform 5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90" name="Freeform 5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402" name="Group 5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8477" name="Group 55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8481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485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86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482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483" name="Oval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484" name="Oval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478" name="Group 6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8479" name="Freeform 6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80" name="Freeform 6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403" name="Group 6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8471" name="Group 66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8475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76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72" name="Group 6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8473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74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404" name="Group 7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469" name="Freeform 73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70" name="Freeform 74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05" name="Group 75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8467" name="Oval 76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68" name="Oval 77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06" name="Group 78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465" name="Oval 79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66" name="Oval 80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07" name="Group 8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8463" name="Oval 82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64" name="Oval 83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08" name="Group 84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461" name="Oval 85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62" name="Oval 86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09" name="Group 87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8459" name="Freeform 88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60" name="Freeform 89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0" name="Group 9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8453" name="Group 91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8457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58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454" name="Group 94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8455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56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411" name="Group 9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451" name="Freeform 98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52" name="Freeform 99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2" name="Group 100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8449" name="Oval 101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50" name="Oval 102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3" name="Group 103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447" name="Oval 104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48" name="Oval 105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4" name="Group 106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8445" name="Oval 107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46" name="Oval 108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5" name="Group 109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443" name="Oval 110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44" name="Oval 111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416" name="Group 112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8441" name="Freeform 113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42" name="Freeform 114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17" name="Freeform 115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418" name="Group 116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8439" name="Line 117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440" name="Freeform 118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239" name="Freeform 119"/>
              <p:cNvSpPr>
                <a:spLocks/>
              </p:cNvSpPr>
              <p:nvPr/>
            </p:nvSpPr>
            <p:spPr bwMode="auto">
              <a:xfrm>
                <a:off x="252" y="2038"/>
                <a:ext cx="1782" cy="791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8420" name="Group 120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8431" name="Rectangle 121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2" name="Rectangle 122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3" name="Rectangle 123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4" name="Rectangle 124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8" name="Rectangle 128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421" name="Group 129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8429" name="Oval 13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30" name="Freeform 13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22" name="Freeform 132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23" name="Freeform 133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424" name="Group 134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8427" name="Oval 13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28" name="Freeform 13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425" name="Freeform 137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26" name="Freeform 138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227" name="Group 139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8228" name="Group 140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8365" name="Group 14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91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395" name="Group 1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399" name="Oval 1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400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396" name="Group 1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397" name="Oval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98" name="Oval 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8392" name="Group 149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93" name="Freeform 15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94" name="Freeform 151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66" name="Group 15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85" name="Group 153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389" name="Oval 1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90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386" name="Group 15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87" name="Oval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88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67" name="Group 15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83" name="Freeform 16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84" name="Freeform 1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68" name="Group 16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81" name="Oval 16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82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69" name="Group 16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79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80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70" name="Group 16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77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78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71" name="Group 1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75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76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72" name="Group 17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73" name="Freeform 1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74" name="Freeform 17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229" name="Group 177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8329" name="Group 178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55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359" name="Group 1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363" name="Oval 1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64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360" name="Group 1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361" name="Oval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62" name="Oval 1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8356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57" name="Freeform 187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58" name="Freeform 18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30" name="Group 18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349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353" name="Oval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54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350" name="Group 19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351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52" name="Oval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331" name="Group 19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47" name="Freeform 19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8" name="Freeform 19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2" name="Group 19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45" name="Oval 20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6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3" name="Group 20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43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4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4" name="Group 20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341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2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5" name="Group 20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39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40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336" name="Group 21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337" name="Freeform 21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38" name="Freeform 21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230" name="Group 214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8327" name="Line 2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328" name="Freeform 2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1" name="Group 217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8291" name="Group 218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8317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8321" name="Group 2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8325" name="Oval 2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26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322" name="Group 2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8323" name="Oval 2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324" name="Oval 2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8318" name="Group 22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319" name="Freeform 227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20" name="Freeform 228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292" name="Group 22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8311" name="Group 230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8315" name="Oval 2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16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312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8313" name="Oval 2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314" name="Oval 2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293" name="Group 23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09" name="Freeform 23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10" name="Freeform 23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94" name="Group 239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307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08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95" name="Group 242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05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06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96" name="Group 245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8303" name="Oval 24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04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97" name="Group 248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301" name="Oval 24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02" name="Oval 250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98" name="Group 25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8299" name="Freeform 25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00" name="Freeform 25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8232" name="Group 254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8255" name="Group 255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281" name="Group 256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8285" name="Group 2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8289" name="Oval 2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90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8286" name="Group 2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8287" name="Oval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8288" name="Oval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8282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283" name="Freeform 264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84" name="Freeform 26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256" name="Group 2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8275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8279" name="Oval 2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80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76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8277" name="Oval 2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78" name="Oval 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8257" name="Group 27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273" name="Freeform 2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74" name="Freeform 27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58" name="Group 2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271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72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59" name="Group 27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269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70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60" name="Group 282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8267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68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61" name="Group 285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265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66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62" name="Group 28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8263" name="Freeform 28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64" name="Freeform 29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8233" name="Freeform 291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4" name="Group 292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8253" name="Line 29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4" name="Freeform 29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415" name="Freeform 295"/>
              <p:cNvSpPr>
                <a:spLocks/>
              </p:cNvSpPr>
              <p:nvPr/>
            </p:nvSpPr>
            <p:spPr bwMode="auto">
              <a:xfrm>
                <a:off x="990" y="1094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8236" name="Rectangle 296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7" name="Rectangle 297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8" name="Rectangle 298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239" name="Group 299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8251" name="Oval 30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52" name="Freeform 30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40" name="Freeform 302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1" name="Freeform 303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42" name="Group 304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8249" name="Oval 30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50" name="Freeform 30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43" name="Freeform 307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4" name="Freeform 308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5" name="Freeform 309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6" name="Rectangle 310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47" name="Freeform 311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48" name="Rectangle 312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433" name="AutoShape 313"/>
          <p:cNvSpPr>
            <a:spLocks noChangeArrowheads="1"/>
          </p:cNvSpPr>
          <p:nvPr/>
        </p:nvSpPr>
        <p:spPr bwMode="auto">
          <a:xfrm>
            <a:off x="6858016" y="0"/>
            <a:ext cx="2285984" cy="1489075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№1</a:t>
            </a:r>
          </a:p>
        </p:txBody>
      </p:sp>
      <p:grpSp>
        <p:nvGrpSpPr>
          <p:cNvPr id="5343" name="Group 314"/>
          <p:cNvGrpSpPr>
            <a:grpSpLocks/>
          </p:cNvGrpSpPr>
          <p:nvPr/>
        </p:nvGrpSpPr>
        <p:grpSpPr bwMode="auto">
          <a:xfrm>
            <a:off x="3635375" y="6172200"/>
            <a:ext cx="633413" cy="685800"/>
            <a:chOff x="2464" y="3024"/>
            <a:chExt cx="399" cy="432"/>
          </a:xfrm>
        </p:grpSpPr>
        <p:grpSp>
          <p:nvGrpSpPr>
            <p:cNvPr id="8220" name="Group 315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8222" name="Oval 31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223" name="Oval 31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8224" name="Oval 31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8221" name="Freeform 319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5440" name="Text Box 320"/>
          <p:cNvSpPr txBox="1">
            <a:spLocks noChangeArrowheads="1"/>
          </p:cNvSpPr>
          <p:nvPr/>
        </p:nvSpPr>
        <p:spPr bwMode="auto">
          <a:xfrm>
            <a:off x="333893" y="1268413"/>
            <a:ext cx="863059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Поезд шёл двое суток. В первые сутки </a:t>
            </a: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он прошёл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980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км, а во вторые – на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50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км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больше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 Сколько километров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прошёл поезд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за двое суток?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5441" name="AutoShape 321"/>
          <p:cNvSpPr>
            <a:spLocks/>
          </p:cNvSpPr>
          <p:nvPr/>
        </p:nvSpPr>
        <p:spPr bwMode="auto">
          <a:xfrm rot="5123681">
            <a:off x="6395244" y="3261519"/>
            <a:ext cx="420687" cy="5076825"/>
          </a:xfrm>
          <a:prstGeom prst="leftBrace">
            <a:avLst>
              <a:gd name="adj1" fmla="val 100566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442" name="AutoShape 322"/>
          <p:cNvSpPr>
            <a:spLocks/>
          </p:cNvSpPr>
          <p:nvPr/>
        </p:nvSpPr>
        <p:spPr bwMode="auto">
          <a:xfrm rot="5123681">
            <a:off x="1913731" y="4360069"/>
            <a:ext cx="420688" cy="3600450"/>
          </a:xfrm>
          <a:prstGeom prst="leftBrace">
            <a:avLst>
              <a:gd name="adj1" fmla="val 71321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443" name="WordArt 323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1655763" cy="431800"/>
          </a:xfrm>
          <a:prstGeom prst="rect">
            <a:avLst/>
          </a:prstGeom>
          <a:ln>
            <a:noFill/>
          </a:ln>
        </p:spPr>
        <p:txBody>
          <a:bodyPr wrap="none" fromWordArt="1"/>
          <a:lstStyle/>
          <a:p>
            <a:pPr algn="ctr"/>
            <a:r>
              <a:rPr lang="ru-RU" sz="3600" kern="10" dirty="0">
                <a:solidFill>
                  <a:srgbClr val="0066FF"/>
                </a:solidFill>
                <a:latin typeface="Bookman Old Style" pitchFamily="18" charset="0"/>
              </a:rPr>
              <a:t>980км</a:t>
            </a:r>
          </a:p>
        </p:txBody>
      </p:sp>
      <p:sp>
        <p:nvSpPr>
          <p:cNvPr id="5444" name="WordArt 324"/>
          <p:cNvSpPr>
            <a:spLocks noChangeArrowheads="1" noChangeShapeType="1" noTextEdit="1"/>
          </p:cNvSpPr>
          <p:nvPr/>
        </p:nvSpPr>
        <p:spPr bwMode="auto">
          <a:xfrm>
            <a:off x="5292725" y="5084763"/>
            <a:ext cx="2736850" cy="431800"/>
          </a:xfrm>
          <a:prstGeom prst="rect">
            <a:avLst/>
          </a:prstGeom>
          <a:ln>
            <a:noFill/>
          </a:ln>
        </p:spPr>
        <p:txBody>
          <a:bodyPr wrap="none" fromWordArt="1"/>
          <a:lstStyle/>
          <a:p>
            <a:pPr algn="ctr"/>
            <a:r>
              <a:rPr lang="ru-RU" sz="3600" kern="10" dirty="0">
                <a:solidFill>
                  <a:srgbClr val="0066FF"/>
                </a:solidFill>
                <a:latin typeface="Bookman Old Style" pitchFamily="18" charset="0"/>
              </a:rPr>
              <a:t>на 50км б.</a:t>
            </a:r>
          </a:p>
        </p:txBody>
      </p:sp>
      <p:sp>
        <p:nvSpPr>
          <p:cNvPr id="5445" name="AutoShape 325"/>
          <p:cNvSpPr>
            <a:spLocks/>
          </p:cNvSpPr>
          <p:nvPr/>
        </p:nvSpPr>
        <p:spPr bwMode="auto">
          <a:xfrm rot="5123681">
            <a:off x="4417219" y="707232"/>
            <a:ext cx="565150" cy="8888412"/>
          </a:xfrm>
          <a:prstGeom prst="leftBrace">
            <a:avLst>
              <a:gd name="adj1" fmla="val 13106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446" name="WordArt 326"/>
          <p:cNvSpPr>
            <a:spLocks noChangeArrowheads="1" noChangeShapeType="1" noTextEdit="1"/>
          </p:cNvSpPr>
          <p:nvPr/>
        </p:nvSpPr>
        <p:spPr bwMode="auto">
          <a:xfrm>
            <a:off x="4356100" y="4076700"/>
            <a:ext cx="5032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?</a:t>
            </a:r>
          </a:p>
        </p:txBody>
      </p:sp>
      <p:sp>
        <p:nvSpPr>
          <p:cNvPr id="5447" name="WordArt 327"/>
          <p:cNvSpPr>
            <a:spLocks noChangeArrowheads="1" noChangeShapeType="1" noTextEdit="1"/>
          </p:cNvSpPr>
          <p:nvPr/>
        </p:nvSpPr>
        <p:spPr bwMode="auto">
          <a:xfrm>
            <a:off x="4930800" y="2925762"/>
            <a:ext cx="2449512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0066FF"/>
                </a:solidFill>
                <a:latin typeface="Bookman Old Style" pitchFamily="18" charset="0"/>
              </a:rPr>
              <a:t> (980+50)</a:t>
            </a:r>
          </a:p>
        </p:txBody>
      </p:sp>
      <p:sp>
        <p:nvSpPr>
          <p:cNvPr id="5448" name="AutoShape 328"/>
          <p:cNvSpPr>
            <a:spLocks noChangeArrowheads="1"/>
          </p:cNvSpPr>
          <p:nvPr/>
        </p:nvSpPr>
        <p:spPr bwMode="auto">
          <a:xfrm rot="-773168">
            <a:off x="6210300" y="3717925"/>
            <a:ext cx="144463" cy="2165350"/>
          </a:xfrm>
          <a:prstGeom prst="downArrow">
            <a:avLst>
              <a:gd name="adj1" fmla="val 50000"/>
              <a:gd name="adj2" fmla="val 374724"/>
            </a:avLst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5449" name="WordArt 329"/>
          <p:cNvSpPr>
            <a:spLocks noChangeArrowheads="1" noChangeShapeType="1" noTextEdit="1"/>
          </p:cNvSpPr>
          <p:nvPr/>
        </p:nvSpPr>
        <p:spPr bwMode="auto">
          <a:xfrm>
            <a:off x="3059113" y="2925762"/>
            <a:ext cx="151130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>
                <a:solidFill>
                  <a:srgbClr val="0066FF"/>
                </a:solidFill>
                <a:latin typeface="Bookman Old Style" pitchFamily="18" charset="0"/>
              </a:rPr>
              <a:t> 980+</a:t>
            </a:r>
          </a:p>
        </p:txBody>
      </p:sp>
      <p:sp>
        <p:nvSpPr>
          <p:cNvPr id="5450" name="AutoShape 330"/>
          <p:cNvSpPr>
            <a:spLocks noChangeArrowheads="1"/>
          </p:cNvSpPr>
          <p:nvPr/>
        </p:nvSpPr>
        <p:spPr bwMode="auto">
          <a:xfrm>
            <a:off x="3563938" y="3716338"/>
            <a:ext cx="2339975" cy="1489075"/>
          </a:xfrm>
          <a:prstGeom prst="irregularSeal1">
            <a:avLst/>
          </a:prstGeom>
          <a:solidFill>
            <a:srgbClr val="FFD1FF"/>
          </a:solidFill>
          <a:ln w="254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64028 -0.06528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0" y="-3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028 -0.06528 L 1.41215 -0.14931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000"/>
                                        <p:tgtEl>
                                          <p:spTgt spid="5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5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1" grpId="0" animBg="1"/>
      <p:bldP spid="5442" grpId="0" animBg="1"/>
      <p:bldP spid="5443" grpId="0"/>
      <p:bldP spid="5444" grpId="0"/>
      <p:bldP spid="5445" grpId="0" animBg="1"/>
      <p:bldP spid="5446" grpId="0" animBg="1"/>
      <p:bldP spid="5446" grpId="1" animBg="1"/>
      <p:bldP spid="5447" grpId="0" animBg="1"/>
      <p:bldP spid="5448" grpId="0" animBg="1"/>
      <p:bldP spid="5448" grpId="1" animBg="1"/>
      <p:bldP spid="5448" grpId="2" animBg="1"/>
      <p:bldP spid="5448" grpId="3" animBg="1"/>
      <p:bldP spid="54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50825" y="188913"/>
            <a:ext cx="2592388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Задачи.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217977">
            <a:off x="0" y="6019800"/>
            <a:ext cx="9271000" cy="600075"/>
            <a:chOff x="-8" y="2527"/>
            <a:chExt cx="5840" cy="378"/>
          </a:xfrm>
        </p:grpSpPr>
        <p:sp>
          <p:nvSpPr>
            <p:cNvPr id="6149" name="Freeform 5"/>
            <p:cNvSpPr>
              <a:spLocks/>
            </p:cNvSpPr>
            <p:nvPr/>
          </p:nvSpPr>
          <p:spPr bwMode="auto">
            <a:xfrm rot="21228534" flipH="1">
              <a:off x="4520" y="255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auto">
            <a:xfrm rot="21228534" flipH="1">
              <a:off x="5294" y="252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auto">
            <a:xfrm rot="21228534" flipH="1">
              <a:off x="5072" y="255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auto">
            <a:xfrm rot="21228534" flipH="1">
              <a:off x="759" y="262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 rot="21228534" flipH="1">
              <a:off x="408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 rot="21228534" flipH="1">
              <a:off x="214" y="2642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 rot="21228534" flipH="1">
              <a:off x="20" y="263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auto">
            <a:xfrm rot="21228534" flipH="1">
              <a:off x="5499" y="254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 rot="21228534" flipH="1">
              <a:off x="4666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auto">
            <a:xfrm rot="21228534" flipH="1">
              <a:off x="4306" y="254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 rot="21228534" flipH="1">
              <a:off x="4084" y="256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 rot="21228534" flipH="1">
              <a:off x="3861" y="257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 rot="21228534" flipH="1">
              <a:off x="3626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 rot="21228534" flipH="1">
              <a:off x="3228" y="2597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 rot="21228534" flipH="1">
              <a:off x="3053" y="2617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auto">
            <a:xfrm rot="21228534" flipH="1">
              <a:off x="2178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auto">
            <a:xfrm rot="21228534" flipH="1">
              <a:off x="1998" y="25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 rot="21228534" flipH="1">
              <a:off x="1824" y="261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auto">
            <a:xfrm rot="21228534" flipH="1">
              <a:off x="1645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 rot="21228534" flipH="1">
              <a:off x="146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auto">
            <a:xfrm rot="21228534" flipH="1">
              <a:off x="1289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auto">
            <a:xfrm rot="21228534" flipH="1">
              <a:off x="1111" y="261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 rot="21228534" flipH="1">
              <a:off x="933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auto">
            <a:xfrm rot="21228534" flipH="1">
              <a:off x="4891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 flipH="1" flipV="1">
              <a:off x="0" y="2695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9249" name="Group 37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9521" name="Line 38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2" name="Freeform 39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0" name="Group 40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9425" name="Group 4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511" name="Group 4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9515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519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20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516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517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8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12" name="Group 4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9513" name="Freeform 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14" name="Freeform 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26" name="Group 5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9501" name="Group 5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9505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509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10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506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507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508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502" name="Group 6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9503" name="Freeform 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4" name="Freeform 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27" name="Group 6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9495" name="Group 6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9499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00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96" name="Group 6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9497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98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28" name="Group 7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493" name="Freeform 7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4" name="Freeform 7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29" name="Group 7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9491" name="Oval 7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2" name="Oval 7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0" name="Group 7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489" name="Oval 7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90" name="Oval 7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1" name="Group 7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9487" name="Oval 8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8" name="Oval 8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2" name="Group 8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485" name="Oval 8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6" name="Oval 8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3" name="Group 8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9483" name="Freeform 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84" name="Freeform 8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4" name="Group 8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9477" name="Group 8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9481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82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478" name="Group 9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9479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8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435" name="Group 9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475" name="Freeform 9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6" name="Freeform 9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6" name="Group 9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9473" name="Oval 9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4" name="Oval 10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7" name="Group 10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471" name="Oval 10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2" name="Oval 10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8" name="Group 10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9469" name="Oval 10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70" name="Oval 10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39" name="Group 10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467" name="Oval 10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8" name="Oval 10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440" name="Group 11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9465" name="Freeform 1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6" name="Freeform 11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441" name="Freeform 113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442" name="Group 114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9463" name="Line 1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464" name="Freeform 1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261" name="Freeform 117"/>
              <p:cNvSpPr>
                <a:spLocks/>
              </p:cNvSpPr>
              <p:nvPr/>
            </p:nvSpPr>
            <p:spPr bwMode="auto">
              <a:xfrm>
                <a:off x="252" y="2038"/>
                <a:ext cx="1782" cy="791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9444" name="Group 118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9455" name="Rectangle 119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6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7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8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60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61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62" name="Rectangle 126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445" name="Group 127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9453" name="Oval 12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4" name="Freeform 12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446" name="Freeform 130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7" name="Freeform 131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448" name="Group 132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9451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52" name="Freeform 13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449" name="Freeform 135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0" name="Freeform 136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1" name="Group 137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9252" name="Group 13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9389" name="Group 1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15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419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423" name="Oval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24" name="Oval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420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421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422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416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17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8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90" name="Group 1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409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413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4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410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411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412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91" name="Group 1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07" name="Freeform 1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08" name="Freeform 1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92" name="Group 1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05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06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93" name="Group 1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403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04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94" name="Group 1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401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02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95" name="Group 1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99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00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96" name="Group 1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97" name="Freeform 1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98" name="Freeform 1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53" name="Group 17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9353" name="Group 1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79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383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387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88" name="Oval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84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385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86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80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81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82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54" name="Group 1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73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377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8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74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75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76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55" name="Group 1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71" name="Freeform 1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72" name="Freeform 1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56" name="Group 1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369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70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57" name="Group 2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67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68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58" name="Group 2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365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66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59" name="Group 2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63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64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60" name="Group 2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361" name="Freeform 2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62" name="Freeform 2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54" name="Group 212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9351" name="Line 21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52" name="Freeform 21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55" name="Group 21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9315" name="Group 21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341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9345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9349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50" name="Oval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46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9347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48" name="Oval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42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343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4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16" name="Group 22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9335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9339" name="Oval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40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36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9337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38" name="Oval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317" name="Group 23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333" name="Freeform 23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34" name="Freeform 2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18" name="Group 23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331" name="Oval 23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32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19" name="Group 24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329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30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20" name="Group 24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9327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28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21" name="Group 24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325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26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322" name="Group 24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9323" name="Freeform 2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24" name="Freeform 2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256" name="Group 25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9279" name="Group 2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305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9309" name="Group 2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9313" name="Oval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14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9310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9311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9312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9306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07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8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80" name="Group 2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9299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9303" name="Oval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4" name="Oval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300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9301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302" name="Oval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9281" name="Group 2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297" name="Freeform 2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98" name="Freeform 2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2" name="Group 2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295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96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3" name="Group 2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293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94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4" name="Group 2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9291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92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5" name="Group 2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289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90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86" name="Group 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9287" name="Freeform 2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88" name="Freeform 2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9257" name="Freeform 28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58" name="Group 290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9277" name="Line 29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8" name="Freeform 29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37" name="Freeform 293"/>
              <p:cNvSpPr>
                <a:spLocks/>
              </p:cNvSpPr>
              <p:nvPr/>
            </p:nvSpPr>
            <p:spPr bwMode="auto">
              <a:xfrm>
                <a:off x="990" y="1094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9260" name="Rectangle 29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1" name="Rectangle 29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62" name="Rectangle 29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263" name="Group 29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9275" name="Oval 29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6" name="Freeform 29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64" name="Freeform 30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30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66" name="Group 30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9273" name="Oval 30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74" name="Freeform 30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67" name="Freeform 30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Freeform 30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30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Rectangle 30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71" name="Freeform 30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2" name="Rectangle 31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455" name="AutoShape 311"/>
          <p:cNvSpPr>
            <a:spLocks noChangeArrowheads="1"/>
          </p:cNvSpPr>
          <p:nvPr/>
        </p:nvSpPr>
        <p:spPr bwMode="auto">
          <a:xfrm>
            <a:off x="6858016" y="0"/>
            <a:ext cx="2285984" cy="1489075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№2</a:t>
            </a:r>
          </a:p>
        </p:txBody>
      </p:sp>
      <p:grpSp>
        <p:nvGrpSpPr>
          <p:cNvPr id="6283" name="Group 312"/>
          <p:cNvGrpSpPr>
            <a:grpSpLocks/>
          </p:cNvGrpSpPr>
          <p:nvPr/>
        </p:nvGrpSpPr>
        <p:grpSpPr bwMode="auto">
          <a:xfrm>
            <a:off x="3635375" y="6172200"/>
            <a:ext cx="633413" cy="685800"/>
            <a:chOff x="2464" y="3024"/>
            <a:chExt cx="399" cy="432"/>
          </a:xfrm>
        </p:grpSpPr>
        <p:grpSp>
          <p:nvGrpSpPr>
            <p:cNvPr id="9244" name="Group 313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9246" name="Oval 31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7" name="Oval 31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9248" name="Oval 31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9245" name="Freeform 317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6462" name="Text Box 318"/>
          <p:cNvSpPr txBox="1">
            <a:spLocks noChangeArrowheads="1"/>
          </p:cNvSpPr>
          <p:nvPr/>
        </p:nvSpPr>
        <p:spPr bwMode="auto">
          <a:xfrm>
            <a:off x="2082801" y="1268413"/>
            <a:ext cx="680968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Поезд шёл двое суток. В первые сутки </a:t>
            </a: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он прошёл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980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км, а во вторые – на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</a:rPr>
              <a:t>65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км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больше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. Сколько километров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прошёл поезд </a:t>
            </a:r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за двое суток?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6463" name="AutoShape 319"/>
          <p:cNvSpPr>
            <a:spLocks/>
          </p:cNvSpPr>
          <p:nvPr/>
        </p:nvSpPr>
        <p:spPr bwMode="auto">
          <a:xfrm rot="5123681">
            <a:off x="6395244" y="3261519"/>
            <a:ext cx="420687" cy="5076825"/>
          </a:xfrm>
          <a:prstGeom prst="leftBrace">
            <a:avLst>
              <a:gd name="adj1" fmla="val 100566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6464" name="AutoShape 320"/>
          <p:cNvSpPr>
            <a:spLocks/>
          </p:cNvSpPr>
          <p:nvPr/>
        </p:nvSpPr>
        <p:spPr bwMode="auto">
          <a:xfrm rot="5123681">
            <a:off x="1913731" y="4360069"/>
            <a:ext cx="420688" cy="3600450"/>
          </a:xfrm>
          <a:prstGeom prst="leftBrace">
            <a:avLst>
              <a:gd name="adj1" fmla="val 71321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6465" name="WordArt 321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1655763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3600" kern="10" dirty="0">
                <a:solidFill>
                  <a:srgbClr val="0066FF"/>
                </a:solidFill>
                <a:latin typeface="Bookman Old Style" pitchFamily="18" charset="0"/>
              </a:rPr>
              <a:t>980км</a:t>
            </a:r>
          </a:p>
        </p:txBody>
      </p:sp>
      <p:sp>
        <p:nvSpPr>
          <p:cNvPr id="6466" name="WordArt 322"/>
          <p:cNvSpPr>
            <a:spLocks noChangeArrowheads="1" noChangeShapeType="1" noTextEdit="1"/>
          </p:cNvSpPr>
          <p:nvPr/>
        </p:nvSpPr>
        <p:spPr bwMode="auto">
          <a:xfrm>
            <a:off x="5292725" y="5084763"/>
            <a:ext cx="273685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3600" kern="10">
                <a:solidFill>
                  <a:srgbClr val="0066FF"/>
                </a:solidFill>
                <a:latin typeface="Bookman Old Style" pitchFamily="18" charset="0"/>
              </a:rPr>
              <a:t>на 65км б.</a:t>
            </a:r>
          </a:p>
        </p:txBody>
      </p:sp>
      <p:sp>
        <p:nvSpPr>
          <p:cNvPr id="6467" name="AutoShape 323"/>
          <p:cNvSpPr>
            <a:spLocks/>
          </p:cNvSpPr>
          <p:nvPr/>
        </p:nvSpPr>
        <p:spPr bwMode="auto">
          <a:xfrm rot="5123681">
            <a:off x="4417219" y="707232"/>
            <a:ext cx="565150" cy="8888412"/>
          </a:xfrm>
          <a:prstGeom prst="leftBrace">
            <a:avLst>
              <a:gd name="adj1" fmla="val 13106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6468" name="WordArt 324"/>
          <p:cNvSpPr>
            <a:spLocks noChangeArrowheads="1" noChangeShapeType="1" noTextEdit="1"/>
          </p:cNvSpPr>
          <p:nvPr/>
        </p:nvSpPr>
        <p:spPr bwMode="auto">
          <a:xfrm>
            <a:off x="4356100" y="4076700"/>
            <a:ext cx="5032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?</a:t>
            </a:r>
          </a:p>
        </p:txBody>
      </p:sp>
      <p:sp>
        <p:nvSpPr>
          <p:cNvPr id="6469" name="WordArt 325"/>
          <p:cNvSpPr>
            <a:spLocks noChangeArrowheads="1" noChangeShapeType="1" noTextEdit="1"/>
          </p:cNvSpPr>
          <p:nvPr/>
        </p:nvSpPr>
        <p:spPr bwMode="auto">
          <a:xfrm>
            <a:off x="4858792" y="2852936"/>
            <a:ext cx="2449512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0066FF"/>
                </a:solidFill>
                <a:latin typeface="Bookman Old Style" pitchFamily="18" charset="0"/>
              </a:rPr>
              <a:t> (980+65)</a:t>
            </a:r>
          </a:p>
        </p:txBody>
      </p:sp>
      <p:sp>
        <p:nvSpPr>
          <p:cNvPr id="6470" name="AutoShape 326"/>
          <p:cNvSpPr>
            <a:spLocks noChangeArrowheads="1"/>
          </p:cNvSpPr>
          <p:nvPr/>
        </p:nvSpPr>
        <p:spPr bwMode="auto">
          <a:xfrm rot="-773168">
            <a:off x="6210300" y="3717925"/>
            <a:ext cx="144463" cy="2165350"/>
          </a:xfrm>
          <a:prstGeom prst="downArrow">
            <a:avLst>
              <a:gd name="adj1" fmla="val 50000"/>
              <a:gd name="adj2" fmla="val 374724"/>
            </a:avLst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6471" name="WordArt 327"/>
          <p:cNvSpPr>
            <a:spLocks noChangeArrowheads="1" noChangeShapeType="1" noTextEdit="1"/>
          </p:cNvSpPr>
          <p:nvPr/>
        </p:nvSpPr>
        <p:spPr bwMode="auto">
          <a:xfrm>
            <a:off x="3059113" y="2852936"/>
            <a:ext cx="151130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0066FF"/>
                </a:solidFill>
                <a:latin typeface="Bookman Old Style" pitchFamily="18" charset="0"/>
              </a:rPr>
              <a:t> 980+</a:t>
            </a:r>
          </a:p>
        </p:txBody>
      </p:sp>
      <p:sp>
        <p:nvSpPr>
          <p:cNvPr id="6472" name="AutoShape 328"/>
          <p:cNvSpPr>
            <a:spLocks noChangeArrowheads="1"/>
          </p:cNvSpPr>
          <p:nvPr/>
        </p:nvSpPr>
        <p:spPr bwMode="auto">
          <a:xfrm>
            <a:off x="3563938" y="3716338"/>
            <a:ext cx="2339975" cy="1489075"/>
          </a:xfrm>
          <a:prstGeom prst="irregularSeal1">
            <a:avLst/>
          </a:prstGeom>
          <a:solidFill>
            <a:srgbClr val="FFD1FF"/>
          </a:solidFill>
          <a:ln w="254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>
                <a:solidFill>
                  <a:srgbClr val="FF0000"/>
                </a:solidFill>
                <a:latin typeface="Bookman Old Style" pitchFamily="18" charset="0"/>
                <a:cs typeface="+mn-cs"/>
              </a:rPr>
              <a:t>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64028 -0.06528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0" y="-33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4028 -0.06528 L 1.41215 -0.14931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000"/>
                                        <p:tgtEl>
                                          <p:spTgt spid="6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6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3" grpId="0" animBg="1"/>
      <p:bldP spid="6464" grpId="0" animBg="1"/>
      <p:bldP spid="6465" grpId="0" animBg="1"/>
      <p:bldP spid="6466" grpId="0" animBg="1"/>
      <p:bldP spid="6467" grpId="0" animBg="1"/>
      <p:bldP spid="6468" grpId="0" animBg="1"/>
      <p:bldP spid="6468" grpId="1" animBg="1"/>
      <p:bldP spid="6469" grpId="0" animBg="1"/>
      <p:bldP spid="6470" grpId="0" animBg="1"/>
      <p:bldP spid="6470" grpId="1" animBg="1"/>
      <p:bldP spid="6470" grpId="2" animBg="1"/>
      <p:bldP spid="6470" grpId="3" animBg="1"/>
      <p:bldP spid="64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0825" y="188913"/>
            <a:ext cx="2592388" cy="576262"/>
          </a:xfrm>
          <a:prstGeom prst="wedgeRoundRectCallout">
            <a:avLst>
              <a:gd name="adj1" fmla="val 15523"/>
              <a:gd name="adj2" fmla="val 148069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>
              <a:defRPr/>
            </a:pPr>
            <a:r>
              <a:rPr lang="ru-RU" sz="2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Задачи.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217977">
            <a:off x="0" y="6019800"/>
            <a:ext cx="9271000" cy="600075"/>
            <a:chOff x="-8" y="2527"/>
            <a:chExt cx="5840" cy="378"/>
          </a:xfrm>
        </p:grpSpPr>
        <p:sp>
          <p:nvSpPr>
            <p:cNvPr id="9221" name="Freeform 5"/>
            <p:cNvSpPr>
              <a:spLocks/>
            </p:cNvSpPr>
            <p:nvPr/>
          </p:nvSpPr>
          <p:spPr bwMode="auto">
            <a:xfrm rot="21228534" flipH="1">
              <a:off x="4520" y="255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auto">
            <a:xfrm rot="21228534" flipH="1">
              <a:off x="5294" y="252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 rot="21228534" flipH="1">
              <a:off x="5072" y="2550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auto">
            <a:xfrm rot="21228534" flipH="1">
              <a:off x="759" y="262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auto">
            <a:xfrm rot="21228534" flipH="1">
              <a:off x="408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7" name="Freeform 11"/>
            <p:cNvSpPr>
              <a:spLocks/>
            </p:cNvSpPr>
            <p:nvPr/>
          </p:nvSpPr>
          <p:spPr bwMode="auto">
            <a:xfrm rot="21228534" flipH="1">
              <a:off x="214" y="2642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auto">
            <a:xfrm rot="21228534" flipH="1">
              <a:off x="20" y="263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29" name="Freeform 13"/>
            <p:cNvSpPr>
              <a:spLocks/>
            </p:cNvSpPr>
            <p:nvPr/>
          </p:nvSpPr>
          <p:spPr bwMode="auto">
            <a:xfrm rot="21228534" flipH="1">
              <a:off x="5499" y="254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0" name="Freeform 14"/>
            <p:cNvSpPr>
              <a:spLocks/>
            </p:cNvSpPr>
            <p:nvPr/>
          </p:nvSpPr>
          <p:spPr bwMode="auto">
            <a:xfrm rot="21228534" flipH="1">
              <a:off x="4666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1" name="Freeform 15"/>
            <p:cNvSpPr>
              <a:spLocks/>
            </p:cNvSpPr>
            <p:nvPr/>
          </p:nvSpPr>
          <p:spPr bwMode="auto">
            <a:xfrm rot="21228534" flipH="1">
              <a:off x="4306" y="254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2" name="Freeform 16"/>
            <p:cNvSpPr>
              <a:spLocks/>
            </p:cNvSpPr>
            <p:nvPr/>
          </p:nvSpPr>
          <p:spPr bwMode="auto">
            <a:xfrm rot="21228534" flipH="1">
              <a:off x="4084" y="256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 rot="21228534" flipH="1">
              <a:off x="3861" y="257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 rot="21228534" flipH="1">
              <a:off x="3626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 rot="21228534" flipH="1">
              <a:off x="3228" y="2597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21228534" flipH="1">
              <a:off x="3053" y="2617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auto">
            <a:xfrm rot="21228534" flipH="1">
              <a:off x="2178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2" name="Freeform 26"/>
            <p:cNvSpPr>
              <a:spLocks/>
            </p:cNvSpPr>
            <p:nvPr/>
          </p:nvSpPr>
          <p:spPr bwMode="auto">
            <a:xfrm rot="21228534" flipH="1">
              <a:off x="1998" y="2584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3" name="Freeform 27"/>
            <p:cNvSpPr>
              <a:spLocks/>
            </p:cNvSpPr>
            <p:nvPr/>
          </p:nvSpPr>
          <p:spPr bwMode="auto">
            <a:xfrm rot="21228534" flipH="1">
              <a:off x="1824" y="261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4" name="Freeform 28"/>
            <p:cNvSpPr>
              <a:spLocks/>
            </p:cNvSpPr>
            <p:nvPr/>
          </p:nvSpPr>
          <p:spPr bwMode="auto">
            <a:xfrm rot="21228534" flipH="1">
              <a:off x="1645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5" name="Freeform 29"/>
            <p:cNvSpPr>
              <a:spLocks/>
            </p:cNvSpPr>
            <p:nvPr/>
          </p:nvSpPr>
          <p:spPr bwMode="auto">
            <a:xfrm rot="21228534" flipH="1">
              <a:off x="146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6" name="Freeform 30"/>
            <p:cNvSpPr>
              <a:spLocks/>
            </p:cNvSpPr>
            <p:nvPr/>
          </p:nvSpPr>
          <p:spPr bwMode="auto">
            <a:xfrm rot="21228534" flipH="1">
              <a:off x="1289" y="261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7" name="Freeform 31"/>
            <p:cNvSpPr>
              <a:spLocks/>
            </p:cNvSpPr>
            <p:nvPr/>
          </p:nvSpPr>
          <p:spPr bwMode="auto">
            <a:xfrm rot="21228534" flipH="1">
              <a:off x="1111" y="261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8" name="Freeform 32"/>
            <p:cNvSpPr>
              <a:spLocks/>
            </p:cNvSpPr>
            <p:nvPr/>
          </p:nvSpPr>
          <p:spPr bwMode="auto">
            <a:xfrm rot="21228534" flipH="1">
              <a:off x="933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49" name="Freeform 33"/>
            <p:cNvSpPr>
              <a:spLocks/>
            </p:cNvSpPr>
            <p:nvPr/>
          </p:nvSpPr>
          <p:spPr bwMode="auto">
            <a:xfrm rot="21228534" flipH="1">
              <a:off x="4891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  <p:sp>
          <p:nvSpPr>
            <p:cNvPr id="9251" name="Freeform 35"/>
            <p:cNvSpPr>
              <a:spLocks/>
            </p:cNvSpPr>
            <p:nvPr/>
          </p:nvSpPr>
          <p:spPr bwMode="auto">
            <a:xfrm flipH="1" flipV="1">
              <a:off x="0" y="2695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ru-RU">
                <a:latin typeface="Bookman Old Style" pitchFamily="18" charset="0"/>
                <a:cs typeface="+mn-cs"/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 rot="-224705">
            <a:off x="-3576638" y="5791200"/>
            <a:ext cx="3576638" cy="1066800"/>
            <a:chOff x="3075" y="3216"/>
            <a:chExt cx="2253" cy="672"/>
          </a:xfrm>
        </p:grpSpPr>
        <p:grpSp>
          <p:nvGrpSpPr>
            <p:cNvPr id="10276" name="Group 37"/>
            <p:cNvGrpSpPr>
              <a:grpSpLocks/>
            </p:cNvGrpSpPr>
            <p:nvPr/>
          </p:nvGrpSpPr>
          <p:grpSpPr bwMode="auto">
            <a:xfrm>
              <a:off x="4077" y="3592"/>
              <a:ext cx="103" cy="146"/>
              <a:chOff x="0" y="2496"/>
              <a:chExt cx="304" cy="285"/>
            </a:xfrm>
          </p:grpSpPr>
          <p:sp>
            <p:nvSpPr>
              <p:cNvPr id="10548" name="Line 38"/>
              <p:cNvSpPr>
                <a:spLocks noChangeShapeType="1"/>
              </p:cNvSpPr>
              <p:nvPr/>
            </p:nvSpPr>
            <p:spPr bwMode="auto">
              <a:xfrm>
                <a:off x="148" y="2496"/>
                <a:ext cx="3" cy="28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9" name="Freeform 39"/>
              <p:cNvSpPr>
                <a:spLocks noEditPoints="1"/>
              </p:cNvSpPr>
              <p:nvPr/>
            </p:nvSpPr>
            <p:spPr bwMode="auto">
              <a:xfrm>
                <a:off x="0" y="2592"/>
                <a:ext cx="304" cy="48"/>
              </a:xfrm>
              <a:custGeom>
                <a:avLst/>
                <a:gdLst>
                  <a:gd name="T0" fmla="*/ 0 w 190"/>
                  <a:gd name="T1" fmla="*/ 0 h 18"/>
                  <a:gd name="T2" fmla="*/ 18 w 190"/>
                  <a:gd name="T3" fmla="*/ 0 h 18"/>
                  <a:gd name="T4" fmla="*/ 18 w 190"/>
                  <a:gd name="T5" fmla="*/ 18 h 18"/>
                  <a:gd name="T6" fmla="*/ 0 w 190"/>
                  <a:gd name="T7" fmla="*/ 18 h 18"/>
                  <a:gd name="T8" fmla="*/ 0 w 190"/>
                  <a:gd name="T9" fmla="*/ 0 h 18"/>
                  <a:gd name="T10" fmla="*/ 36 w 190"/>
                  <a:gd name="T11" fmla="*/ 0 h 18"/>
                  <a:gd name="T12" fmla="*/ 54 w 190"/>
                  <a:gd name="T13" fmla="*/ 0 h 18"/>
                  <a:gd name="T14" fmla="*/ 54 w 190"/>
                  <a:gd name="T15" fmla="*/ 18 h 18"/>
                  <a:gd name="T16" fmla="*/ 36 w 190"/>
                  <a:gd name="T17" fmla="*/ 18 h 18"/>
                  <a:gd name="T18" fmla="*/ 36 w 190"/>
                  <a:gd name="T19" fmla="*/ 0 h 18"/>
                  <a:gd name="T20" fmla="*/ 72 w 190"/>
                  <a:gd name="T21" fmla="*/ 0 h 18"/>
                  <a:gd name="T22" fmla="*/ 90 w 190"/>
                  <a:gd name="T23" fmla="*/ 0 h 18"/>
                  <a:gd name="T24" fmla="*/ 90 w 190"/>
                  <a:gd name="T25" fmla="*/ 18 h 18"/>
                  <a:gd name="T26" fmla="*/ 72 w 190"/>
                  <a:gd name="T27" fmla="*/ 18 h 18"/>
                  <a:gd name="T28" fmla="*/ 72 w 190"/>
                  <a:gd name="T29" fmla="*/ 0 h 18"/>
                  <a:gd name="T30" fmla="*/ 108 w 190"/>
                  <a:gd name="T31" fmla="*/ 0 h 18"/>
                  <a:gd name="T32" fmla="*/ 126 w 190"/>
                  <a:gd name="T33" fmla="*/ 0 h 18"/>
                  <a:gd name="T34" fmla="*/ 126 w 190"/>
                  <a:gd name="T35" fmla="*/ 18 h 18"/>
                  <a:gd name="T36" fmla="*/ 108 w 190"/>
                  <a:gd name="T37" fmla="*/ 18 h 18"/>
                  <a:gd name="T38" fmla="*/ 108 w 190"/>
                  <a:gd name="T39" fmla="*/ 0 h 18"/>
                  <a:gd name="T40" fmla="*/ 144 w 190"/>
                  <a:gd name="T41" fmla="*/ 0 h 18"/>
                  <a:gd name="T42" fmla="*/ 162 w 190"/>
                  <a:gd name="T43" fmla="*/ 0 h 18"/>
                  <a:gd name="T44" fmla="*/ 162 w 190"/>
                  <a:gd name="T45" fmla="*/ 18 h 18"/>
                  <a:gd name="T46" fmla="*/ 144 w 190"/>
                  <a:gd name="T47" fmla="*/ 18 h 18"/>
                  <a:gd name="T48" fmla="*/ 144 w 190"/>
                  <a:gd name="T49" fmla="*/ 0 h 18"/>
                  <a:gd name="T50" fmla="*/ 180 w 190"/>
                  <a:gd name="T51" fmla="*/ 0 h 18"/>
                  <a:gd name="T52" fmla="*/ 190 w 190"/>
                  <a:gd name="T53" fmla="*/ 0 h 18"/>
                  <a:gd name="T54" fmla="*/ 190 w 190"/>
                  <a:gd name="T55" fmla="*/ 18 h 18"/>
                  <a:gd name="T56" fmla="*/ 180 w 190"/>
                  <a:gd name="T57" fmla="*/ 18 h 18"/>
                  <a:gd name="T58" fmla="*/ 180 w 190"/>
                  <a:gd name="T59" fmla="*/ 0 h 1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90"/>
                  <a:gd name="T91" fmla="*/ 0 h 18"/>
                  <a:gd name="T92" fmla="*/ 190 w 190"/>
                  <a:gd name="T93" fmla="*/ 18 h 1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90" h="18">
                    <a:moveTo>
                      <a:pt x="0" y="0"/>
                    </a:moveTo>
                    <a:lnTo>
                      <a:pt x="18" y="0"/>
                    </a:lnTo>
                    <a:lnTo>
                      <a:pt x="18" y="18"/>
                    </a:lnTo>
                    <a:lnTo>
                      <a:pt x="0" y="18"/>
                    </a:lnTo>
                    <a:lnTo>
                      <a:pt x="0" y="0"/>
                    </a:lnTo>
                    <a:close/>
                    <a:moveTo>
                      <a:pt x="36" y="0"/>
                    </a:moveTo>
                    <a:lnTo>
                      <a:pt x="54" y="0"/>
                    </a:lnTo>
                    <a:lnTo>
                      <a:pt x="54" y="18"/>
                    </a:lnTo>
                    <a:lnTo>
                      <a:pt x="36" y="18"/>
                    </a:lnTo>
                    <a:lnTo>
                      <a:pt x="36" y="0"/>
                    </a:lnTo>
                    <a:close/>
                    <a:moveTo>
                      <a:pt x="72" y="0"/>
                    </a:moveTo>
                    <a:lnTo>
                      <a:pt x="90" y="0"/>
                    </a:lnTo>
                    <a:lnTo>
                      <a:pt x="90" y="18"/>
                    </a:lnTo>
                    <a:lnTo>
                      <a:pt x="72" y="18"/>
                    </a:lnTo>
                    <a:lnTo>
                      <a:pt x="72" y="0"/>
                    </a:lnTo>
                    <a:close/>
                    <a:moveTo>
                      <a:pt x="108" y="0"/>
                    </a:moveTo>
                    <a:lnTo>
                      <a:pt x="126" y="0"/>
                    </a:lnTo>
                    <a:lnTo>
                      <a:pt x="126" y="18"/>
                    </a:lnTo>
                    <a:lnTo>
                      <a:pt x="108" y="18"/>
                    </a:lnTo>
                    <a:lnTo>
                      <a:pt x="108" y="0"/>
                    </a:lnTo>
                    <a:close/>
                    <a:moveTo>
                      <a:pt x="144" y="0"/>
                    </a:moveTo>
                    <a:lnTo>
                      <a:pt x="162" y="0"/>
                    </a:lnTo>
                    <a:lnTo>
                      <a:pt x="162" y="18"/>
                    </a:lnTo>
                    <a:lnTo>
                      <a:pt x="144" y="18"/>
                    </a:lnTo>
                    <a:lnTo>
                      <a:pt x="144" y="0"/>
                    </a:lnTo>
                    <a:close/>
                    <a:moveTo>
                      <a:pt x="180" y="0"/>
                    </a:moveTo>
                    <a:lnTo>
                      <a:pt x="190" y="0"/>
                    </a:lnTo>
                    <a:lnTo>
                      <a:pt x="190" y="18"/>
                    </a:lnTo>
                    <a:lnTo>
                      <a:pt x="180" y="18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4763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77" name="Group 40"/>
            <p:cNvGrpSpPr>
              <a:grpSpLocks/>
            </p:cNvGrpSpPr>
            <p:nvPr/>
          </p:nvGrpSpPr>
          <p:grpSpPr bwMode="auto">
            <a:xfrm>
              <a:off x="3075" y="3295"/>
              <a:ext cx="1013" cy="593"/>
              <a:chOff x="0" y="1920"/>
              <a:chExt cx="2038" cy="1152"/>
            </a:xfrm>
          </p:grpSpPr>
          <p:grpSp>
            <p:nvGrpSpPr>
              <p:cNvPr id="10452" name="Group 41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538" name="Group 42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grpSp>
                <p:nvGrpSpPr>
                  <p:cNvPr id="10542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546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47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43" name="Group 46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544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45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539" name="Group 49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540" name="Freeform 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41" name="Freeform 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453" name="Group 52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528" name="Group 53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grpSp>
                <p:nvGrpSpPr>
                  <p:cNvPr id="1053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536" name="Oval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37" name="Oval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53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534" name="Oval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535" name="Oval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529" name="Group 60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530" name="Freeform 6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31" name="Freeform 6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454" name="Group 6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grpSp>
              <p:nvGrpSpPr>
                <p:cNvPr id="10522" name="Group 64"/>
                <p:cNvGrpSpPr>
                  <a:grpSpLocks/>
                </p:cNvGrpSpPr>
                <p:nvPr/>
              </p:nvGrpSpPr>
              <p:grpSpPr bwMode="auto">
                <a:xfrm>
                  <a:off x="3973" y="2756"/>
                  <a:ext cx="148" cy="164"/>
                  <a:chOff x="3973" y="2756"/>
                  <a:chExt cx="148" cy="164"/>
                </a:xfrm>
              </p:grpSpPr>
              <p:sp>
                <p:nvSpPr>
                  <p:cNvPr id="10526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27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523" name="Group 67"/>
                <p:cNvGrpSpPr>
                  <a:grpSpLocks/>
                </p:cNvGrpSpPr>
                <p:nvPr/>
              </p:nvGrpSpPr>
              <p:grpSpPr bwMode="auto">
                <a:xfrm>
                  <a:off x="3985" y="2770"/>
                  <a:ext cx="123" cy="136"/>
                  <a:chOff x="3985" y="2770"/>
                  <a:chExt cx="123" cy="136"/>
                </a:xfrm>
              </p:grpSpPr>
              <p:sp>
                <p:nvSpPr>
                  <p:cNvPr id="1052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25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455" name="Group 70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520" name="Freeform 71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21" name="Freeform 72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56" name="Group 73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518" name="Oval 74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9" name="Oval 75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57" name="Group 76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516" name="Oval 77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7" name="Oval 78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58" name="Group 79"/>
              <p:cNvGrpSpPr>
                <a:grpSpLocks/>
              </p:cNvGrpSpPr>
              <p:nvPr/>
            </p:nvGrpSpPr>
            <p:grpSpPr bwMode="auto">
              <a:xfrm>
                <a:off x="432" y="2686"/>
                <a:ext cx="385" cy="386"/>
                <a:chOff x="3973" y="2756"/>
                <a:chExt cx="148" cy="164"/>
              </a:xfrm>
            </p:grpSpPr>
            <p:sp>
              <p:nvSpPr>
                <p:cNvPr id="10514" name="Oval 80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5" name="Oval 81"/>
                <p:cNvSpPr>
                  <a:spLocks noChangeArrowheads="1"/>
                </p:cNvSpPr>
                <p:nvPr/>
              </p:nvSpPr>
              <p:spPr bwMode="auto">
                <a:xfrm>
                  <a:off x="3973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59" name="Group 82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512" name="Oval 83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3" name="Oval 84"/>
                <p:cNvSpPr>
                  <a:spLocks noChangeArrowheads="1"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0" name="Group 85"/>
              <p:cNvGrpSpPr>
                <a:grpSpLocks/>
              </p:cNvGrpSpPr>
              <p:nvPr/>
            </p:nvGrpSpPr>
            <p:grpSpPr bwMode="auto">
              <a:xfrm>
                <a:off x="463" y="2720"/>
                <a:ext cx="320" cy="318"/>
                <a:chOff x="3985" y="2770"/>
                <a:chExt cx="123" cy="136"/>
              </a:xfrm>
            </p:grpSpPr>
            <p:sp>
              <p:nvSpPr>
                <p:cNvPr id="10510" name="Freeform 86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11" name="Freeform 87"/>
                <p:cNvSpPr>
                  <a:spLocks/>
                </p:cNvSpPr>
                <p:nvPr/>
              </p:nvSpPr>
              <p:spPr bwMode="auto">
                <a:xfrm>
                  <a:off x="3985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59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59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59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59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1" name="Group 8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grpSp>
              <p:nvGrpSpPr>
                <p:cNvPr id="10504" name="Group 89"/>
                <p:cNvGrpSpPr>
                  <a:grpSpLocks/>
                </p:cNvGrpSpPr>
                <p:nvPr/>
              </p:nvGrpSpPr>
              <p:grpSpPr bwMode="auto">
                <a:xfrm>
                  <a:off x="4381" y="2756"/>
                  <a:ext cx="148" cy="164"/>
                  <a:chOff x="4381" y="2756"/>
                  <a:chExt cx="148" cy="164"/>
                </a:xfrm>
              </p:grpSpPr>
              <p:sp>
                <p:nvSpPr>
                  <p:cNvPr id="10508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505" name="Group 92"/>
                <p:cNvGrpSpPr>
                  <a:grpSpLocks/>
                </p:cNvGrpSpPr>
                <p:nvPr/>
              </p:nvGrpSpPr>
              <p:grpSpPr bwMode="auto">
                <a:xfrm>
                  <a:off x="4393" y="2770"/>
                  <a:ext cx="123" cy="136"/>
                  <a:chOff x="4393" y="2770"/>
                  <a:chExt cx="123" cy="136"/>
                </a:xfrm>
              </p:grpSpPr>
              <p:sp>
                <p:nvSpPr>
                  <p:cNvPr id="10506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07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462" name="Group 95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502" name="Freeform 96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03" name="Freeform 97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3" name="Group 98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500" name="Oval 99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01" name="Oval 100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4" name="Group 101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98" name="Oval 102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9" name="Oval 103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5" name="Group 104"/>
              <p:cNvGrpSpPr>
                <a:grpSpLocks/>
              </p:cNvGrpSpPr>
              <p:nvPr/>
            </p:nvGrpSpPr>
            <p:grpSpPr bwMode="auto">
              <a:xfrm>
                <a:off x="1497" y="2686"/>
                <a:ext cx="389" cy="386"/>
                <a:chOff x="4381" y="2756"/>
                <a:chExt cx="148" cy="164"/>
              </a:xfrm>
            </p:grpSpPr>
            <p:sp>
              <p:nvSpPr>
                <p:cNvPr id="10496" name="Oval 105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solidFill>
                  <a:srgbClr val="CC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7" name="Oval 106"/>
                <p:cNvSpPr>
                  <a:spLocks noChangeArrowheads="1"/>
                </p:cNvSpPr>
                <p:nvPr/>
              </p:nvSpPr>
              <p:spPr bwMode="auto">
                <a:xfrm>
                  <a:off x="4381" y="2756"/>
                  <a:ext cx="148" cy="164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6" name="Group 107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94" name="Oval 108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5" name="Oval 109"/>
                <p:cNvSpPr>
                  <a:spLocks noChangeArrowheads="1"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prstGeom prst="ellipse">
                  <a:avLst/>
                </a:pr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467" name="Group 110"/>
              <p:cNvGrpSpPr>
                <a:grpSpLocks/>
              </p:cNvGrpSpPr>
              <p:nvPr/>
            </p:nvGrpSpPr>
            <p:grpSpPr bwMode="auto">
              <a:xfrm>
                <a:off x="1528" y="2720"/>
                <a:ext cx="323" cy="318"/>
                <a:chOff x="4393" y="2770"/>
                <a:chExt cx="123" cy="136"/>
              </a:xfrm>
            </p:grpSpPr>
            <p:sp>
              <p:nvSpPr>
                <p:cNvPr id="10492" name="Freeform 111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3" name="Freeform 112"/>
                <p:cNvSpPr>
                  <a:spLocks/>
                </p:cNvSpPr>
                <p:nvPr/>
              </p:nvSpPr>
              <p:spPr bwMode="auto">
                <a:xfrm>
                  <a:off x="4393" y="2770"/>
                  <a:ext cx="123" cy="136"/>
                </a:xfrm>
                <a:custGeom>
                  <a:avLst/>
                  <a:gdLst>
                    <a:gd name="T0" fmla="*/ 123 w 123"/>
                    <a:gd name="T1" fmla="*/ 68 h 136"/>
                    <a:gd name="T2" fmla="*/ 72 w 123"/>
                    <a:gd name="T3" fmla="*/ 66 h 136"/>
                    <a:gd name="T4" fmla="*/ 118 w 123"/>
                    <a:gd name="T5" fmla="*/ 42 h 136"/>
                    <a:gd name="T6" fmla="*/ 71 w 123"/>
                    <a:gd name="T7" fmla="*/ 62 h 136"/>
                    <a:gd name="T8" fmla="*/ 105 w 123"/>
                    <a:gd name="T9" fmla="*/ 20 h 136"/>
                    <a:gd name="T10" fmla="*/ 68 w 123"/>
                    <a:gd name="T11" fmla="*/ 58 h 136"/>
                    <a:gd name="T12" fmla="*/ 85 w 123"/>
                    <a:gd name="T13" fmla="*/ 5 h 136"/>
                    <a:gd name="T14" fmla="*/ 64 w 123"/>
                    <a:gd name="T15" fmla="*/ 56 h 136"/>
                    <a:gd name="T16" fmla="*/ 62 w 123"/>
                    <a:gd name="T17" fmla="*/ 0 h 136"/>
                    <a:gd name="T18" fmla="*/ 60 w 123"/>
                    <a:gd name="T19" fmla="*/ 56 h 136"/>
                    <a:gd name="T20" fmla="*/ 38 w 123"/>
                    <a:gd name="T21" fmla="*/ 5 h 136"/>
                    <a:gd name="T22" fmla="*/ 56 w 123"/>
                    <a:gd name="T23" fmla="*/ 58 h 136"/>
                    <a:gd name="T24" fmla="*/ 18 w 123"/>
                    <a:gd name="T25" fmla="*/ 20 h 136"/>
                    <a:gd name="T26" fmla="*/ 53 w 123"/>
                    <a:gd name="T27" fmla="*/ 62 h 136"/>
                    <a:gd name="T28" fmla="*/ 5 w 123"/>
                    <a:gd name="T29" fmla="*/ 42 h 136"/>
                    <a:gd name="T30" fmla="*/ 51 w 123"/>
                    <a:gd name="T31" fmla="*/ 66 h 136"/>
                    <a:gd name="T32" fmla="*/ 0 w 123"/>
                    <a:gd name="T33" fmla="*/ 68 h 136"/>
                    <a:gd name="T34" fmla="*/ 51 w 123"/>
                    <a:gd name="T35" fmla="*/ 71 h 136"/>
                    <a:gd name="T36" fmla="*/ 5 w 123"/>
                    <a:gd name="T37" fmla="*/ 94 h 136"/>
                    <a:gd name="T38" fmla="*/ 53 w 123"/>
                    <a:gd name="T39" fmla="*/ 75 h 136"/>
                    <a:gd name="T40" fmla="*/ 18 w 123"/>
                    <a:gd name="T41" fmla="*/ 116 h 136"/>
                    <a:gd name="T42" fmla="*/ 56 w 123"/>
                    <a:gd name="T43" fmla="*/ 78 h 136"/>
                    <a:gd name="T44" fmla="*/ 38 w 123"/>
                    <a:gd name="T45" fmla="*/ 131 h 136"/>
                    <a:gd name="T46" fmla="*/ 60 w 123"/>
                    <a:gd name="T47" fmla="*/ 80 h 136"/>
                    <a:gd name="T48" fmla="*/ 62 w 123"/>
                    <a:gd name="T49" fmla="*/ 136 h 136"/>
                    <a:gd name="T50" fmla="*/ 64 w 123"/>
                    <a:gd name="T51" fmla="*/ 80 h 136"/>
                    <a:gd name="T52" fmla="*/ 85 w 123"/>
                    <a:gd name="T53" fmla="*/ 131 h 136"/>
                    <a:gd name="T54" fmla="*/ 68 w 123"/>
                    <a:gd name="T55" fmla="*/ 78 h 136"/>
                    <a:gd name="T56" fmla="*/ 105 w 123"/>
                    <a:gd name="T57" fmla="*/ 116 h 136"/>
                    <a:gd name="T58" fmla="*/ 71 w 123"/>
                    <a:gd name="T59" fmla="*/ 75 h 136"/>
                    <a:gd name="T60" fmla="*/ 118 w 123"/>
                    <a:gd name="T61" fmla="*/ 94 h 136"/>
                    <a:gd name="T62" fmla="*/ 72 w 123"/>
                    <a:gd name="T63" fmla="*/ 71 h 136"/>
                    <a:gd name="T64" fmla="*/ 123 w 123"/>
                    <a:gd name="T65" fmla="*/ 68 h 1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23"/>
                    <a:gd name="T100" fmla="*/ 0 h 136"/>
                    <a:gd name="T101" fmla="*/ 123 w 123"/>
                    <a:gd name="T102" fmla="*/ 136 h 1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23" h="136">
                      <a:moveTo>
                        <a:pt x="123" y="68"/>
                      </a:moveTo>
                      <a:lnTo>
                        <a:pt x="72" y="66"/>
                      </a:lnTo>
                      <a:lnTo>
                        <a:pt x="118" y="42"/>
                      </a:lnTo>
                      <a:lnTo>
                        <a:pt x="71" y="62"/>
                      </a:lnTo>
                      <a:lnTo>
                        <a:pt x="105" y="20"/>
                      </a:lnTo>
                      <a:lnTo>
                        <a:pt x="68" y="58"/>
                      </a:lnTo>
                      <a:lnTo>
                        <a:pt x="85" y="5"/>
                      </a:lnTo>
                      <a:lnTo>
                        <a:pt x="64" y="56"/>
                      </a:lnTo>
                      <a:lnTo>
                        <a:pt x="62" y="0"/>
                      </a:lnTo>
                      <a:lnTo>
                        <a:pt x="60" y="56"/>
                      </a:lnTo>
                      <a:lnTo>
                        <a:pt x="38" y="5"/>
                      </a:lnTo>
                      <a:lnTo>
                        <a:pt x="56" y="58"/>
                      </a:lnTo>
                      <a:lnTo>
                        <a:pt x="18" y="20"/>
                      </a:lnTo>
                      <a:lnTo>
                        <a:pt x="53" y="62"/>
                      </a:lnTo>
                      <a:lnTo>
                        <a:pt x="5" y="42"/>
                      </a:lnTo>
                      <a:lnTo>
                        <a:pt x="51" y="66"/>
                      </a:lnTo>
                      <a:lnTo>
                        <a:pt x="0" y="68"/>
                      </a:lnTo>
                      <a:lnTo>
                        <a:pt x="51" y="71"/>
                      </a:lnTo>
                      <a:lnTo>
                        <a:pt x="5" y="94"/>
                      </a:lnTo>
                      <a:lnTo>
                        <a:pt x="53" y="75"/>
                      </a:lnTo>
                      <a:lnTo>
                        <a:pt x="18" y="116"/>
                      </a:lnTo>
                      <a:lnTo>
                        <a:pt x="56" y="78"/>
                      </a:lnTo>
                      <a:lnTo>
                        <a:pt x="38" y="131"/>
                      </a:lnTo>
                      <a:lnTo>
                        <a:pt x="60" y="80"/>
                      </a:lnTo>
                      <a:lnTo>
                        <a:pt x="62" y="136"/>
                      </a:lnTo>
                      <a:lnTo>
                        <a:pt x="64" y="80"/>
                      </a:lnTo>
                      <a:lnTo>
                        <a:pt x="85" y="131"/>
                      </a:lnTo>
                      <a:lnTo>
                        <a:pt x="68" y="78"/>
                      </a:lnTo>
                      <a:lnTo>
                        <a:pt x="105" y="116"/>
                      </a:lnTo>
                      <a:lnTo>
                        <a:pt x="71" y="75"/>
                      </a:lnTo>
                      <a:lnTo>
                        <a:pt x="118" y="94"/>
                      </a:lnTo>
                      <a:lnTo>
                        <a:pt x="72" y="71"/>
                      </a:lnTo>
                      <a:lnTo>
                        <a:pt x="123" y="68"/>
                      </a:lnTo>
                      <a:close/>
                    </a:path>
                  </a:pathLst>
                </a:custGeom>
                <a:noFill/>
                <a:ln w="9525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468" name="Freeform 113"/>
              <p:cNvSpPr>
                <a:spLocks/>
              </p:cNvSpPr>
              <p:nvPr/>
            </p:nvSpPr>
            <p:spPr bwMode="auto">
              <a:xfrm>
                <a:off x="148" y="2496"/>
                <a:ext cx="4" cy="232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69" name="Group 114"/>
              <p:cNvGrpSpPr>
                <a:grpSpLocks/>
              </p:cNvGrpSpPr>
              <p:nvPr/>
            </p:nvGrpSpPr>
            <p:grpSpPr bwMode="auto">
              <a:xfrm>
                <a:off x="0" y="2496"/>
                <a:ext cx="304" cy="285"/>
                <a:chOff x="0" y="2496"/>
                <a:chExt cx="304" cy="285"/>
              </a:xfrm>
            </p:grpSpPr>
            <p:sp>
              <p:nvSpPr>
                <p:cNvPr id="10490" name="Line 115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1" name="Freeform 116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333" name="Freeform 117"/>
              <p:cNvSpPr>
                <a:spLocks/>
              </p:cNvSpPr>
              <p:nvPr/>
            </p:nvSpPr>
            <p:spPr bwMode="auto">
              <a:xfrm>
                <a:off x="252" y="2038"/>
                <a:ext cx="1782" cy="791"/>
              </a:xfrm>
              <a:custGeom>
                <a:avLst/>
                <a:gdLst/>
                <a:ahLst/>
                <a:cxnLst>
                  <a:cxn ang="0">
                    <a:pos x="0" y="127"/>
                  </a:cxn>
                  <a:cxn ang="0">
                    <a:pos x="105" y="0"/>
                  </a:cxn>
                  <a:cxn ang="0">
                    <a:pos x="1585" y="0"/>
                  </a:cxn>
                  <a:cxn ang="0">
                    <a:pos x="1782" y="88"/>
                  </a:cxn>
                  <a:cxn ang="0">
                    <a:pos x="1782" y="660"/>
                  </a:cxn>
                  <a:cxn ang="0">
                    <a:pos x="1683" y="792"/>
                  </a:cxn>
                  <a:cxn ang="0">
                    <a:pos x="105" y="792"/>
                  </a:cxn>
                  <a:cxn ang="0">
                    <a:pos x="6" y="704"/>
                  </a:cxn>
                  <a:cxn ang="0">
                    <a:pos x="8" y="116"/>
                  </a:cxn>
                </a:cxnLst>
                <a:rect l="0" t="0" r="r" b="b"/>
                <a:pathLst>
                  <a:path w="1782" h="792">
                    <a:moveTo>
                      <a:pt x="0" y="127"/>
                    </a:moveTo>
                    <a:lnTo>
                      <a:pt x="105" y="0"/>
                    </a:lnTo>
                    <a:lnTo>
                      <a:pt x="1585" y="0"/>
                    </a:lnTo>
                    <a:lnTo>
                      <a:pt x="1782" y="88"/>
                    </a:lnTo>
                    <a:lnTo>
                      <a:pt x="1782" y="660"/>
                    </a:lnTo>
                    <a:lnTo>
                      <a:pt x="1683" y="792"/>
                    </a:lnTo>
                    <a:lnTo>
                      <a:pt x="105" y="792"/>
                    </a:lnTo>
                    <a:lnTo>
                      <a:pt x="6" y="704"/>
                    </a:lnTo>
                    <a:lnTo>
                      <a:pt x="8" y="116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00FF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grpSp>
            <p:nvGrpSpPr>
              <p:cNvPr id="10471" name="Group 118"/>
              <p:cNvGrpSpPr>
                <a:grpSpLocks/>
              </p:cNvGrpSpPr>
              <p:nvPr/>
            </p:nvGrpSpPr>
            <p:grpSpPr bwMode="auto">
              <a:xfrm>
                <a:off x="352" y="2280"/>
                <a:ext cx="1632" cy="235"/>
                <a:chOff x="1088" y="2880"/>
                <a:chExt cx="444" cy="64"/>
              </a:xfrm>
            </p:grpSpPr>
            <p:sp>
              <p:nvSpPr>
                <p:cNvPr id="10482" name="Rectangle 119"/>
                <p:cNvSpPr>
                  <a:spLocks noChangeArrowheads="1"/>
                </p:cNvSpPr>
                <p:nvPr/>
              </p:nvSpPr>
              <p:spPr bwMode="auto">
                <a:xfrm>
                  <a:off x="108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3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4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4" name="Rectangle 12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5" name="Rectangle 122"/>
                <p:cNvSpPr>
                  <a:spLocks noChangeArrowheads="1"/>
                </p:cNvSpPr>
                <p:nvPr/>
              </p:nvSpPr>
              <p:spPr bwMode="auto">
                <a:xfrm>
                  <a:off x="125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6" name="Rectangle 123"/>
                <p:cNvSpPr>
                  <a:spLocks noChangeArrowheads="1"/>
                </p:cNvSpPr>
                <p:nvPr/>
              </p:nvSpPr>
              <p:spPr bwMode="auto">
                <a:xfrm>
                  <a:off x="1316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7" name="Rectangle 124"/>
                <p:cNvSpPr>
                  <a:spLocks noChangeArrowheads="1"/>
                </p:cNvSpPr>
                <p:nvPr/>
              </p:nvSpPr>
              <p:spPr bwMode="auto">
                <a:xfrm>
                  <a:off x="1372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8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84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9" name="Rectangle 126"/>
                <p:cNvSpPr>
                  <a:spLocks noChangeArrowheads="1"/>
                </p:cNvSpPr>
                <p:nvPr/>
              </p:nvSpPr>
              <p:spPr bwMode="auto">
                <a:xfrm>
                  <a:off x="1428" y="2880"/>
                  <a:ext cx="48" cy="64"/>
                </a:xfrm>
                <a:prstGeom prst="rect">
                  <a:avLst/>
                </a:prstGeom>
                <a:solidFill>
                  <a:srgbClr val="00FFFF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72" name="Group 127"/>
              <p:cNvGrpSpPr>
                <a:grpSpLocks/>
              </p:cNvGrpSpPr>
              <p:nvPr/>
            </p:nvGrpSpPr>
            <p:grpSpPr bwMode="auto">
              <a:xfrm>
                <a:off x="592" y="1920"/>
                <a:ext cx="192" cy="171"/>
                <a:chOff x="5136" y="1968"/>
                <a:chExt cx="192" cy="171"/>
              </a:xfrm>
            </p:grpSpPr>
            <p:sp>
              <p:nvSpPr>
                <p:cNvPr id="10480" name="Oval 12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1" name="Freeform 12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473" name="Freeform 130"/>
              <p:cNvSpPr>
                <a:spLocks/>
              </p:cNvSpPr>
              <p:nvPr/>
            </p:nvSpPr>
            <p:spPr bwMode="auto">
              <a:xfrm>
                <a:off x="304" y="2736"/>
                <a:ext cx="172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4" name="Freeform 131"/>
              <p:cNvSpPr>
                <a:spLocks/>
              </p:cNvSpPr>
              <p:nvPr/>
            </p:nvSpPr>
            <p:spPr bwMode="auto">
              <a:xfrm>
                <a:off x="270" y="2159"/>
                <a:ext cx="1762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75" name="Group 132"/>
              <p:cNvGrpSpPr>
                <a:grpSpLocks/>
              </p:cNvGrpSpPr>
              <p:nvPr/>
            </p:nvGrpSpPr>
            <p:grpSpPr bwMode="auto">
              <a:xfrm>
                <a:off x="1504" y="1920"/>
                <a:ext cx="192" cy="171"/>
                <a:chOff x="5136" y="1968"/>
                <a:chExt cx="192" cy="171"/>
              </a:xfrm>
            </p:grpSpPr>
            <p:sp>
              <p:nvSpPr>
                <p:cNvPr id="10478" name="Oval 13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9" name="Freeform 13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476" name="Freeform 135"/>
              <p:cNvSpPr>
                <a:spLocks/>
              </p:cNvSpPr>
              <p:nvPr/>
            </p:nvSpPr>
            <p:spPr bwMode="auto">
              <a:xfrm>
                <a:off x="496" y="2544"/>
                <a:ext cx="16" cy="31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7" name="Freeform 136"/>
              <p:cNvSpPr>
                <a:spLocks/>
              </p:cNvSpPr>
              <p:nvPr/>
            </p:nvSpPr>
            <p:spPr bwMode="auto">
              <a:xfrm>
                <a:off x="330" y="2208"/>
                <a:ext cx="214" cy="528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278" name="Group 137"/>
            <p:cNvGrpSpPr>
              <a:grpSpLocks/>
            </p:cNvGrpSpPr>
            <p:nvPr/>
          </p:nvGrpSpPr>
          <p:grpSpPr bwMode="auto">
            <a:xfrm>
              <a:off x="4139" y="3216"/>
              <a:ext cx="1189" cy="672"/>
              <a:chOff x="723" y="872"/>
              <a:chExt cx="2390" cy="1386"/>
            </a:xfrm>
          </p:grpSpPr>
          <p:grpSp>
            <p:nvGrpSpPr>
              <p:cNvPr id="10279" name="Group 138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0416" name="Group 139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42" name="Group 140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446" name="Group 1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50" name="Oval 1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51" name="Oval 1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447" name="Group 1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48" name="Oval 1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49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443" name="Group 147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44" name="Freeform 148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45" name="Freeform 14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417" name="Group 1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36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40" name="Oval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41" name="Oval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437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38" name="Oval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39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418" name="Group 15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34" name="Freeform 15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35" name="Freeform 15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19" name="Group 16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32" name="Oval 16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33" name="Oval 16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20" name="Group 16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30" name="Oval 16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31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21" name="Group 1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428" name="Oval 167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29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22" name="Group 1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26" name="Oval 170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27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423" name="Group 172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424" name="Freeform 1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25" name="Freeform 17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280" name="Group 175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0380" name="Group 17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0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410" name="Group 1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414" name="Oval 1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15" name="Oval 1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411" name="Group 18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412" name="Oval 1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413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407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08" name="Freeform 18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09" name="Freeform 18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81" name="Group 1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400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404" name="Oval 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05" name="Oval 1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401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402" name="Oval 1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403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82" name="Group 19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8" name="Freeform 19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9" name="Freeform 19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3" name="Group 19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396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7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4" name="Group 20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4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5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5" name="Group 2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392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3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6" name="Group 2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90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91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87" name="Group 20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88" name="Freeform 21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89" name="Freeform 21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281" name="Group 212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0378" name="Line 213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79" name="Freeform 214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82" name="Group 215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0342" name="Group 216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368" name="Group 217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0372" name="Group 2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0376" name="Oval 2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77" name="Oval 2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373" name="Group 2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0374" name="Oval 2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75" name="Oval 2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369" name="Group 224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370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71" name="Freeform 226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59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59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43" name="Group 22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0362" name="Group 228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0366" name="Oval 2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67" name="Oval 2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363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0364" name="Oval 2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65" name="Oval 2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44" name="Group 234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360" name="Freeform 235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61" name="Freeform 236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45" name="Group 237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358" name="Oval 238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9" name="Oval 239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46" name="Group 240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356" name="Oval 241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7" name="Oval 242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47" name="Group 24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0354" name="Oval 244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5" name="Oval 24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48" name="Group 24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352" name="Oval 247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3" name="Oval 24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49" name="Group 249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0350" name="Freeform 250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51" name="Freeform 251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59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59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283" name="Group 252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0306" name="Group 25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332" name="Group 25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0336" name="Group 2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0340" name="Oval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41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0337" name="Group 25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0338" name="Oval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0339" name="Oval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0333" name="Group 26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334" name="Freeform 26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35" name="Freeform 26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>
                        <a:gd name="T0" fmla="*/ 123 w 123"/>
                        <a:gd name="T1" fmla="*/ 68 h 136"/>
                        <a:gd name="T2" fmla="*/ 72 w 123"/>
                        <a:gd name="T3" fmla="*/ 66 h 136"/>
                        <a:gd name="T4" fmla="*/ 118 w 123"/>
                        <a:gd name="T5" fmla="*/ 42 h 136"/>
                        <a:gd name="T6" fmla="*/ 71 w 123"/>
                        <a:gd name="T7" fmla="*/ 62 h 136"/>
                        <a:gd name="T8" fmla="*/ 105 w 123"/>
                        <a:gd name="T9" fmla="*/ 20 h 136"/>
                        <a:gd name="T10" fmla="*/ 68 w 123"/>
                        <a:gd name="T11" fmla="*/ 58 h 136"/>
                        <a:gd name="T12" fmla="*/ 85 w 123"/>
                        <a:gd name="T13" fmla="*/ 5 h 136"/>
                        <a:gd name="T14" fmla="*/ 64 w 123"/>
                        <a:gd name="T15" fmla="*/ 56 h 136"/>
                        <a:gd name="T16" fmla="*/ 62 w 123"/>
                        <a:gd name="T17" fmla="*/ 0 h 136"/>
                        <a:gd name="T18" fmla="*/ 60 w 123"/>
                        <a:gd name="T19" fmla="*/ 56 h 136"/>
                        <a:gd name="T20" fmla="*/ 38 w 123"/>
                        <a:gd name="T21" fmla="*/ 5 h 136"/>
                        <a:gd name="T22" fmla="*/ 56 w 123"/>
                        <a:gd name="T23" fmla="*/ 58 h 136"/>
                        <a:gd name="T24" fmla="*/ 18 w 123"/>
                        <a:gd name="T25" fmla="*/ 20 h 136"/>
                        <a:gd name="T26" fmla="*/ 53 w 123"/>
                        <a:gd name="T27" fmla="*/ 62 h 136"/>
                        <a:gd name="T28" fmla="*/ 5 w 123"/>
                        <a:gd name="T29" fmla="*/ 42 h 136"/>
                        <a:gd name="T30" fmla="*/ 51 w 123"/>
                        <a:gd name="T31" fmla="*/ 66 h 136"/>
                        <a:gd name="T32" fmla="*/ 0 w 123"/>
                        <a:gd name="T33" fmla="*/ 68 h 136"/>
                        <a:gd name="T34" fmla="*/ 51 w 123"/>
                        <a:gd name="T35" fmla="*/ 71 h 136"/>
                        <a:gd name="T36" fmla="*/ 5 w 123"/>
                        <a:gd name="T37" fmla="*/ 94 h 136"/>
                        <a:gd name="T38" fmla="*/ 53 w 123"/>
                        <a:gd name="T39" fmla="*/ 75 h 136"/>
                        <a:gd name="T40" fmla="*/ 18 w 123"/>
                        <a:gd name="T41" fmla="*/ 116 h 136"/>
                        <a:gd name="T42" fmla="*/ 56 w 123"/>
                        <a:gd name="T43" fmla="*/ 78 h 136"/>
                        <a:gd name="T44" fmla="*/ 38 w 123"/>
                        <a:gd name="T45" fmla="*/ 131 h 136"/>
                        <a:gd name="T46" fmla="*/ 60 w 123"/>
                        <a:gd name="T47" fmla="*/ 80 h 136"/>
                        <a:gd name="T48" fmla="*/ 62 w 123"/>
                        <a:gd name="T49" fmla="*/ 136 h 136"/>
                        <a:gd name="T50" fmla="*/ 64 w 123"/>
                        <a:gd name="T51" fmla="*/ 80 h 136"/>
                        <a:gd name="T52" fmla="*/ 85 w 123"/>
                        <a:gd name="T53" fmla="*/ 131 h 136"/>
                        <a:gd name="T54" fmla="*/ 68 w 123"/>
                        <a:gd name="T55" fmla="*/ 78 h 136"/>
                        <a:gd name="T56" fmla="*/ 105 w 123"/>
                        <a:gd name="T57" fmla="*/ 116 h 136"/>
                        <a:gd name="T58" fmla="*/ 71 w 123"/>
                        <a:gd name="T59" fmla="*/ 75 h 136"/>
                        <a:gd name="T60" fmla="*/ 118 w 123"/>
                        <a:gd name="T61" fmla="*/ 94 h 136"/>
                        <a:gd name="T62" fmla="*/ 72 w 123"/>
                        <a:gd name="T63" fmla="*/ 71 h 136"/>
                        <a:gd name="T64" fmla="*/ 123 w 123"/>
                        <a:gd name="T65" fmla="*/ 68 h 1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123"/>
                        <a:gd name="T100" fmla="*/ 0 h 136"/>
                        <a:gd name="T101" fmla="*/ 123 w 123"/>
                        <a:gd name="T102" fmla="*/ 136 h 136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07" name="Group 26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0326" name="Group 26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0330" name="Oval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31" name="Oval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327" name="Group 26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0328" name="Oval 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29" name="Oval 2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0308" name="Group 27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24" name="Freeform 27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25" name="Freeform 27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09" name="Group 27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322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23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10" name="Group 27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20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21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11" name="Group 2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0318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19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12" name="Group 2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16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17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313" name="Group 28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0314" name="Freeform 28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15" name="Freeform 28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>
                      <a:gd name="T0" fmla="*/ 123 w 123"/>
                      <a:gd name="T1" fmla="*/ 68 h 136"/>
                      <a:gd name="T2" fmla="*/ 72 w 123"/>
                      <a:gd name="T3" fmla="*/ 66 h 136"/>
                      <a:gd name="T4" fmla="*/ 118 w 123"/>
                      <a:gd name="T5" fmla="*/ 42 h 136"/>
                      <a:gd name="T6" fmla="*/ 71 w 123"/>
                      <a:gd name="T7" fmla="*/ 62 h 136"/>
                      <a:gd name="T8" fmla="*/ 105 w 123"/>
                      <a:gd name="T9" fmla="*/ 20 h 136"/>
                      <a:gd name="T10" fmla="*/ 68 w 123"/>
                      <a:gd name="T11" fmla="*/ 58 h 136"/>
                      <a:gd name="T12" fmla="*/ 85 w 123"/>
                      <a:gd name="T13" fmla="*/ 5 h 136"/>
                      <a:gd name="T14" fmla="*/ 64 w 123"/>
                      <a:gd name="T15" fmla="*/ 56 h 136"/>
                      <a:gd name="T16" fmla="*/ 62 w 123"/>
                      <a:gd name="T17" fmla="*/ 0 h 136"/>
                      <a:gd name="T18" fmla="*/ 60 w 123"/>
                      <a:gd name="T19" fmla="*/ 56 h 136"/>
                      <a:gd name="T20" fmla="*/ 38 w 123"/>
                      <a:gd name="T21" fmla="*/ 5 h 136"/>
                      <a:gd name="T22" fmla="*/ 56 w 123"/>
                      <a:gd name="T23" fmla="*/ 58 h 136"/>
                      <a:gd name="T24" fmla="*/ 18 w 123"/>
                      <a:gd name="T25" fmla="*/ 20 h 136"/>
                      <a:gd name="T26" fmla="*/ 53 w 123"/>
                      <a:gd name="T27" fmla="*/ 62 h 136"/>
                      <a:gd name="T28" fmla="*/ 5 w 123"/>
                      <a:gd name="T29" fmla="*/ 42 h 136"/>
                      <a:gd name="T30" fmla="*/ 51 w 123"/>
                      <a:gd name="T31" fmla="*/ 66 h 136"/>
                      <a:gd name="T32" fmla="*/ 0 w 123"/>
                      <a:gd name="T33" fmla="*/ 68 h 136"/>
                      <a:gd name="T34" fmla="*/ 51 w 123"/>
                      <a:gd name="T35" fmla="*/ 71 h 136"/>
                      <a:gd name="T36" fmla="*/ 5 w 123"/>
                      <a:gd name="T37" fmla="*/ 94 h 136"/>
                      <a:gd name="T38" fmla="*/ 53 w 123"/>
                      <a:gd name="T39" fmla="*/ 75 h 136"/>
                      <a:gd name="T40" fmla="*/ 18 w 123"/>
                      <a:gd name="T41" fmla="*/ 116 h 136"/>
                      <a:gd name="T42" fmla="*/ 56 w 123"/>
                      <a:gd name="T43" fmla="*/ 78 h 136"/>
                      <a:gd name="T44" fmla="*/ 38 w 123"/>
                      <a:gd name="T45" fmla="*/ 131 h 136"/>
                      <a:gd name="T46" fmla="*/ 60 w 123"/>
                      <a:gd name="T47" fmla="*/ 80 h 136"/>
                      <a:gd name="T48" fmla="*/ 62 w 123"/>
                      <a:gd name="T49" fmla="*/ 136 h 136"/>
                      <a:gd name="T50" fmla="*/ 64 w 123"/>
                      <a:gd name="T51" fmla="*/ 80 h 136"/>
                      <a:gd name="T52" fmla="*/ 85 w 123"/>
                      <a:gd name="T53" fmla="*/ 131 h 136"/>
                      <a:gd name="T54" fmla="*/ 68 w 123"/>
                      <a:gd name="T55" fmla="*/ 78 h 136"/>
                      <a:gd name="T56" fmla="*/ 105 w 123"/>
                      <a:gd name="T57" fmla="*/ 116 h 136"/>
                      <a:gd name="T58" fmla="*/ 71 w 123"/>
                      <a:gd name="T59" fmla="*/ 75 h 136"/>
                      <a:gd name="T60" fmla="*/ 118 w 123"/>
                      <a:gd name="T61" fmla="*/ 94 h 136"/>
                      <a:gd name="T62" fmla="*/ 72 w 123"/>
                      <a:gd name="T63" fmla="*/ 71 h 136"/>
                      <a:gd name="T64" fmla="*/ 123 w 123"/>
                      <a:gd name="T65" fmla="*/ 68 h 1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123"/>
                      <a:gd name="T100" fmla="*/ 0 h 136"/>
                      <a:gd name="T101" fmla="*/ 123 w 123"/>
                      <a:gd name="T102" fmla="*/ 136 h 1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0284" name="Freeform 289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>
                  <a:gd name="T0" fmla="*/ 0 w 4"/>
                  <a:gd name="T1" fmla="*/ 0 h 232"/>
                  <a:gd name="T2" fmla="*/ 4 w 4"/>
                  <a:gd name="T3" fmla="*/ 232 h 232"/>
                  <a:gd name="T4" fmla="*/ 0 60000 65536"/>
                  <a:gd name="T5" fmla="*/ 0 60000 65536"/>
                  <a:gd name="T6" fmla="*/ 0 w 4"/>
                  <a:gd name="T7" fmla="*/ 0 h 232"/>
                  <a:gd name="T8" fmla="*/ 4 w 4"/>
                  <a:gd name="T9" fmla="*/ 232 h 2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5" name="Group 290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0304" name="Line 291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5" name="Freeform 292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>
                    <a:gd name="T0" fmla="*/ 0 w 190"/>
                    <a:gd name="T1" fmla="*/ 0 h 18"/>
                    <a:gd name="T2" fmla="*/ 18 w 190"/>
                    <a:gd name="T3" fmla="*/ 0 h 18"/>
                    <a:gd name="T4" fmla="*/ 18 w 190"/>
                    <a:gd name="T5" fmla="*/ 18 h 18"/>
                    <a:gd name="T6" fmla="*/ 0 w 190"/>
                    <a:gd name="T7" fmla="*/ 18 h 18"/>
                    <a:gd name="T8" fmla="*/ 0 w 190"/>
                    <a:gd name="T9" fmla="*/ 0 h 18"/>
                    <a:gd name="T10" fmla="*/ 36 w 190"/>
                    <a:gd name="T11" fmla="*/ 0 h 18"/>
                    <a:gd name="T12" fmla="*/ 54 w 190"/>
                    <a:gd name="T13" fmla="*/ 0 h 18"/>
                    <a:gd name="T14" fmla="*/ 54 w 190"/>
                    <a:gd name="T15" fmla="*/ 18 h 18"/>
                    <a:gd name="T16" fmla="*/ 36 w 190"/>
                    <a:gd name="T17" fmla="*/ 18 h 18"/>
                    <a:gd name="T18" fmla="*/ 36 w 190"/>
                    <a:gd name="T19" fmla="*/ 0 h 18"/>
                    <a:gd name="T20" fmla="*/ 72 w 190"/>
                    <a:gd name="T21" fmla="*/ 0 h 18"/>
                    <a:gd name="T22" fmla="*/ 90 w 190"/>
                    <a:gd name="T23" fmla="*/ 0 h 18"/>
                    <a:gd name="T24" fmla="*/ 90 w 190"/>
                    <a:gd name="T25" fmla="*/ 18 h 18"/>
                    <a:gd name="T26" fmla="*/ 72 w 190"/>
                    <a:gd name="T27" fmla="*/ 18 h 18"/>
                    <a:gd name="T28" fmla="*/ 72 w 190"/>
                    <a:gd name="T29" fmla="*/ 0 h 18"/>
                    <a:gd name="T30" fmla="*/ 108 w 190"/>
                    <a:gd name="T31" fmla="*/ 0 h 18"/>
                    <a:gd name="T32" fmla="*/ 126 w 190"/>
                    <a:gd name="T33" fmla="*/ 0 h 18"/>
                    <a:gd name="T34" fmla="*/ 126 w 190"/>
                    <a:gd name="T35" fmla="*/ 18 h 18"/>
                    <a:gd name="T36" fmla="*/ 108 w 190"/>
                    <a:gd name="T37" fmla="*/ 18 h 18"/>
                    <a:gd name="T38" fmla="*/ 108 w 190"/>
                    <a:gd name="T39" fmla="*/ 0 h 18"/>
                    <a:gd name="T40" fmla="*/ 144 w 190"/>
                    <a:gd name="T41" fmla="*/ 0 h 18"/>
                    <a:gd name="T42" fmla="*/ 162 w 190"/>
                    <a:gd name="T43" fmla="*/ 0 h 18"/>
                    <a:gd name="T44" fmla="*/ 162 w 190"/>
                    <a:gd name="T45" fmla="*/ 18 h 18"/>
                    <a:gd name="T46" fmla="*/ 144 w 190"/>
                    <a:gd name="T47" fmla="*/ 18 h 18"/>
                    <a:gd name="T48" fmla="*/ 144 w 190"/>
                    <a:gd name="T49" fmla="*/ 0 h 18"/>
                    <a:gd name="T50" fmla="*/ 180 w 190"/>
                    <a:gd name="T51" fmla="*/ 0 h 18"/>
                    <a:gd name="T52" fmla="*/ 190 w 190"/>
                    <a:gd name="T53" fmla="*/ 0 h 18"/>
                    <a:gd name="T54" fmla="*/ 190 w 190"/>
                    <a:gd name="T55" fmla="*/ 18 h 18"/>
                    <a:gd name="T56" fmla="*/ 180 w 190"/>
                    <a:gd name="T57" fmla="*/ 18 h 18"/>
                    <a:gd name="T58" fmla="*/ 180 w 190"/>
                    <a:gd name="T59" fmla="*/ 0 h 18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90"/>
                    <a:gd name="T91" fmla="*/ 0 h 18"/>
                    <a:gd name="T92" fmla="*/ 190 w 190"/>
                    <a:gd name="T93" fmla="*/ 18 h 18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>
                  <a:solidFill>
                    <a:srgbClr val="000000"/>
                  </a:solidFill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509" name="Freeform 293"/>
              <p:cNvSpPr>
                <a:spLocks/>
              </p:cNvSpPr>
              <p:nvPr/>
            </p:nvSpPr>
            <p:spPr bwMode="auto">
              <a:xfrm>
                <a:off x="990" y="1094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CCFF"/>
                  </a:gs>
                  <a:gs pos="50000">
                    <a:srgbClr val="0033CC"/>
                  </a:gs>
                  <a:gs pos="100000">
                    <a:srgbClr val="00CCFF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287" name="Rectangle 294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8" name="Rectangle 295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89" name="Rectangle 296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290" name="Group 297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0302" name="Oval 298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3" name="Freeform 299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91" name="Freeform 300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>
                  <a:gd name="T0" fmla="*/ 0 w 1728"/>
                  <a:gd name="T1" fmla="*/ 0 h 1"/>
                  <a:gd name="T2" fmla="*/ 1728 w 1728"/>
                  <a:gd name="T3" fmla="*/ 0 h 1"/>
                  <a:gd name="T4" fmla="*/ 0 60000 65536"/>
                  <a:gd name="T5" fmla="*/ 0 60000 65536"/>
                  <a:gd name="T6" fmla="*/ 0 w 1728"/>
                  <a:gd name="T7" fmla="*/ 0 h 1"/>
                  <a:gd name="T8" fmla="*/ 1728 w 172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2" name="Freeform 301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>
                  <a:gd name="T0" fmla="*/ 0 w 1762"/>
                  <a:gd name="T1" fmla="*/ 0 h 1"/>
                  <a:gd name="T2" fmla="*/ 1762 w 1762"/>
                  <a:gd name="T3" fmla="*/ 0 h 1"/>
                  <a:gd name="T4" fmla="*/ 0 60000 65536"/>
                  <a:gd name="T5" fmla="*/ 0 60000 65536"/>
                  <a:gd name="T6" fmla="*/ 0 w 1762"/>
                  <a:gd name="T7" fmla="*/ 0 h 1"/>
                  <a:gd name="T8" fmla="*/ 1762 w 176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93" name="Group 302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0300" name="Oval 303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01" name="Freeform 304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>
                    <a:gd name="T0" fmla="*/ 0 w 96"/>
                    <a:gd name="T1" fmla="*/ 0 h 171"/>
                    <a:gd name="T2" fmla="*/ 96 w 96"/>
                    <a:gd name="T3" fmla="*/ 0 h 171"/>
                    <a:gd name="T4" fmla="*/ 82 w 96"/>
                    <a:gd name="T5" fmla="*/ 156 h 171"/>
                    <a:gd name="T6" fmla="*/ 4 w 96"/>
                    <a:gd name="T7" fmla="*/ 171 h 171"/>
                    <a:gd name="T8" fmla="*/ 0 w 96"/>
                    <a:gd name="T9" fmla="*/ 48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6"/>
                    <a:gd name="T16" fmla="*/ 0 h 171"/>
                    <a:gd name="T17" fmla="*/ 96 w 96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94" name="Freeform 305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>
                  <a:gd name="T0" fmla="*/ 0 w 16"/>
                  <a:gd name="T1" fmla="*/ 31 h 31"/>
                  <a:gd name="T2" fmla="*/ 16 w 16"/>
                  <a:gd name="T3" fmla="*/ 0 h 31"/>
                  <a:gd name="T4" fmla="*/ 0 w 16"/>
                  <a:gd name="T5" fmla="*/ 31 h 31"/>
                  <a:gd name="T6" fmla="*/ 0 60000 65536"/>
                  <a:gd name="T7" fmla="*/ 0 60000 65536"/>
                  <a:gd name="T8" fmla="*/ 0 60000 65536"/>
                  <a:gd name="T9" fmla="*/ 0 w 16"/>
                  <a:gd name="T10" fmla="*/ 0 h 31"/>
                  <a:gd name="T11" fmla="*/ 16 w 16"/>
                  <a:gd name="T12" fmla="*/ 31 h 3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5" name="Freeform 306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>
                  <a:gd name="T0" fmla="*/ 214 w 214"/>
                  <a:gd name="T1" fmla="*/ 528 h 528"/>
                  <a:gd name="T2" fmla="*/ 214 w 214"/>
                  <a:gd name="T3" fmla="*/ 0 h 528"/>
                  <a:gd name="T4" fmla="*/ 0 w 214"/>
                  <a:gd name="T5" fmla="*/ 2 h 528"/>
                  <a:gd name="T6" fmla="*/ 0 w 214"/>
                  <a:gd name="T7" fmla="*/ 527 h 528"/>
                  <a:gd name="T8" fmla="*/ 214 w 214"/>
                  <a:gd name="T9" fmla="*/ 528 h 5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4"/>
                  <a:gd name="T16" fmla="*/ 0 h 528"/>
                  <a:gd name="T17" fmla="*/ 214 w 214"/>
                  <a:gd name="T18" fmla="*/ 528 h 5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6" name="Freeform 307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>
                  <a:gd name="T0" fmla="*/ 216 w 432"/>
                  <a:gd name="T1" fmla="*/ 0 h 520"/>
                  <a:gd name="T2" fmla="*/ 0 w 432"/>
                  <a:gd name="T3" fmla="*/ 136 h 520"/>
                  <a:gd name="T4" fmla="*/ 64 w 432"/>
                  <a:gd name="T5" fmla="*/ 520 h 520"/>
                  <a:gd name="T6" fmla="*/ 400 w 432"/>
                  <a:gd name="T7" fmla="*/ 520 h 520"/>
                  <a:gd name="T8" fmla="*/ 432 w 432"/>
                  <a:gd name="T9" fmla="*/ 424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2"/>
                  <a:gd name="T16" fmla="*/ 0 h 520"/>
                  <a:gd name="T17" fmla="*/ 432 w 432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7" name="Rectangle 308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98" name="Freeform 309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>
                  <a:gd name="T0" fmla="*/ 328 w 784"/>
                  <a:gd name="T1" fmla="*/ 280 h 328"/>
                  <a:gd name="T2" fmla="*/ 0 w 784"/>
                  <a:gd name="T3" fmla="*/ 0 h 328"/>
                  <a:gd name="T4" fmla="*/ 784 w 784"/>
                  <a:gd name="T5" fmla="*/ 0 h 328"/>
                  <a:gd name="T6" fmla="*/ 232 w 784"/>
                  <a:gd name="T7" fmla="*/ 328 h 3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84"/>
                  <a:gd name="T13" fmla="*/ 0 h 328"/>
                  <a:gd name="T14" fmla="*/ 784 w 784"/>
                  <a:gd name="T15" fmla="*/ 328 h 3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99" name="Rectangle 310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527" name="AutoShape 311"/>
          <p:cNvSpPr>
            <a:spLocks noChangeArrowheads="1"/>
          </p:cNvSpPr>
          <p:nvPr/>
        </p:nvSpPr>
        <p:spPr bwMode="auto">
          <a:xfrm>
            <a:off x="6786578" y="0"/>
            <a:ext cx="2357422" cy="1489075"/>
          </a:xfrm>
          <a:prstGeom prst="irregularSeal1">
            <a:avLst/>
          </a:prstGeom>
          <a:solidFill>
            <a:srgbClr val="FFFF00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№3</a:t>
            </a:r>
          </a:p>
        </p:txBody>
      </p:sp>
      <p:grpSp>
        <p:nvGrpSpPr>
          <p:cNvPr id="9355" name="Group 312"/>
          <p:cNvGrpSpPr>
            <a:grpSpLocks/>
          </p:cNvGrpSpPr>
          <p:nvPr/>
        </p:nvGrpSpPr>
        <p:grpSpPr bwMode="auto">
          <a:xfrm>
            <a:off x="3635375" y="6172200"/>
            <a:ext cx="633413" cy="685800"/>
            <a:chOff x="2464" y="3024"/>
            <a:chExt cx="399" cy="432"/>
          </a:xfrm>
        </p:grpSpPr>
        <p:grpSp>
          <p:nvGrpSpPr>
            <p:cNvPr id="10271" name="Group 313"/>
            <p:cNvGrpSpPr>
              <a:grpSpLocks/>
            </p:cNvGrpSpPr>
            <p:nvPr/>
          </p:nvGrpSpPr>
          <p:grpSpPr bwMode="auto">
            <a:xfrm>
              <a:off x="2464" y="3312"/>
              <a:ext cx="336" cy="144"/>
              <a:chOff x="1792" y="4000"/>
              <a:chExt cx="352" cy="160"/>
            </a:xfrm>
          </p:grpSpPr>
          <p:sp>
            <p:nvSpPr>
              <p:cNvPr id="10273" name="Oval 31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274" name="Oval 31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  <p:sp>
            <p:nvSpPr>
              <p:cNvPr id="10275" name="Oval 31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Bookman Old Style" pitchFamily="18" charset="0"/>
                </a:endParaRPr>
              </a:p>
            </p:txBody>
          </p:sp>
        </p:grpSp>
        <p:sp>
          <p:nvSpPr>
            <p:cNvPr id="10272" name="Freeform 317"/>
            <p:cNvSpPr>
              <a:spLocks/>
            </p:cNvSpPr>
            <p:nvPr/>
          </p:nvSpPr>
          <p:spPr bwMode="auto">
            <a:xfrm>
              <a:off x="2632" y="3024"/>
              <a:ext cx="231" cy="318"/>
            </a:xfrm>
            <a:custGeom>
              <a:avLst/>
              <a:gdLst>
                <a:gd name="T0" fmla="*/ 0 w 454"/>
                <a:gd name="T1" fmla="*/ 318 h 544"/>
                <a:gd name="T2" fmla="*/ 454 w 454"/>
                <a:gd name="T3" fmla="*/ 318 h 544"/>
                <a:gd name="T4" fmla="*/ 0 w 454"/>
                <a:gd name="T5" fmla="*/ 0 h 544"/>
                <a:gd name="T6" fmla="*/ 0 w 454"/>
                <a:gd name="T7" fmla="*/ 544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33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Bookman Old Style" pitchFamily="18" charset="0"/>
              </a:endParaRPr>
            </a:p>
          </p:txBody>
        </p:sp>
      </p:grpSp>
      <p:sp>
        <p:nvSpPr>
          <p:cNvPr id="9534" name="Text Box 318"/>
          <p:cNvSpPr txBox="1">
            <a:spLocks noChangeArrowheads="1"/>
          </p:cNvSpPr>
          <p:nvPr/>
        </p:nvSpPr>
        <p:spPr bwMode="auto">
          <a:xfrm>
            <a:off x="1979712" y="1268413"/>
            <a:ext cx="734481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Поезд шёл двое суток. В первые сутки </a:t>
            </a: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он прошёл 980км, а во вторые – на </a:t>
            </a:r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а</a:t>
            </a:r>
            <a:r>
              <a:rPr lang="ru-RU" sz="280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rgbClr val="000099"/>
                </a:solidFill>
                <a:latin typeface="Bookman Old Style" pitchFamily="18" charset="0"/>
              </a:rPr>
              <a:t>км </a:t>
            </a:r>
            <a:endParaRPr lang="ru-RU" sz="2400" dirty="0">
              <a:solidFill>
                <a:srgbClr val="000099"/>
              </a:solidFill>
              <a:latin typeface="Bookman Old Style" pitchFamily="18" charset="0"/>
            </a:endParaRP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больше. Сколько километров прошёл</a:t>
            </a:r>
          </a:p>
          <a:p>
            <a:r>
              <a:rPr lang="ru-RU" sz="2400" dirty="0">
                <a:solidFill>
                  <a:srgbClr val="000099"/>
                </a:solidFill>
                <a:latin typeface="Bookman Old Style" pitchFamily="18" charset="0"/>
              </a:rPr>
              <a:t>поезд за двое суток?</a:t>
            </a:r>
            <a:endParaRPr lang="ru-RU" sz="2800" dirty="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9535" name="AutoShape 319"/>
          <p:cNvSpPr>
            <a:spLocks/>
          </p:cNvSpPr>
          <p:nvPr/>
        </p:nvSpPr>
        <p:spPr bwMode="auto">
          <a:xfrm rot="5123681">
            <a:off x="6395244" y="3261519"/>
            <a:ext cx="420687" cy="5076825"/>
          </a:xfrm>
          <a:prstGeom prst="leftBrace">
            <a:avLst>
              <a:gd name="adj1" fmla="val 100566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536" name="AutoShape 320"/>
          <p:cNvSpPr>
            <a:spLocks/>
          </p:cNvSpPr>
          <p:nvPr/>
        </p:nvSpPr>
        <p:spPr bwMode="auto">
          <a:xfrm rot="5123681">
            <a:off x="1913731" y="4360069"/>
            <a:ext cx="420688" cy="3600450"/>
          </a:xfrm>
          <a:prstGeom prst="leftBrace">
            <a:avLst>
              <a:gd name="adj1" fmla="val 71321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537" name="WordArt 321"/>
          <p:cNvSpPr>
            <a:spLocks noChangeArrowheads="1" noChangeShapeType="1" noTextEdit="1"/>
          </p:cNvSpPr>
          <p:nvPr/>
        </p:nvSpPr>
        <p:spPr bwMode="auto">
          <a:xfrm>
            <a:off x="1476375" y="5445125"/>
            <a:ext cx="1655763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3600" kern="10" dirty="0">
                <a:solidFill>
                  <a:srgbClr val="0066FF"/>
                </a:solidFill>
                <a:latin typeface="Bookman Old Style" pitchFamily="18" charset="0"/>
              </a:rPr>
              <a:t>980км</a:t>
            </a:r>
          </a:p>
        </p:txBody>
      </p:sp>
      <p:sp>
        <p:nvSpPr>
          <p:cNvPr id="9538" name="WordArt 322"/>
          <p:cNvSpPr>
            <a:spLocks noChangeArrowheads="1" noChangeShapeType="1" noTextEdit="1"/>
          </p:cNvSpPr>
          <p:nvPr/>
        </p:nvSpPr>
        <p:spPr bwMode="auto">
          <a:xfrm>
            <a:off x="5292725" y="5084763"/>
            <a:ext cx="273685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3600" kern="10">
                <a:solidFill>
                  <a:srgbClr val="0066FF"/>
                </a:solidFill>
                <a:latin typeface="Bookman Old Style" pitchFamily="18" charset="0"/>
              </a:rPr>
              <a:t>на а км б.</a:t>
            </a:r>
          </a:p>
        </p:txBody>
      </p:sp>
      <p:sp>
        <p:nvSpPr>
          <p:cNvPr id="9539" name="AutoShape 323"/>
          <p:cNvSpPr>
            <a:spLocks/>
          </p:cNvSpPr>
          <p:nvPr/>
        </p:nvSpPr>
        <p:spPr bwMode="auto">
          <a:xfrm rot="5123681">
            <a:off x="4417219" y="707232"/>
            <a:ext cx="565150" cy="8888412"/>
          </a:xfrm>
          <a:prstGeom prst="leftBrace">
            <a:avLst>
              <a:gd name="adj1" fmla="val 131063"/>
              <a:gd name="adj2" fmla="val 50000"/>
            </a:avLst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540" name="WordArt 324"/>
          <p:cNvSpPr>
            <a:spLocks noChangeArrowheads="1" noChangeShapeType="1" noTextEdit="1"/>
          </p:cNvSpPr>
          <p:nvPr/>
        </p:nvSpPr>
        <p:spPr bwMode="auto">
          <a:xfrm>
            <a:off x="4356100" y="4076700"/>
            <a:ext cx="50323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Bookman Old Style" pitchFamily="18" charset="0"/>
              </a:rPr>
              <a:t>?</a:t>
            </a:r>
          </a:p>
        </p:txBody>
      </p:sp>
      <p:sp>
        <p:nvSpPr>
          <p:cNvPr id="9541" name="WordArt 325"/>
          <p:cNvSpPr>
            <a:spLocks noChangeArrowheads="1" noChangeShapeType="1" noTextEdit="1"/>
          </p:cNvSpPr>
          <p:nvPr/>
        </p:nvSpPr>
        <p:spPr bwMode="auto">
          <a:xfrm>
            <a:off x="4858792" y="2996952"/>
            <a:ext cx="2449512" cy="5032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0066FF"/>
                </a:solidFill>
                <a:latin typeface="Bookman Old Style" pitchFamily="18" charset="0"/>
              </a:rPr>
              <a:t> (980+ а )</a:t>
            </a:r>
          </a:p>
        </p:txBody>
      </p:sp>
      <p:sp>
        <p:nvSpPr>
          <p:cNvPr id="9542" name="AutoShape 326"/>
          <p:cNvSpPr>
            <a:spLocks noChangeArrowheads="1"/>
          </p:cNvSpPr>
          <p:nvPr/>
        </p:nvSpPr>
        <p:spPr bwMode="auto">
          <a:xfrm rot="-773168">
            <a:off x="6210300" y="3717925"/>
            <a:ext cx="144463" cy="2165350"/>
          </a:xfrm>
          <a:prstGeom prst="downArrow">
            <a:avLst>
              <a:gd name="adj1" fmla="val 50000"/>
              <a:gd name="adj2" fmla="val 374724"/>
            </a:avLst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9543" name="WordArt 327"/>
          <p:cNvSpPr>
            <a:spLocks noChangeArrowheads="1" noChangeShapeType="1" noTextEdit="1"/>
          </p:cNvSpPr>
          <p:nvPr/>
        </p:nvSpPr>
        <p:spPr bwMode="auto">
          <a:xfrm>
            <a:off x="3059113" y="2996952"/>
            <a:ext cx="1511300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>
                <a:solidFill>
                  <a:srgbClr val="0066FF"/>
                </a:solidFill>
                <a:latin typeface="Bookman Old Style" pitchFamily="18" charset="0"/>
              </a:rPr>
              <a:t> 980+</a:t>
            </a:r>
          </a:p>
        </p:txBody>
      </p:sp>
      <p:sp>
        <p:nvSpPr>
          <p:cNvPr id="9544" name="AutoShape 328"/>
          <p:cNvSpPr>
            <a:spLocks noChangeArrowheads="1"/>
          </p:cNvSpPr>
          <p:nvPr/>
        </p:nvSpPr>
        <p:spPr bwMode="auto">
          <a:xfrm>
            <a:off x="2627313" y="3716338"/>
            <a:ext cx="4608512" cy="1489075"/>
          </a:xfrm>
          <a:prstGeom prst="irregularSeal1">
            <a:avLst/>
          </a:prstGeom>
          <a:solidFill>
            <a:srgbClr val="FFD1FF"/>
          </a:solidFill>
          <a:ln w="3810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800">
                <a:solidFill>
                  <a:srgbClr val="FF0000"/>
                </a:solidFill>
                <a:latin typeface="Bookman Old Style" pitchFamily="18" charset="0"/>
                <a:cs typeface="+mn-cs"/>
              </a:rPr>
              <a:t>1960 + 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1000"/>
                                        <p:tgtEl>
                                          <p:spTgt spid="9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40" grpId="1" animBg="1"/>
      <p:bldP spid="9541" grpId="0" animBg="1"/>
      <p:bldP spid="9542" grpId="0" animBg="1"/>
      <p:bldP spid="9542" grpId="1" animBg="1"/>
      <p:bldP spid="9542" grpId="2" animBg="1"/>
      <p:bldP spid="9542" grpId="3" animBg="1"/>
      <p:bldP spid="95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8785100" cy="2736850"/>
          </a:xfrm>
          <a:prstGeom prst="wedgeRoundRectCallout">
            <a:avLst>
              <a:gd name="adj1" fmla="val 45981"/>
              <a:gd name="adj2" fmla="val 80917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Числовые выражения </a:t>
            </a:r>
            <a:r>
              <a:rPr lang="ru-RU" sz="32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28205" y="2636912"/>
            <a:ext cx="8280598" cy="2643207"/>
          </a:xfrm>
          <a:prstGeom prst="wedgeRoundRectCallout">
            <a:avLst>
              <a:gd name="adj1" fmla="val 57152"/>
              <a:gd name="adj2" fmla="val -35423"/>
              <a:gd name="adj3" fmla="val 16667"/>
            </a:avLst>
          </a:prstGeom>
          <a:noFill/>
          <a:ln w="57150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r>
              <a:rPr lang="ru-RU" sz="3000" dirty="0">
                <a:solidFill>
                  <a:srgbClr val="C00000"/>
                </a:solidFill>
                <a:latin typeface="Bookman Old Style" pitchFamily="18" charset="0"/>
                <a:cs typeface="+mn-cs"/>
              </a:rPr>
              <a:t>Буквенные выражения </a:t>
            </a:r>
            <a:r>
              <a:rPr lang="ru-RU" sz="30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– это выражения, составленные из чисел, букв, знаков математических действий и скобок.</a:t>
            </a:r>
          </a:p>
        </p:txBody>
      </p:sp>
      <p:sp>
        <p:nvSpPr>
          <p:cNvPr id="7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23850" y="188912"/>
            <a:ext cx="8389938" cy="1454137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noFill/>
          <a:ln w="381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Найди значение выражения</a:t>
            </a:r>
          </a:p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latin typeface="Bookman Old Style" pitchFamily="18" charset="0"/>
                <a:cs typeface="+mn-cs"/>
              </a:rPr>
              <a:t>3х + 121</a:t>
            </a:r>
            <a:r>
              <a:rPr lang="ru-RU" sz="4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, </a:t>
            </a:r>
            <a:r>
              <a:rPr lang="ru-RU" sz="28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если…</a:t>
            </a:r>
            <a:endParaRPr lang="ru-RU" sz="4800" dirty="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51942" y="2060848"/>
            <a:ext cx="1655762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х=12</a:t>
            </a:r>
            <a:r>
              <a:rPr lang="ru-RU" sz="4400" kern="1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8721" y="2204864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то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3131616" y="2060848"/>
            <a:ext cx="2376488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C00000"/>
                </a:solidFill>
                <a:latin typeface="Bookman Old Style" pitchFamily="18" charset="0"/>
              </a:rPr>
              <a:t>3х + 121 =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47664" y="2781174"/>
            <a:ext cx="3384931" cy="431802"/>
            <a:chOff x="1519" y="2387"/>
            <a:chExt cx="1905" cy="272"/>
          </a:xfrm>
        </p:grpSpPr>
        <p:sp>
          <p:nvSpPr>
            <p:cNvPr id="11293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519" y="2387"/>
              <a:ext cx="1905" cy="272"/>
            </a:xfrm>
            <a:prstGeom prst="rect">
              <a:avLst/>
            </a:prstGeom>
          </p:spPr>
          <p:txBody>
            <a:bodyPr wrap="none" fromWordArt="1"/>
            <a:lstStyle/>
            <a:p>
              <a:pPr algn="ctr"/>
              <a:r>
                <a:rPr lang="ru-RU" sz="48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=3</a:t>
              </a:r>
              <a:r>
                <a:rPr lang="ru-RU" sz="4800" kern="10" dirty="0" smtClean="0">
                  <a:solidFill>
                    <a:srgbClr val="C00000"/>
                  </a:solidFill>
                  <a:latin typeface="Bookman Old Style" pitchFamily="18" charset="0"/>
                  <a:sym typeface="Symbol"/>
                </a:rPr>
                <a:t></a:t>
              </a:r>
              <a:r>
                <a:rPr lang="ru-RU" sz="4800" kern="10" dirty="0" smtClean="0">
                  <a:solidFill>
                    <a:srgbClr val="C00000"/>
                  </a:solidFill>
                  <a:latin typeface="Bookman Old Style" pitchFamily="18" charset="0"/>
                </a:rPr>
                <a:t>12 </a:t>
              </a:r>
              <a:r>
                <a:rPr lang="ru-RU" sz="4800" kern="10" dirty="0">
                  <a:solidFill>
                    <a:srgbClr val="C00000"/>
                  </a:solidFill>
                  <a:latin typeface="Bookman Old Style" pitchFamily="18" charset="0"/>
                </a:rPr>
                <a:t>+ 121 =</a:t>
              </a:r>
            </a:p>
          </p:txBody>
        </p:sp>
        <p:sp>
          <p:nvSpPr>
            <p:cNvPr id="11294" name="Oval 11"/>
            <p:cNvSpPr>
              <a:spLocks noChangeArrowheads="1"/>
            </p:cNvSpPr>
            <p:nvPr/>
          </p:nvSpPr>
          <p:spPr bwMode="auto">
            <a:xfrm>
              <a:off x="1746" y="2478"/>
              <a:ext cx="90" cy="7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800">
                <a:solidFill>
                  <a:srgbClr val="C00000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5508104" y="2492896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157</a:t>
            </a:r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250354" y="3491280"/>
            <a:ext cx="1655763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х=15</a:t>
            </a:r>
            <a:r>
              <a:rPr lang="ru-RU" sz="4400" kern="1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835696" y="3708321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99"/>
                </a:solidFill>
                <a:latin typeface="Bookman Old Style" pitchFamily="18" charset="0"/>
              </a:rPr>
              <a:t>то</a:t>
            </a:r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2626569" y="3578672"/>
            <a:ext cx="649287" cy="714424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C00000"/>
                </a:solidFill>
                <a:latin typeface="Bookman Old Style" pitchFamily="18" charset="0"/>
              </a:rPr>
              <a:t>...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250354" y="4499839"/>
            <a:ext cx="1655763" cy="431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400" kern="10" dirty="0" smtClean="0">
                <a:solidFill>
                  <a:srgbClr val="000099"/>
                </a:solidFill>
                <a:latin typeface="Bookman Old Style" pitchFamily="18" charset="0"/>
              </a:rPr>
              <a:t>х=20</a:t>
            </a:r>
            <a:r>
              <a:rPr lang="ru-RU" sz="4400" kern="10" dirty="0">
                <a:solidFill>
                  <a:srgbClr val="000099"/>
                </a:solidFill>
                <a:latin typeface="Bookman Old Style" pitchFamily="18" charset="0"/>
              </a:rPr>
              <a:t>,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835696" y="4572417"/>
            <a:ext cx="8258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99"/>
                </a:solidFill>
                <a:latin typeface="Bookman Old Style" pitchFamily="18" charset="0"/>
              </a:rPr>
              <a:t>то</a:t>
            </a: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2627784" y="4507256"/>
            <a:ext cx="649288" cy="649936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solidFill>
                  <a:srgbClr val="C00000"/>
                </a:solidFill>
                <a:latin typeface="Bookman Old Style" pitchFamily="18" charset="0"/>
              </a:rPr>
              <a:t>...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2555776" y="3308077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166</a:t>
            </a: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2483768" y="4293096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 dirty="0">
                <a:solidFill>
                  <a:srgbClr val="000099"/>
                </a:solidFill>
                <a:latin typeface="Bookman Old Style" pitchFamily="18" charset="0"/>
                <a:cs typeface="+mn-cs"/>
              </a:rPr>
              <a:t>181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8" grpId="0" animBg="1"/>
      <p:bldP spid="11279" grpId="0"/>
      <p:bldP spid="11280" grpId="0" animBg="1"/>
      <p:bldP spid="11281" grpId="0" animBg="1"/>
      <p:bldP spid="11282" grpId="0"/>
      <p:bldP spid="112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7023794" y="457200"/>
            <a:ext cx="1584325" cy="6291263"/>
          </a:xfrm>
          <a:prstGeom prst="roundRect">
            <a:avLst>
              <a:gd name="adj" fmla="val 16667"/>
            </a:avLst>
          </a:prstGeom>
          <a:solidFill>
            <a:srgbClr val="FFFFFF">
              <a:alpha val="81176"/>
            </a:srgb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7846119" y="457200"/>
            <a:ext cx="4762" cy="6400800"/>
          </a:xfrm>
          <a:custGeom>
            <a:avLst/>
            <a:gdLst>
              <a:gd name="T0" fmla="*/ 3 w 3"/>
              <a:gd name="T1" fmla="*/ 0 h 4032"/>
              <a:gd name="T2" fmla="*/ 0 w 3"/>
              <a:gd name="T3" fmla="*/ 4032 h 4032"/>
              <a:gd name="T4" fmla="*/ 0 60000 65536"/>
              <a:gd name="T5" fmla="*/ 0 60000 65536"/>
              <a:gd name="T6" fmla="*/ 0 w 3"/>
              <a:gd name="T7" fmla="*/ 0 h 4032"/>
              <a:gd name="T8" fmla="*/ 3 w 3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050781" y="457200"/>
            <a:ext cx="703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Bookman Old Style" pitchFamily="18" charset="0"/>
              </a:rPr>
              <a:t>t</a:t>
            </a:r>
            <a:r>
              <a:rPr lang="en-US" sz="4000" baseline="30000">
                <a:solidFill>
                  <a:srgbClr val="FF0000"/>
                </a:solidFill>
                <a:latin typeface="Bookman Old Style" pitchFamily="18" charset="0"/>
              </a:rPr>
              <a:t>0</a:t>
            </a:r>
            <a:endParaRPr lang="ru-RU" sz="400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311131" y="4587875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Bookman Old Style" pitchFamily="18" charset="0"/>
              </a:rPr>
              <a:t>0</a:t>
            </a: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7744519" y="480377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7671494" y="4509120"/>
            <a:ext cx="358775" cy="1878980"/>
          </a:xfrm>
          <a:prstGeom prst="roundRect">
            <a:avLst>
              <a:gd name="adj" fmla="val 16667"/>
            </a:avLst>
          </a:prstGeom>
          <a:solidFill>
            <a:srgbClr val="FF0000">
              <a:alpha val="85098"/>
            </a:srgb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7671494" y="764704"/>
            <a:ext cx="358775" cy="3816424"/>
          </a:xfrm>
          <a:prstGeom prst="roundRect">
            <a:avLst>
              <a:gd name="adj" fmla="val 16667"/>
            </a:avLst>
          </a:prstGeom>
          <a:solidFill>
            <a:srgbClr val="FF0000">
              <a:alpha val="85098"/>
            </a:srgb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 flipV="1">
            <a:off x="8462069" y="744538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8535094" y="2565400"/>
            <a:ext cx="933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Bookman Old Style" pitchFamily="18" charset="0"/>
              </a:rPr>
              <a:t>p</a:t>
            </a:r>
            <a:r>
              <a:rPr lang="en-US" sz="4000" baseline="30000">
                <a:solidFill>
                  <a:srgbClr val="000099"/>
                </a:solidFill>
                <a:latin typeface="Bookman Old Style" pitchFamily="18" charset="0"/>
              </a:rPr>
              <a:t>0</a:t>
            </a:r>
            <a:endParaRPr lang="ru-RU" sz="400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2411412" y="2781300"/>
            <a:ext cx="4032795" cy="6477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006600"/>
                </a:solidFill>
                <a:latin typeface="Bookman Old Style" pitchFamily="18" charset="0"/>
              </a:rPr>
              <a:t>при </a:t>
            </a:r>
            <a:r>
              <a:rPr lang="en-US" sz="3200" dirty="0">
                <a:solidFill>
                  <a:srgbClr val="006600"/>
                </a:solidFill>
                <a:latin typeface="Bookman Old Style" pitchFamily="18" charset="0"/>
              </a:rPr>
              <a:t>t = 25</a:t>
            </a:r>
            <a:r>
              <a:rPr lang="ru-RU" sz="3200" dirty="0">
                <a:solidFill>
                  <a:srgbClr val="006600"/>
                </a:solidFill>
                <a:latin typeface="Bookman Old Style" pitchFamily="18" charset="0"/>
              </a:rPr>
              <a:t>, </a:t>
            </a:r>
            <a:r>
              <a:rPr lang="ru-RU" sz="3200" dirty="0" err="1">
                <a:solidFill>
                  <a:srgbClr val="006600"/>
                </a:solidFill>
                <a:latin typeface="Bookman Old Style" pitchFamily="18" charset="0"/>
              </a:rPr>
              <a:t>р</a:t>
            </a:r>
            <a:r>
              <a:rPr lang="ru-RU" sz="3200" dirty="0">
                <a:solidFill>
                  <a:srgbClr val="006600"/>
                </a:solidFill>
                <a:latin typeface="Bookman Old Style" pitchFamily="18" charset="0"/>
              </a:rPr>
              <a:t> = </a:t>
            </a:r>
            <a:r>
              <a:rPr lang="ru-RU" sz="3200" dirty="0" smtClean="0">
                <a:solidFill>
                  <a:srgbClr val="006600"/>
                </a:solidFill>
                <a:latin typeface="Bookman Old Style" pitchFamily="18" charset="0"/>
              </a:rPr>
              <a:t>70</a:t>
            </a:r>
            <a:endParaRPr lang="ru-RU" sz="3200" dirty="0">
              <a:solidFill>
                <a:srgbClr val="006600"/>
              </a:solidFill>
              <a:latin typeface="Bookman Old Style" pitchFamily="18" charset="0"/>
            </a:endParaRPr>
          </a:p>
        </p:txBody>
      </p:sp>
      <p:sp>
        <p:nvSpPr>
          <p:cNvPr id="20517" name="WordArt 37"/>
          <p:cNvSpPr>
            <a:spLocks noChangeArrowheads="1" noChangeShapeType="1" noTextEdit="1"/>
          </p:cNvSpPr>
          <p:nvPr/>
        </p:nvSpPr>
        <p:spPr bwMode="auto">
          <a:xfrm>
            <a:off x="3563938" y="3284984"/>
            <a:ext cx="1439862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>
                <a:solidFill>
                  <a:srgbClr val="009900"/>
                </a:solidFill>
                <a:latin typeface="Bookman Old Style" pitchFamily="18" charset="0"/>
              </a:rPr>
              <a:t>t </a:t>
            </a:r>
            <a:r>
              <a:rPr lang="en-US" sz="6600" kern="10" dirty="0" smtClean="0">
                <a:solidFill>
                  <a:srgbClr val="009900"/>
                </a:solidFill>
                <a:latin typeface="Bookman Old Style" pitchFamily="18" charset="0"/>
              </a:rPr>
              <a:t>– </a:t>
            </a:r>
            <a:r>
              <a:rPr lang="en-US" sz="6600" kern="10" dirty="0">
                <a:solidFill>
                  <a:srgbClr val="009900"/>
                </a:solidFill>
                <a:latin typeface="Bookman Old Style" pitchFamily="18" charset="0"/>
              </a:rPr>
              <a:t>p</a:t>
            </a:r>
            <a:endParaRPr lang="ru-RU" sz="6600" kern="10" dirty="0">
              <a:solidFill>
                <a:srgbClr val="009900"/>
              </a:solidFill>
              <a:latin typeface="Bookman Old Style" pitchFamily="18" charset="0"/>
            </a:endParaRPr>
          </a:p>
        </p:txBody>
      </p:sp>
      <p:sp>
        <p:nvSpPr>
          <p:cNvPr id="20518" name="WordArt 38"/>
          <p:cNvSpPr>
            <a:spLocks noChangeArrowheads="1" noChangeShapeType="1" noTextEdit="1"/>
          </p:cNvSpPr>
          <p:nvPr/>
        </p:nvSpPr>
        <p:spPr bwMode="auto">
          <a:xfrm>
            <a:off x="2411413" y="4149080"/>
            <a:ext cx="1439862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>
                <a:solidFill>
                  <a:srgbClr val="C00000"/>
                </a:solidFill>
                <a:latin typeface="Bookman Old Style" pitchFamily="18" charset="0"/>
              </a:rPr>
              <a:t>t </a:t>
            </a:r>
            <a:r>
              <a:rPr lang="en-US" sz="6600" kern="10" dirty="0" smtClean="0">
                <a:solidFill>
                  <a:srgbClr val="C00000"/>
                </a:solidFill>
                <a:latin typeface="Bookman Old Style" pitchFamily="18" charset="0"/>
              </a:rPr>
              <a:t>– </a:t>
            </a:r>
            <a:r>
              <a:rPr lang="en-US" sz="6600" kern="10" dirty="0">
                <a:solidFill>
                  <a:srgbClr val="C00000"/>
                </a:solidFill>
                <a:latin typeface="Bookman Old Style" pitchFamily="18" charset="0"/>
              </a:rPr>
              <a:t>p</a:t>
            </a:r>
            <a:endParaRPr lang="ru-RU" sz="66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519" name="WordArt 39"/>
          <p:cNvSpPr>
            <a:spLocks noChangeArrowheads="1" noChangeShapeType="1" noTextEdit="1"/>
          </p:cNvSpPr>
          <p:nvPr/>
        </p:nvSpPr>
        <p:spPr bwMode="auto">
          <a:xfrm>
            <a:off x="4140200" y="4364335"/>
            <a:ext cx="2665413" cy="5048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5400" kern="10" dirty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ru-RU" sz="5400" kern="10" dirty="0" smtClean="0">
                <a:solidFill>
                  <a:srgbClr val="C00000"/>
                </a:solidFill>
                <a:latin typeface="Bookman Old Style" pitchFamily="18" charset="0"/>
              </a:rPr>
              <a:t>25–7</a:t>
            </a:r>
            <a:endParaRPr lang="ru-RU" sz="54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0520" name="AutoShape 40"/>
          <p:cNvSpPr>
            <a:spLocks noChangeArrowheads="1"/>
          </p:cNvSpPr>
          <p:nvPr/>
        </p:nvSpPr>
        <p:spPr bwMode="auto">
          <a:xfrm>
            <a:off x="3492500" y="5013325"/>
            <a:ext cx="2151070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18</a:t>
            </a:r>
            <a:r>
              <a:rPr lang="en-US" sz="5400" baseline="30000">
                <a:solidFill>
                  <a:srgbClr val="000099"/>
                </a:solidFill>
                <a:latin typeface="Bookman Old Style" pitchFamily="18" charset="0"/>
                <a:cs typeface="+mn-cs"/>
              </a:rPr>
              <a:t>0</a:t>
            </a:r>
            <a:endParaRPr lang="ru-RU" sz="54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129581"/>
            <a:ext cx="3416320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0" dirty="0">
                <a:ln w="11430"/>
                <a:solidFill>
                  <a:srgbClr val="4A2FAB"/>
                </a:solidFill>
                <a:latin typeface="Bookman Old Style" pitchFamily="18" charset="0"/>
              </a:rPr>
              <a:t>Задача № 308.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42875" y="322263"/>
            <a:ext cx="702141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                                   </a:t>
            </a:r>
            <a:r>
              <a:rPr lang="ru-RU" sz="2400" i="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В полдень термометр показывал температуру </a:t>
            </a:r>
            <a:r>
              <a:rPr lang="en-US" sz="2800" i="0" dirty="0">
                <a:solidFill>
                  <a:srgbClr val="C00000"/>
                </a:solidFill>
                <a:latin typeface="Bookman Old Style" pitchFamily="18" charset="0"/>
              </a:rPr>
              <a:t>t</a:t>
            </a:r>
            <a:r>
              <a:rPr lang="en-US" sz="2800" i="0" baseline="30000" dirty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r>
              <a:rPr lang="en-US" sz="2800" i="0" dirty="0">
                <a:solidFill>
                  <a:srgbClr val="C00000"/>
                </a:solidFill>
                <a:latin typeface="Bookman Old Style" pitchFamily="18" charset="0"/>
              </a:rPr>
              <a:t>C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, а к полуночи температура опустилась на </a:t>
            </a:r>
            <a:r>
              <a:rPr lang="ru-RU" sz="2800" i="0" dirty="0">
                <a:solidFill>
                  <a:srgbClr val="C00000"/>
                </a:solidFill>
                <a:latin typeface="Bookman Old Style" pitchFamily="18" charset="0"/>
              </a:rPr>
              <a:t>р</a:t>
            </a:r>
            <a:r>
              <a:rPr lang="ru-RU" sz="2800" i="0" baseline="30000" dirty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r>
              <a:rPr lang="ru-RU" sz="2800" i="0" dirty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. Какую температуру показывал термометр в полночь?     Составьте выражение и найдите его значение:</a:t>
            </a:r>
            <a:endParaRPr lang="ru-RU" sz="2800" i="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0" grpId="0" animBg="1"/>
      <p:bldP spid="20511" grpId="0"/>
      <p:bldP spid="20515" grpId="0" animBg="1"/>
      <p:bldP spid="20517" grpId="0" animBg="1"/>
      <p:bldP spid="20518" grpId="0" animBg="1"/>
      <p:bldP spid="205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0"/>
          <p:cNvSpPr>
            <a:spLocks/>
          </p:cNvSpPr>
          <p:nvPr/>
        </p:nvSpPr>
        <p:spPr bwMode="auto">
          <a:xfrm>
            <a:off x="76200" y="76200"/>
            <a:ext cx="8991600" cy="6705600"/>
          </a:xfrm>
          <a:custGeom>
            <a:avLst/>
            <a:gdLst>
              <a:gd name="T0" fmla="*/ 0 w 5664"/>
              <a:gd name="T1" fmla="*/ 144 h 4224"/>
              <a:gd name="T2" fmla="*/ 0 w 5664"/>
              <a:gd name="T3" fmla="*/ 4080 h 4224"/>
              <a:gd name="T4" fmla="*/ 144 w 5664"/>
              <a:gd name="T5" fmla="*/ 4224 h 4224"/>
              <a:gd name="T6" fmla="*/ 5568 w 5664"/>
              <a:gd name="T7" fmla="*/ 4224 h 4224"/>
              <a:gd name="T8" fmla="*/ 5664 w 5664"/>
              <a:gd name="T9" fmla="*/ 4032 h 4224"/>
              <a:gd name="T10" fmla="*/ 5664 w 5664"/>
              <a:gd name="T11" fmla="*/ 144 h 4224"/>
              <a:gd name="T12" fmla="*/ 5520 w 5664"/>
              <a:gd name="T13" fmla="*/ 0 h 4224"/>
              <a:gd name="T14" fmla="*/ 96 w 5664"/>
              <a:gd name="T15" fmla="*/ 0 h 4224"/>
              <a:gd name="T16" fmla="*/ 0 w 5664"/>
              <a:gd name="T17" fmla="*/ 144 h 42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664"/>
              <a:gd name="T28" fmla="*/ 0 h 4224"/>
              <a:gd name="T29" fmla="*/ 5664 w 5664"/>
              <a:gd name="T30" fmla="*/ 4224 h 42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664" h="4224">
                <a:moveTo>
                  <a:pt x="0" y="144"/>
                </a:moveTo>
                <a:lnTo>
                  <a:pt x="0" y="4080"/>
                </a:lnTo>
                <a:lnTo>
                  <a:pt x="144" y="4224"/>
                </a:lnTo>
                <a:lnTo>
                  <a:pt x="5568" y="4224"/>
                </a:lnTo>
                <a:lnTo>
                  <a:pt x="5664" y="4032"/>
                </a:lnTo>
                <a:lnTo>
                  <a:pt x="5664" y="144"/>
                </a:lnTo>
                <a:lnTo>
                  <a:pt x="5520" y="0"/>
                </a:lnTo>
                <a:lnTo>
                  <a:pt x="96" y="0"/>
                </a:lnTo>
                <a:lnTo>
                  <a:pt x="0" y="144"/>
                </a:lnTo>
                <a:close/>
              </a:path>
            </a:pathLst>
          </a:custGeom>
          <a:noFill/>
          <a:ln w="88900">
            <a:solidFill>
              <a:schemeClr val="accent5">
                <a:lumMod val="75000"/>
              </a:schemeClr>
            </a:solidFill>
            <a:round/>
            <a:headEnd type="none" w="lg" len="lg"/>
            <a:tailEnd type="non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>
              <a:defRPr/>
            </a:pPr>
            <a:endParaRPr lang="ru-RU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913563" y="457200"/>
            <a:ext cx="1584325" cy="6291263"/>
          </a:xfrm>
          <a:prstGeom prst="roundRect">
            <a:avLst>
              <a:gd name="adj" fmla="val 16667"/>
            </a:avLst>
          </a:prstGeom>
          <a:solidFill>
            <a:srgbClr val="FFFFFF">
              <a:alpha val="74118"/>
            </a:srgbClr>
          </a:solidFill>
          <a:ln w="25400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3320" name="Freeform 2"/>
          <p:cNvSpPr>
            <a:spLocks/>
          </p:cNvSpPr>
          <p:nvPr/>
        </p:nvSpPr>
        <p:spPr bwMode="auto">
          <a:xfrm>
            <a:off x="7735888" y="457200"/>
            <a:ext cx="4762" cy="6400800"/>
          </a:xfrm>
          <a:custGeom>
            <a:avLst/>
            <a:gdLst>
              <a:gd name="T0" fmla="*/ 3 w 3"/>
              <a:gd name="T1" fmla="*/ 0 h 4032"/>
              <a:gd name="T2" fmla="*/ 0 w 3"/>
              <a:gd name="T3" fmla="*/ 4032 h 4032"/>
              <a:gd name="T4" fmla="*/ 0 60000 65536"/>
              <a:gd name="T5" fmla="*/ 0 60000 65536"/>
              <a:gd name="T6" fmla="*/ 0 w 3"/>
              <a:gd name="T7" fmla="*/ 0 h 4032"/>
              <a:gd name="T8" fmla="*/ 3 w 3"/>
              <a:gd name="T9" fmla="*/ 4032 h 40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6869113" y="457200"/>
            <a:ext cx="774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Bookman Old Style" pitchFamily="18" charset="0"/>
              </a:rPr>
              <a:t>t</a:t>
            </a:r>
            <a:r>
              <a:rPr lang="en-US" sz="4000" baseline="30000">
                <a:solidFill>
                  <a:srgbClr val="FF0000"/>
                </a:solidFill>
                <a:latin typeface="Bookman Old Style" pitchFamily="18" charset="0"/>
              </a:rPr>
              <a:t>0</a:t>
            </a:r>
            <a:endParaRPr lang="ru-RU" sz="400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7200900" y="4587875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Bookman Old Style" pitchFamily="18" charset="0"/>
              </a:rPr>
              <a:t>0</a:t>
            </a:r>
          </a:p>
        </p:txBody>
      </p:sp>
      <p:sp>
        <p:nvSpPr>
          <p:cNvPr id="13323" name="Oval 5"/>
          <p:cNvSpPr>
            <a:spLocks noChangeArrowheads="1"/>
          </p:cNvSpPr>
          <p:nvPr/>
        </p:nvSpPr>
        <p:spPr bwMode="auto">
          <a:xfrm>
            <a:off x="7634288" y="4803775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7561263" y="4581128"/>
            <a:ext cx="358775" cy="1806972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7561263" y="844550"/>
            <a:ext cx="358775" cy="3816350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>
              <a:defRPr/>
            </a:pPr>
            <a:endParaRPr lang="ru-RU">
              <a:latin typeface="Bookman Old Style" pitchFamily="18" charset="0"/>
              <a:cs typeface="+mn-cs"/>
            </a:endParaRPr>
          </a:p>
        </p:txBody>
      </p:sp>
      <p:sp>
        <p:nvSpPr>
          <p:cNvPr id="13330" name="Line 9"/>
          <p:cNvSpPr>
            <a:spLocks noChangeShapeType="1"/>
          </p:cNvSpPr>
          <p:nvPr/>
        </p:nvSpPr>
        <p:spPr bwMode="auto">
          <a:xfrm flipH="1" flipV="1">
            <a:off x="8351838" y="744538"/>
            <a:ext cx="0" cy="381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>
              <a:latin typeface="Bookman Old Style" pitchFamily="18" charset="0"/>
            </a:endParaRPr>
          </a:p>
        </p:txBody>
      </p:sp>
      <p:sp>
        <p:nvSpPr>
          <p:cNvPr id="13331" name="Text Box 10"/>
          <p:cNvSpPr txBox="1">
            <a:spLocks noChangeArrowheads="1"/>
          </p:cNvSpPr>
          <p:nvPr/>
        </p:nvSpPr>
        <p:spPr bwMode="auto">
          <a:xfrm>
            <a:off x="8424863" y="2565400"/>
            <a:ext cx="862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99"/>
                </a:solidFill>
                <a:latin typeface="Bookman Old Style" pitchFamily="18" charset="0"/>
              </a:rPr>
              <a:t>p</a:t>
            </a:r>
            <a:r>
              <a:rPr lang="en-US" sz="4000" baseline="30000">
                <a:solidFill>
                  <a:srgbClr val="000099"/>
                </a:solidFill>
                <a:latin typeface="Bookman Old Style" pitchFamily="18" charset="0"/>
              </a:rPr>
              <a:t>0</a:t>
            </a:r>
            <a:endParaRPr lang="ru-RU" sz="4000">
              <a:solidFill>
                <a:srgbClr val="000099"/>
              </a:solidFill>
              <a:latin typeface="Bookman Old Style" pitchFamily="18" charset="0"/>
            </a:endParaRP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2267744" y="2781300"/>
            <a:ext cx="4032448" cy="647700"/>
          </a:xfrm>
          <a:prstGeom prst="rect">
            <a:avLst/>
          </a:prstGeom>
          <a:solidFill>
            <a:srgbClr val="FFFF99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3200" dirty="0">
                <a:solidFill>
                  <a:srgbClr val="006600"/>
                </a:solidFill>
                <a:latin typeface="Bookman Old Style" pitchFamily="18" charset="0"/>
                <a:cs typeface="+mn-cs"/>
              </a:rPr>
              <a:t>при </a:t>
            </a:r>
            <a:r>
              <a:rPr lang="en-US" sz="3200" dirty="0">
                <a:solidFill>
                  <a:srgbClr val="006600"/>
                </a:solidFill>
                <a:latin typeface="Bookman Old Style" pitchFamily="18" charset="0"/>
                <a:cs typeface="+mn-cs"/>
              </a:rPr>
              <a:t>t = </a:t>
            </a:r>
            <a:r>
              <a:rPr lang="ru-RU" sz="3200" dirty="0">
                <a:solidFill>
                  <a:srgbClr val="006600"/>
                </a:solidFill>
                <a:latin typeface="Bookman Old Style" pitchFamily="18" charset="0"/>
                <a:cs typeface="+mn-cs"/>
              </a:rPr>
              <a:t>34, </a:t>
            </a:r>
            <a:r>
              <a:rPr lang="ru-RU" sz="3200" dirty="0" err="1">
                <a:solidFill>
                  <a:srgbClr val="006600"/>
                </a:solidFill>
                <a:latin typeface="Bookman Old Style" pitchFamily="18" charset="0"/>
                <a:cs typeface="+mn-cs"/>
              </a:rPr>
              <a:t>р</a:t>
            </a:r>
            <a:r>
              <a:rPr lang="ru-RU" sz="3200" dirty="0">
                <a:solidFill>
                  <a:srgbClr val="006600"/>
                </a:solidFill>
                <a:latin typeface="Bookman Old Style" pitchFamily="18" charset="0"/>
                <a:cs typeface="+mn-cs"/>
              </a:rPr>
              <a:t> = 14</a:t>
            </a:r>
            <a:r>
              <a:rPr lang="en-US" sz="3200" dirty="0">
                <a:solidFill>
                  <a:srgbClr val="006600"/>
                </a:solidFill>
                <a:latin typeface="Bookman Old Style" pitchFamily="18" charset="0"/>
                <a:cs typeface="+mn-cs"/>
              </a:rPr>
              <a:t> </a:t>
            </a:r>
            <a:endParaRPr lang="ru-RU" sz="3200" dirty="0">
              <a:solidFill>
                <a:srgbClr val="006600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3563938" y="3429372"/>
            <a:ext cx="1439862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>
                <a:solidFill>
                  <a:srgbClr val="009900"/>
                </a:solidFill>
                <a:latin typeface="Bookman Old Style" pitchFamily="18" charset="0"/>
              </a:rPr>
              <a:t>t </a:t>
            </a:r>
            <a:r>
              <a:rPr lang="en-US" sz="6600" kern="10" dirty="0" smtClean="0">
                <a:solidFill>
                  <a:srgbClr val="009900"/>
                </a:solidFill>
                <a:latin typeface="Bookman Old Style" pitchFamily="18" charset="0"/>
              </a:rPr>
              <a:t>– </a:t>
            </a:r>
            <a:r>
              <a:rPr lang="en-US" sz="6600" kern="10" dirty="0">
                <a:solidFill>
                  <a:srgbClr val="009900"/>
                </a:solidFill>
                <a:latin typeface="Bookman Old Style" pitchFamily="18" charset="0"/>
              </a:rPr>
              <a:t>p</a:t>
            </a:r>
            <a:endParaRPr lang="ru-RU" sz="6600" kern="10" dirty="0">
              <a:solidFill>
                <a:srgbClr val="009900"/>
              </a:solidFill>
              <a:latin typeface="Bookman Old Style" pitchFamily="18" charset="0"/>
            </a:endParaRPr>
          </a:p>
        </p:txBody>
      </p:sp>
      <p:sp>
        <p:nvSpPr>
          <p:cNvPr id="22545" name="WordArt 17"/>
          <p:cNvSpPr>
            <a:spLocks noChangeArrowheads="1" noChangeShapeType="1" noTextEdit="1"/>
          </p:cNvSpPr>
          <p:nvPr/>
        </p:nvSpPr>
        <p:spPr bwMode="auto">
          <a:xfrm>
            <a:off x="2411413" y="4293096"/>
            <a:ext cx="1439862" cy="6477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6600" kern="10" dirty="0" smtClean="0">
                <a:solidFill>
                  <a:srgbClr val="C00000"/>
                </a:solidFill>
                <a:latin typeface="Bookman Old Style" pitchFamily="18" charset="0"/>
              </a:rPr>
              <a:t>t–p</a:t>
            </a:r>
            <a:endParaRPr lang="ru-RU" sz="66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546" name="WordArt 18"/>
          <p:cNvSpPr>
            <a:spLocks noChangeArrowheads="1" noChangeShapeType="1" noTextEdit="1"/>
          </p:cNvSpPr>
          <p:nvPr/>
        </p:nvSpPr>
        <p:spPr bwMode="auto">
          <a:xfrm>
            <a:off x="3995936" y="4437063"/>
            <a:ext cx="2665413" cy="50482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6000" kern="10" dirty="0" smtClean="0">
                <a:solidFill>
                  <a:srgbClr val="C00000"/>
                </a:solidFill>
                <a:latin typeface="Bookman Old Style" pitchFamily="18" charset="0"/>
              </a:rPr>
              <a:t>=34–14</a:t>
            </a:r>
            <a:endParaRPr lang="ru-RU" sz="6000" kern="1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2928926" y="5157788"/>
            <a:ext cx="2290774" cy="1489075"/>
          </a:xfrm>
          <a:prstGeom prst="irregularSeal1">
            <a:avLst/>
          </a:prstGeom>
          <a:solidFill>
            <a:srgbClr val="FFFF00"/>
          </a:solidFill>
          <a:ln w="57150">
            <a:solidFill>
              <a:srgbClr val="000099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5400">
                <a:solidFill>
                  <a:srgbClr val="000099"/>
                </a:solidFill>
                <a:latin typeface="Bookman Old Style" pitchFamily="18" charset="0"/>
                <a:cs typeface="+mn-cs"/>
              </a:rPr>
              <a:t>20</a:t>
            </a:r>
            <a:r>
              <a:rPr lang="en-US" sz="5400" baseline="30000">
                <a:solidFill>
                  <a:srgbClr val="000099"/>
                </a:solidFill>
                <a:latin typeface="Bookman Old Style" pitchFamily="18" charset="0"/>
                <a:cs typeface="+mn-cs"/>
              </a:rPr>
              <a:t>0</a:t>
            </a:r>
            <a:endParaRPr lang="ru-RU" sz="5400">
              <a:solidFill>
                <a:srgbClr val="000099"/>
              </a:solidFill>
              <a:latin typeface="Bookman Old Style" pitchFamily="18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129581"/>
            <a:ext cx="3416320" cy="584775"/>
          </a:xfrm>
          <a:prstGeom prst="rect">
            <a:avLst/>
          </a:prstGeom>
          <a:ln w="57150">
            <a:solidFill>
              <a:schemeClr val="accent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0" dirty="0">
                <a:ln w="11430"/>
                <a:solidFill>
                  <a:srgbClr val="4A2FAB"/>
                </a:solidFill>
                <a:latin typeface="Bookman Old Style" pitchFamily="18" charset="0"/>
              </a:rPr>
              <a:t>Задача № 308.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42875" y="322263"/>
            <a:ext cx="7021413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                                   </a:t>
            </a:r>
            <a:r>
              <a:rPr lang="ru-RU" sz="2400" i="0" dirty="0" smtClean="0">
                <a:solidFill>
                  <a:srgbClr val="000099"/>
                </a:solidFill>
                <a:latin typeface="Bookman Old Style" pitchFamily="18" charset="0"/>
              </a:rPr>
              <a:t> 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В полдень термометр показывал температуру </a:t>
            </a:r>
            <a:r>
              <a:rPr lang="en-US" sz="2800" i="0" dirty="0">
                <a:solidFill>
                  <a:srgbClr val="C00000"/>
                </a:solidFill>
                <a:latin typeface="Bookman Old Style" pitchFamily="18" charset="0"/>
              </a:rPr>
              <a:t>t</a:t>
            </a:r>
            <a:r>
              <a:rPr lang="en-US" sz="2800" i="0" baseline="30000" dirty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r>
              <a:rPr lang="en-US" sz="2800" i="0" dirty="0">
                <a:solidFill>
                  <a:srgbClr val="C00000"/>
                </a:solidFill>
                <a:latin typeface="Bookman Old Style" pitchFamily="18" charset="0"/>
              </a:rPr>
              <a:t>C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, а к полуночи температура опустилась на </a:t>
            </a:r>
            <a:r>
              <a:rPr lang="ru-RU" sz="2800" i="0" dirty="0">
                <a:solidFill>
                  <a:srgbClr val="C00000"/>
                </a:solidFill>
                <a:latin typeface="Bookman Old Style" pitchFamily="18" charset="0"/>
              </a:rPr>
              <a:t>р</a:t>
            </a:r>
            <a:r>
              <a:rPr lang="ru-RU" sz="2800" i="0" baseline="30000" dirty="0">
                <a:solidFill>
                  <a:srgbClr val="C00000"/>
                </a:solidFill>
                <a:latin typeface="Bookman Old Style" pitchFamily="18" charset="0"/>
              </a:rPr>
              <a:t>0</a:t>
            </a:r>
            <a:r>
              <a:rPr lang="ru-RU" sz="2800" i="0" dirty="0">
                <a:solidFill>
                  <a:srgbClr val="C00000"/>
                </a:solidFill>
                <a:latin typeface="Bookman Old Style" pitchFamily="18" charset="0"/>
              </a:rPr>
              <a:t>С</a:t>
            </a:r>
            <a:r>
              <a:rPr lang="ru-RU" sz="2400" i="0" dirty="0">
                <a:solidFill>
                  <a:srgbClr val="000099"/>
                </a:solidFill>
                <a:latin typeface="Bookman Old Style" pitchFamily="18" charset="0"/>
              </a:rPr>
              <a:t>. Какую температуру показывал термометр в полночь?     Составьте выражение и найдите его значение:</a:t>
            </a:r>
            <a:endParaRPr lang="ru-RU" sz="2800" i="0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 animBg="1"/>
      <p:bldP spid="22545" grpId="0" animBg="1"/>
      <p:bldP spid="22546" grpId="0" animBg="1"/>
    </p:bldLst>
  </p:timing>
</p:sld>
</file>

<file path=ppt/theme/theme1.xml><?xml version="1.0" encoding="utf-8"?>
<a:theme xmlns:a="http://schemas.openxmlformats.org/drawingml/2006/main" name="Шаблон оформления с нарциссами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567</Words>
  <Application>Microsoft Office PowerPoint</Application>
  <PresentationFormat>Экран (4:3)</PresentationFormat>
  <Paragraphs>109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Шаблон оформления с нарциссами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Komp-City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Математика 5 класс</dc:subject>
  <dc:creator>Малая Елена Васильевна</dc:creator>
  <cp:lastModifiedBy>Юлия</cp:lastModifiedBy>
  <cp:revision>286</cp:revision>
  <dcterms:created xsi:type="dcterms:W3CDTF">2007-07-13T07:27:52Z</dcterms:created>
  <dcterms:modified xsi:type="dcterms:W3CDTF">2015-10-11T11:43:21Z</dcterms:modified>
</cp:coreProperties>
</file>