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1"/>
  </p:notesMasterIdLst>
  <p:handoutMasterIdLst>
    <p:handoutMasterId r:id="rId12"/>
  </p:handoutMasterIdLst>
  <p:sldIdLst>
    <p:sldId id="460" r:id="rId2"/>
    <p:sldId id="443" r:id="rId3"/>
    <p:sldId id="444" r:id="rId4"/>
    <p:sldId id="445" r:id="rId5"/>
    <p:sldId id="446" r:id="rId6"/>
    <p:sldId id="447" r:id="rId7"/>
    <p:sldId id="457" r:id="rId8"/>
    <p:sldId id="461" r:id="rId9"/>
    <p:sldId id="45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9900"/>
    <a:srgbClr val="FF0000"/>
    <a:srgbClr val="FFFFFF"/>
    <a:srgbClr val="D2DDF6"/>
    <a:srgbClr val="0066FF"/>
    <a:srgbClr val="00FF00"/>
    <a:srgbClr val="FFFF99"/>
    <a:srgbClr val="CCFFCC"/>
    <a:srgbClr val="D1F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AB7252F-20D8-45E3-A600-7149FC4AF9BF}" type="datetimeFigureOut">
              <a:rPr lang="ru-RU"/>
              <a:pPr>
                <a:defRPr/>
              </a:pPr>
              <a:t>07.10.2015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EAD8169-AB3E-467F-8784-DE004C692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1850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527C80B-BBF2-47BA-B75B-E4B7EC7FE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4473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5516A1-31AF-40DF-BB31-C89DE47C658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dirty="0" smtClean="0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 dirty="0" smtClean="0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</a:t>
            </a:r>
            <a:r>
              <a:rPr lang="ru-RU" dirty="0" err="1" smtClean="0"/>
              <a:t>Знайку</a:t>
            </a:r>
            <a:r>
              <a:rPr lang="ru-RU" dirty="0" smtClean="0"/>
              <a:t>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AAE15-87F2-40C5-ABE2-0EA88C289B0B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Провожу фронтальное рассуждение, результаты на экране появляются после щелчка мыши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5F3B6-B26B-4F19-8A9D-105F3548483F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5F3B6-B26B-4F19-8A9D-105F3548483F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62C7-C327-4FB1-9C94-884A8F14F8BE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4428C-D893-41E6-A969-E6D7B85ED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040C8-7878-4EC5-9B5E-48BBFD3FA2AF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8833-384D-4C29-B398-17516A0EAA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9580B-E5F8-419F-BC3F-13BAEEA93C23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666A7-C7FF-4F69-8D4F-0F9E57D3E1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CFE3F-58D3-4DFE-80D2-C3CBCEA5E45D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9006-52BF-4477-93B8-CA839ECA95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7FD2-268E-48AC-8F9A-9327293EEEB6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3DF0A-EDB7-4AC1-A045-14F15CFCD6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5D62-A68A-4A69-AD57-A1DC623EF494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75FF3-AFA7-41E7-AEC5-02F7B294A3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89E9-6216-4A7E-BD62-6C0B4E2C0AD9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B675-3A7D-4097-A662-7AD94D7F0C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11C84-4BBF-4B59-ACB8-8EAE798E7669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16DE0-8209-4559-B403-04D6A94AC6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4B578-119D-417C-AA59-14871246BF7B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7AB6B-E0DB-4C13-8C2E-443ED4F0C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9D2829-8ED1-459D-AF5F-043FD32508B8}" type="datetime1">
              <a:rPr lang="ru-RU"/>
              <a:pPr>
                <a:defRPr/>
              </a:pPr>
              <a:t>07.10.2015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AA508E-595E-4362-85E4-DCE9EABEBD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07.10.2015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143655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60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Числовые выражения.</a:t>
            </a:r>
            <a:endParaRPr lang="ru-RU" sz="6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719137" y="404664"/>
            <a:ext cx="7705725" cy="2736850"/>
          </a:xfrm>
          <a:prstGeom prst="wedgeRoundRectCallout">
            <a:avLst>
              <a:gd name="adj1" fmla="val 45981"/>
              <a:gd name="adj2" fmla="val 8091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Числовые выражения – это такие выражения, которые составлены из чисел, знаков математических действий и скобок.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1888" y="4292600"/>
            <a:ext cx="1662112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250825" y="188913"/>
            <a:ext cx="8893175" cy="576262"/>
          </a:xfrm>
          <a:prstGeom prst="wedgeRoundRectCallout">
            <a:avLst>
              <a:gd name="adj1" fmla="val -42408"/>
              <a:gd name="adj2" fmla="val 16671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 задачу, составляя числовое выражение: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50826" y="1052513"/>
            <a:ext cx="872145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Коля из 5 «Б» класса собрал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140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вкладышей к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жвачкам, а пятеро его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одноклассников    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собрали по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22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вкладыша.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Родители     поднатужились и купили этим    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одноклассникам еще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65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жвачек,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чтобы они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обогнали Колю. Сколько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теперь вкладышей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от жвачек в 5 «Б» классе?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268538" y="4149725"/>
            <a:ext cx="1152525" cy="431800"/>
            <a:chOff x="1655" y="2614"/>
            <a:chExt cx="726" cy="272"/>
          </a:xfrm>
        </p:grpSpPr>
        <p:sp>
          <p:nvSpPr>
            <p:cNvPr id="4123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655" y="2614"/>
              <a:ext cx="726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Bookman Old Style" pitchFamily="18" charset="0"/>
                </a:rPr>
                <a:t>22  5</a:t>
              </a:r>
            </a:p>
          </p:txBody>
        </p:sp>
        <p:sp>
          <p:nvSpPr>
            <p:cNvPr id="4124" name="Oval 11"/>
            <p:cNvSpPr>
              <a:spLocks noChangeArrowheads="1"/>
            </p:cNvSpPr>
            <p:nvPr/>
          </p:nvSpPr>
          <p:spPr bwMode="auto">
            <a:xfrm>
              <a:off x="2109" y="2750"/>
              <a:ext cx="46" cy="4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492500" y="4149725"/>
            <a:ext cx="439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Bookman Old Style" pitchFamily="18" charset="0"/>
              </a:rPr>
              <a:t>- было у одноклассников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268538" y="4797425"/>
            <a:ext cx="2447925" cy="431800"/>
            <a:chOff x="1474" y="3158"/>
            <a:chExt cx="1542" cy="272"/>
          </a:xfrm>
        </p:grpSpPr>
        <p:sp>
          <p:nvSpPr>
            <p:cNvPr id="4121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474" y="3158"/>
              <a:ext cx="1542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Bookman Old Style" pitchFamily="18" charset="0"/>
                </a:rPr>
                <a:t>22  5 + 65</a:t>
              </a:r>
            </a:p>
          </p:txBody>
        </p:sp>
        <p:sp>
          <p:nvSpPr>
            <p:cNvPr id="4122" name="Oval 16"/>
            <p:cNvSpPr>
              <a:spLocks noChangeArrowheads="1"/>
            </p:cNvSpPr>
            <p:nvPr/>
          </p:nvSpPr>
          <p:spPr bwMode="auto">
            <a:xfrm>
              <a:off x="1973" y="3294"/>
              <a:ext cx="45" cy="4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4859338" y="4797425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Bookman Old Style" pitchFamily="18" charset="0"/>
              </a:rPr>
              <a:t>- стало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56023" y="5876925"/>
            <a:ext cx="2447925" cy="431800"/>
            <a:chOff x="1474" y="3158"/>
            <a:chExt cx="1542" cy="272"/>
          </a:xfrm>
        </p:grpSpPr>
        <p:sp>
          <p:nvSpPr>
            <p:cNvPr id="4119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474" y="3158"/>
              <a:ext cx="1542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Bookman Old Style" pitchFamily="18" charset="0"/>
                </a:rPr>
                <a:t>22  5 + 65</a:t>
              </a:r>
            </a:p>
          </p:txBody>
        </p:sp>
        <p:sp>
          <p:nvSpPr>
            <p:cNvPr id="4120" name="Oval 21"/>
            <p:cNvSpPr>
              <a:spLocks noChangeArrowheads="1"/>
            </p:cNvSpPr>
            <p:nvPr/>
          </p:nvSpPr>
          <p:spPr bwMode="auto">
            <a:xfrm>
              <a:off x="1973" y="3294"/>
              <a:ext cx="45" cy="4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107504" y="5373216"/>
            <a:ext cx="23423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Bookman Old Style" pitchFamily="18" charset="0"/>
              </a:rPr>
              <a:t>Всего стало:</a:t>
            </a:r>
          </a:p>
        </p:txBody>
      </p:sp>
      <p:sp>
        <p:nvSpPr>
          <p:cNvPr id="14360" name="WordArt 24"/>
          <p:cNvSpPr>
            <a:spLocks noChangeArrowheads="1" noChangeShapeType="1" noTextEdit="1"/>
          </p:cNvSpPr>
          <p:nvPr/>
        </p:nvSpPr>
        <p:spPr bwMode="auto">
          <a:xfrm>
            <a:off x="611560" y="5876925"/>
            <a:ext cx="1444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(</a:t>
            </a:r>
          </a:p>
        </p:txBody>
      </p:sp>
      <p:sp>
        <p:nvSpPr>
          <p:cNvPr id="14362" name="WordArt 26"/>
          <p:cNvSpPr>
            <a:spLocks noChangeArrowheads="1" noChangeShapeType="1" noTextEdit="1"/>
          </p:cNvSpPr>
          <p:nvPr/>
        </p:nvSpPr>
        <p:spPr bwMode="auto">
          <a:xfrm>
            <a:off x="3203948" y="5949950"/>
            <a:ext cx="1444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)</a:t>
            </a:r>
          </a:p>
        </p:txBody>
      </p:sp>
      <p:sp>
        <p:nvSpPr>
          <p:cNvPr id="14364" name="WordArt 28"/>
          <p:cNvSpPr>
            <a:spLocks noChangeArrowheads="1" noChangeShapeType="1" noTextEdit="1"/>
          </p:cNvSpPr>
          <p:nvPr/>
        </p:nvSpPr>
        <p:spPr bwMode="auto">
          <a:xfrm>
            <a:off x="3491285" y="5876925"/>
            <a:ext cx="18732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+ 140 =</a:t>
            </a:r>
          </a:p>
        </p:txBody>
      </p:sp>
      <p:sp>
        <p:nvSpPr>
          <p:cNvPr id="14366" name="AutoShape 30"/>
          <p:cNvSpPr>
            <a:spLocks noChangeArrowheads="1"/>
          </p:cNvSpPr>
          <p:nvPr/>
        </p:nvSpPr>
        <p:spPr bwMode="auto">
          <a:xfrm>
            <a:off x="5328023" y="5368925"/>
            <a:ext cx="1655762" cy="1489075"/>
          </a:xfrm>
          <a:prstGeom prst="irregularSeal1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/>
      <p:bldP spid="14354" grpId="0"/>
      <p:bldP spid="14358" grpId="0"/>
      <p:bldP spid="14360" grpId="0" animBg="1"/>
      <p:bldP spid="14362" grpId="0" animBg="1"/>
      <p:bldP spid="143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233362" y="234111"/>
            <a:ext cx="8677275" cy="576262"/>
          </a:xfrm>
          <a:prstGeom prst="wedgeRoundRectCallout">
            <a:avLst>
              <a:gd name="adj1" fmla="val -45784"/>
              <a:gd name="adj2" fmla="val 45925"/>
              <a:gd name="adj3" fmla="val 16667"/>
            </a:avLst>
          </a:prstGeom>
          <a:solidFill>
            <a:srgbClr val="FFFF99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 задачу, составляя числовое выражение: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50826" y="836613"/>
            <a:ext cx="87824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Во время перемен между уроками Вася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пробегает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по коридорам школы 30 км,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причем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на первой перемене он пробегает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шестую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, а на второй – пятую часть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всей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дистанции. Сколько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километров пробежит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Вася по коридорам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школы     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за первые две перемены, если ему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ни разу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не попадется завуч?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08850" y="5149489"/>
            <a:ext cx="16192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6" y="3996123"/>
            <a:ext cx="15811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8" name="WordArt 12"/>
          <p:cNvSpPr>
            <a:spLocks noChangeArrowheads="1" noChangeShapeType="1" noTextEdit="1"/>
          </p:cNvSpPr>
          <p:nvPr/>
        </p:nvSpPr>
        <p:spPr bwMode="auto">
          <a:xfrm>
            <a:off x="2841837" y="3780223"/>
            <a:ext cx="3600450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 dirty="0">
                <a:solidFill>
                  <a:srgbClr val="C00000"/>
                </a:solidFill>
                <a:latin typeface="Bookman Old Style" pitchFamily="18" charset="0"/>
              </a:rPr>
              <a:t>30 : 6 + 30 : 5</a:t>
            </a:r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auto">
          <a:xfrm>
            <a:off x="3005224" y="4864969"/>
            <a:ext cx="3384376" cy="1916831"/>
          </a:xfrm>
          <a:prstGeom prst="irregularSeal1">
            <a:avLst/>
          </a:prstGeom>
          <a:solidFill>
            <a:srgbClr val="FFFF00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11 км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323850" y="188913"/>
            <a:ext cx="8389938" cy="576262"/>
          </a:xfrm>
          <a:prstGeom prst="wedgeRoundRectCallout">
            <a:avLst>
              <a:gd name="adj1" fmla="val 48160"/>
              <a:gd name="adj2" fmla="val 298852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Выбери выражение, подходящее к задаче: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79388" y="979488"/>
            <a:ext cx="5688756" cy="647700"/>
            <a:chOff x="204" y="890"/>
            <a:chExt cx="3589" cy="408"/>
          </a:xfrm>
        </p:grpSpPr>
        <p:sp>
          <p:nvSpPr>
            <p:cNvPr id="6164" name="Rectangle 6"/>
            <p:cNvSpPr>
              <a:spLocks noChangeArrowheads="1"/>
            </p:cNvSpPr>
            <p:nvPr/>
          </p:nvSpPr>
          <p:spPr bwMode="auto">
            <a:xfrm>
              <a:off x="204" y="890"/>
              <a:ext cx="3589" cy="408"/>
            </a:xfrm>
            <a:prstGeom prst="rect">
              <a:avLst/>
            </a:prstGeom>
            <a:solidFill>
              <a:srgbClr val="FFFF99"/>
            </a:solidFill>
            <a:ln w="571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3200" dirty="0">
                  <a:solidFill>
                    <a:srgbClr val="000099"/>
                  </a:solidFill>
                  <a:latin typeface="Bookman Old Style" pitchFamily="18" charset="0"/>
                </a:rPr>
                <a:t>30 </a:t>
              </a:r>
              <a:r>
                <a:rPr lang="ru-RU" sz="3200" dirty="0" smtClean="0">
                  <a:solidFill>
                    <a:srgbClr val="000099"/>
                  </a:solidFill>
                  <a:latin typeface="Bookman Old Style" pitchFamily="18" charset="0"/>
                </a:rPr>
                <a:t>+30  </a:t>
              </a:r>
              <a:r>
                <a:rPr lang="ru-RU" sz="3200" dirty="0">
                  <a:solidFill>
                    <a:srgbClr val="000099"/>
                  </a:solidFill>
                  <a:latin typeface="Bookman Old Style" pitchFamily="18" charset="0"/>
                </a:rPr>
                <a:t>6 </a:t>
              </a:r>
              <a:r>
                <a:rPr lang="ru-RU" sz="3200" dirty="0" smtClean="0">
                  <a:solidFill>
                    <a:srgbClr val="000099"/>
                  </a:solidFill>
                  <a:latin typeface="Bookman Old Style" pitchFamily="18" charset="0"/>
                </a:rPr>
                <a:t>+(</a:t>
              </a:r>
              <a:r>
                <a:rPr lang="ru-RU" sz="3200" dirty="0">
                  <a:solidFill>
                    <a:srgbClr val="000099"/>
                  </a:solidFill>
                  <a:latin typeface="Bookman Old Style" pitchFamily="18" charset="0"/>
                </a:rPr>
                <a:t>30 + 30  6)  5</a:t>
              </a:r>
            </a:p>
          </p:txBody>
        </p:sp>
        <p:sp>
          <p:nvSpPr>
            <p:cNvPr id="6165" name="Oval 9"/>
            <p:cNvSpPr>
              <a:spLocks noChangeArrowheads="1"/>
            </p:cNvSpPr>
            <p:nvPr/>
          </p:nvSpPr>
          <p:spPr bwMode="auto">
            <a:xfrm>
              <a:off x="1263" y="1083"/>
              <a:ext cx="45" cy="46"/>
            </a:xfrm>
            <a:prstGeom prst="ellipse">
              <a:avLst/>
            </a:prstGeom>
            <a:solidFill>
              <a:srgbClr val="008000"/>
            </a:solidFill>
            <a:ln w="5715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6166" name="Oval 10"/>
            <p:cNvSpPr>
              <a:spLocks noChangeArrowheads="1"/>
            </p:cNvSpPr>
            <p:nvPr/>
          </p:nvSpPr>
          <p:spPr bwMode="auto">
            <a:xfrm>
              <a:off x="2930" y="1083"/>
              <a:ext cx="45" cy="46"/>
            </a:xfrm>
            <a:prstGeom prst="ellipse">
              <a:avLst/>
            </a:prstGeom>
            <a:solidFill>
              <a:srgbClr val="008000"/>
            </a:solidFill>
            <a:ln w="5715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6167" name="Oval 11"/>
            <p:cNvSpPr>
              <a:spLocks noChangeArrowheads="1"/>
            </p:cNvSpPr>
            <p:nvPr/>
          </p:nvSpPr>
          <p:spPr bwMode="auto">
            <a:xfrm>
              <a:off x="3338" y="1082"/>
              <a:ext cx="45" cy="46"/>
            </a:xfrm>
            <a:prstGeom prst="ellipse">
              <a:avLst/>
            </a:prstGeom>
            <a:solidFill>
              <a:srgbClr val="008000"/>
            </a:solidFill>
            <a:ln w="5715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79388" y="1843088"/>
            <a:ext cx="6408836" cy="647700"/>
            <a:chOff x="204" y="1434"/>
            <a:chExt cx="3496" cy="408"/>
          </a:xfrm>
        </p:grpSpPr>
        <p:sp>
          <p:nvSpPr>
            <p:cNvPr id="6162" name="Rectangle 20"/>
            <p:cNvSpPr>
              <a:spLocks noChangeArrowheads="1"/>
            </p:cNvSpPr>
            <p:nvPr/>
          </p:nvSpPr>
          <p:spPr bwMode="auto">
            <a:xfrm>
              <a:off x="204" y="1434"/>
              <a:ext cx="3496" cy="408"/>
            </a:xfrm>
            <a:prstGeom prst="rect">
              <a:avLst/>
            </a:prstGeom>
            <a:solidFill>
              <a:srgbClr val="FFFF99"/>
            </a:solidFill>
            <a:ln w="571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3200" dirty="0">
                  <a:solidFill>
                    <a:srgbClr val="000099"/>
                  </a:solidFill>
                  <a:latin typeface="Bookman Old Style" pitchFamily="18" charset="0"/>
                </a:rPr>
                <a:t> 30 + 30 : 6 + (30 + 30  6) : 5</a:t>
              </a:r>
            </a:p>
          </p:txBody>
        </p:sp>
        <p:sp>
          <p:nvSpPr>
            <p:cNvPr id="6163" name="Oval 22"/>
            <p:cNvSpPr>
              <a:spLocks noChangeArrowheads="1"/>
            </p:cNvSpPr>
            <p:nvPr/>
          </p:nvSpPr>
          <p:spPr bwMode="auto">
            <a:xfrm>
              <a:off x="2981" y="1616"/>
              <a:ext cx="45" cy="46"/>
            </a:xfrm>
            <a:prstGeom prst="ellipse">
              <a:avLst/>
            </a:prstGeom>
            <a:solidFill>
              <a:srgbClr val="008000"/>
            </a:solidFill>
            <a:ln w="5715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179388" y="2708275"/>
            <a:ext cx="6408836" cy="64770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30 + 30 : 6 + (30 + 30 : 6) : 5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27013" y="3622675"/>
            <a:ext cx="72923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В доме пятиклассника Коли живет кот.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27013" y="4076700"/>
            <a:ext cx="69942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За год ему скормили 30 кг рыбы,</a:t>
            </a:r>
          </a:p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колбасы – в 6 раз меньше, чем рыбы, </a:t>
            </a:r>
          </a:p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а «Вискаса» - в 5 раз меньше, чем</a:t>
            </a:r>
          </a:p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рыбы и колбасы  вместе. Сколько всего</a:t>
            </a:r>
          </a:p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рыбы, колбасы и «Вискаса» скормили</a:t>
            </a:r>
          </a:p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коту за год?</a:t>
            </a:r>
            <a:endParaRPr lang="ru-RU" sz="280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6417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230290" y="6072207"/>
            <a:ext cx="1984916" cy="596882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>
              <a:defRPr/>
            </a:pPr>
            <a:r>
              <a:rPr lang="ru-RU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Проверим </a:t>
            </a:r>
            <a:r>
              <a:rPr lang="ru-RU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</a:t>
            </a:r>
            <a:endParaRPr lang="ru-RU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1FF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28662" y="5949950"/>
            <a:ext cx="7099722" cy="647700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30 + 30 : 6 + (30 + 30 : 6) : 5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23850" y="0"/>
            <a:ext cx="2293938" cy="1517650"/>
            <a:chOff x="1409" y="2251"/>
            <a:chExt cx="1445" cy="956"/>
          </a:xfrm>
        </p:grpSpPr>
        <p:pic>
          <p:nvPicPr>
            <p:cNvPr id="7286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9358164">
              <a:off x="1545" y="2494"/>
              <a:ext cx="1153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287" name="Group 9"/>
            <p:cNvGrpSpPr>
              <a:grpSpLocks/>
            </p:cNvGrpSpPr>
            <p:nvPr/>
          </p:nvGrpSpPr>
          <p:grpSpPr bwMode="auto">
            <a:xfrm>
              <a:off x="1409" y="2251"/>
              <a:ext cx="1445" cy="820"/>
              <a:chOff x="1409" y="2251"/>
              <a:chExt cx="1445" cy="820"/>
            </a:xfrm>
          </p:grpSpPr>
          <p:pic>
            <p:nvPicPr>
              <p:cNvPr id="7288" name="Picture 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09" y="2358"/>
                <a:ext cx="1153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289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1701" y="2251"/>
                <a:ext cx="1153" cy="5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23850" y="1341438"/>
            <a:ext cx="2016125" cy="720725"/>
            <a:chOff x="2064" y="2024"/>
            <a:chExt cx="1496" cy="533"/>
          </a:xfrm>
        </p:grpSpPr>
        <p:grpSp>
          <p:nvGrpSpPr>
            <p:cNvPr id="7201" name="Group 12"/>
            <p:cNvGrpSpPr>
              <a:grpSpLocks/>
            </p:cNvGrpSpPr>
            <p:nvPr/>
          </p:nvGrpSpPr>
          <p:grpSpPr bwMode="auto">
            <a:xfrm>
              <a:off x="2064" y="2341"/>
              <a:ext cx="1496" cy="216"/>
              <a:chOff x="864" y="3648"/>
              <a:chExt cx="1488" cy="336"/>
            </a:xfrm>
          </p:grpSpPr>
          <p:sp>
            <p:nvSpPr>
              <p:cNvPr id="7283" name="Freeform 13"/>
              <p:cNvSpPr>
                <a:spLocks/>
              </p:cNvSpPr>
              <p:nvPr/>
            </p:nvSpPr>
            <p:spPr bwMode="auto">
              <a:xfrm>
                <a:off x="864" y="3720"/>
                <a:ext cx="1488" cy="264"/>
              </a:xfrm>
              <a:custGeom>
                <a:avLst/>
                <a:gdLst>
                  <a:gd name="T0" fmla="*/ 0 w 2344"/>
                  <a:gd name="T1" fmla="*/ 56 h 680"/>
                  <a:gd name="T2" fmla="*/ 272 w 2344"/>
                  <a:gd name="T3" fmla="*/ 392 h 680"/>
                  <a:gd name="T4" fmla="*/ 792 w 2344"/>
                  <a:gd name="T5" fmla="*/ 640 h 680"/>
                  <a:gd name="T6" fmla="*/ 1640 w 2344"/>
                  <a:gd name="T7" fmla="*/ 632 h 680"/>
                  <a:gd name="T8" fmla="*/ 2080 w 2344"/>
                  <a:gd name="T9" fmla="*/ 392 h 680"/>
                  <a:gd name="T10" fmla="*/ 2344 w 2344"/>
                  <a:gd name="T11" fmla="*/ 0 h 6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344"/>
                  <a:gd name="T19" fmla="*/ 0 h 680"/>
                  <a:gd name="T20" fmla="*/ 2344 w 2344"/>
                  <a:gd name="T21" fmla="*/ 680 h 6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344" h="680">
                    <a:moveTo>
                      <a:pt x="0" y="56"/>
                    </a:moveTo>
                    <a:cubicBezTo>
                      <a:pt x="65" y="185"/>
                      <a:pt x="140" y="295"/>
                      <a:pt x="272" y="392"/>
                    </a:cubicBezTo>
                    <a:cubicBezTo>
                      <a:pt x="404" y="489"/>
                      <a:pt x="564" y="600"/>
                      <a:pt x="792" y="640"/>
                    </a:cubicBezTo>
                    <a:cubicBezTo>
                      <a:pt x="1020" y="680"/>
                      <a:pt x="1425" y="673"/>
                      <a:pt x="1640" y="632"/>
                    </a:cubicBezTo>
                    <a:cubicBezTo>
                      <a:pt x="1855" y="591"/>
                      <a:pt x="1963" y="497"/>
                      <a:pt x="2080" y="392"/>
                    </a:cubicBezTo>
                    <a:cubicBezTo>
                      <a:pt x="2197" y="287"/>
                      <a:pt x="2274" y="153"/>
                      <a:pt x="2344" y="0"/>
                    </a:cubicBezTo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50000">
                    <a:srgbClr val="33CCCC"/>
                  </a:gs>
                  <a:gs pos="100000">
                    <a:srgbClr val="FFFFFF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84" name="Oval 14"/>
              <p:cNvSpPr>
                <a:spLocks noChangeArrowheads="1"/>
              </p:cNvSpPr>
              <p:nvPr/>
            </p:nvSpPr>
            <p:spPr bwMode="auto">
              <a:xfrm>
                <a:off x="864" y="3648"/>
                <a:ext cx="1488" cy="192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BBE0E3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85" name="Oval 15"/>
              <p:cNvSpPr>
                <a:spLocks noChangeArrowheads="1"/>
              </p:cNvSpPr>
              <p:nvPr/>
            </p:nvSpPr>
            <p:spPr bwMode="auto">
              <a:xfrm flipV="1">
                <a:off x="1248" y="3936"/>
                <a:ext cx="672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2" name="Group 16"/>
            <p:cNvGrpSpPr>
              <a:grpSpLocks/>
            </p:cNvGrpSpPr>
            <p:nvPr/>
          </p:nvGrpSpPr>
          <p:grpSpPr bwMode="auto">
            <a:xfrm>
              <a:off x="2199" y="2069"/>
              <a:ext cx="454" cy="227"/>
              <a:chOff x="3742" y="3475"/>
              <a:chExt cx="454" cy="227"/>
            </a:xfrm>
          </p:grpSpPr>
          <p:sp>
            <p:nvSpPr>
              <p:cNvPr id="7275" name="Oval 17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6" name="Oval 18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7" name="Oval 19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8" name="Oval 20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9" name="Oval 21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80" name="Oval 22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81" name="Oval 23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82" name="Oval 24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3" name="Group 25"/>
            <p:cNvGrpSpPr>
              <a:grpSpLocks/>
            </p:cNvGrpSpPr>
            <p:nvPr/>
          </p:nvGrpSpPr>
          <p:grpSpPr bwMode="auto">
            <a:xfrm>
              <a:off x="2335" y="2024"/>
              <a:ext cx="454" cy="227"/>
              <a:chOff x="3742" y="3475"/>
              <a:chExt cx="454" cy="227"/>
            </a:xfrm>
          </p:grpSpPr>
          <p:sp>
            <p:nvSpPr>
              <p:cNvPr id="7267" name="Oval 26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8" name="Oval 27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9" name="Oval 28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0" name="Oval 29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1" name="Oval 30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2" name="Oval 31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3" name="Oval 32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74" name="Oval 33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4" name="Group 34"/>
            <p:cNvGrpSpPr>
              <a:grpSpLocks/>
            </p:cNvGrpSpPr>
            <p:nvPr/>
          </p:nvGrpSpPr>
          <p:grpSpPr bwMode="auto">
            <a:xfrm>
              <a:off x="2471" y="2160"/>
              <a:ext cx="454" cy="227"/>
              <a:chOff x="3742" y="3475"/>
              <a:chExt cx="454" cy="227"/>
            </a:xfrm>
          </p:grpSpPr>
          <p:sp>
            <p:nvSpPr>
              <p:cNvPr id="7259" name="Oval 35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0" name="Oval 36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1" name="Oval 37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2" name="Oval 38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3" name="Oval 39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4" name="Oval 40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5" name="Oval 41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66" name="Oval 42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5" name="Group 43"/>
            <p:cNvGrpSpPr>
              <a:grpSpLocks/>
            </p:cNvGrpSpPr>
            <p:nvPr/>
          </p:nvGrpSpPr>
          <p:grpSpPr bwMode="auto">
            <a:xfrm>
              <a:off x="2153" y="2251"/>
              <a:ext cx="454" cy="227"/>
              <a:chOff x="3742" y="3475"/>
              <a:chExt cx="454" cy="227"/>
            </a:xfrm>
          </p:grpSpPr>
          <p:sp>
            <p:nvSpPr>
              <p:cNvPr id="7251" name="Oval 44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2" name="Oval 45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3" name="Oval 46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4" name="Oval 47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5" name="Oval 48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6" name="Oval 49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7" name="Oval 50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8" name="Oval 51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6" name="Group 52"/>
            <p:cNvGrpSpPr>
              <a:grpSpLocks/>
            </p:cNvGrpSpPr>
            <p:nvPr/>
          </p:nvGrpSpPr>
          <p:grpSpPr bwMode="auto">
            <a:xfrm>
              <a:off x="2698" y="2024"/>
              <a:ext cx="454" cy="227"/>
              <a:chOff x="3742" y="3475"/>
              <a:chExt cx="454" cy="227"/>
            </a:xfrm>
          </p:grpSpPr>
          <p:sp>
            <p:nvSpPr>
              <p:cNvPr id="7243" name="Oval 53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4" name="Oval 54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5" name="Oval 55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6" name="Oval 56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7" name="Oval 57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8" name="Oval 58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9" name="Oval 59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50" name="Oval 60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7" name="Group 61"/>
            <p:cNvGrpSpPr>
              <a:grpSpLocks/>
            </p:cNvGrpSpPr>
            <p:nvPr/>
          </p:nvGrpSpPr>
          <p:grpSpPr bwMode="auto">
            <a:xfrm>
              <a:off x="2562" y="2251"/>
              <a:ext cx="454" cy="227"/>
              <a:chOff x="3742" y="3475"/>
              <a:chExt cx="454" cy="227"/>
            </a:xfrm>
          </p:grpSpPr>
          <p:sp>
            <p:nvSpPr>
              <p:cNvPr id="7235" name="Oval 62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6" name="Oval 63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7" name="Oval 64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8" name="Oval 65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9" name="Oval 66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0" name="Oval 67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1" name="Oval 68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42" name="Oval 69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8" name="Group 70"/>
            <p:cNvGrpSpPr>
              <a:grpSpLocks/>
            </p:cNvGrpSpPr>
            <p:nvPr/>
          </p:nvGrpSpPr>
          <p:grpSpPr bwMode="auto">
            <a:xfrm>
              <a:off x="2880" y="2296"/>
              <a:ext cx="454" cy="227"/>
              <a:chOff x="3742" y="3475"/>
              <a:chExt cx="454" cy="227"/>
            </a:xfrm>
          </p:grpSpPr>
          <p:sp>
            <p:nvSpPr>
              <p:cNvPr id="7227" name="Oval 71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8" name="Oval 72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9" name="Oval 73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0" name="Oval 74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1" name="Oval 75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2" name="Oval 76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3" name="Oval 77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34" name="Oval 78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09" name="Group 79"/>
            <p:cNvGrpSpPr>
              <a:grpSpLocks/>
            </p:cNvGrpSpPr>
            <p:nvPr/>
          </p:nvGrpSpPr>
          <p:grpSpPr bwMode="auto">
            <a:xfrm>
              <a:off x="2971" y="2115"/>
              <a:ext cx="454" cy="227"/>
              <a:chOff x="3742" y="3475"/>
              <a:chExt cx="454" cy="227"/>
            </a:xfrm>
          </p:grpSpPr>
          <p:sp>
            <p:nvSpPr>
              <p:cNvPr id="7219" name="Oval 80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0" name="Oval 81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1" name="Oval 82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2" name="Oval 83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3" name="Oval 84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4" name="Oval 85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5" name="Oval 86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26" name="Oval 87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210" name="Group 88"/>
            <p:cNvGrpSpPr>
              <a:grpSpLocks/>
            </p:cNvGrpSpPr>
            <p:nvPr/>
          </p:nvGrpSpPr>
          <p:grpSpPr bwMode="auto">
            <a:xfrm>
              <a:off x="3061" y="2251"/>
              <a:ext cx="454" cy="227"/>
              <a:chOff x="3742" y="3475"/>
              <a:chExt cx="454" cy="227"/>
            </a:xfrm>
          </p:grpSpPr>
          <p:sp>
            <p:nvSpPr>
              <p:cNvPr id="7211" name="Oval 89"/>
              <p:cNvSpPr>
                <a:spLocks noChangeArrowheads="1"/>
              </p:cNvSpPr>
              <p:nvPr/>
            </p:nvSpPr>
            <p:spPr bwMode="auto">
              <a:xfrm rot="-631667">
                <a:off x="3742" y="3475"/>
                <a:ext cx="454" cy="227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12" name="Oval 90"/>
              <p:cNvSpPr>
                <a:spLocks noChangeArrowheads="1"/>
              </p:cNvSpPr>
              <p:nvPr/>
            </p:nvSpPr>
            <p:spPr bwMode="auto">
              <a:xfrm>
                <a:off x="3923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13" name="Oval 91"/>
              <p:cNvSpPr>
                <a:spLocks noChangeArrowheads="1"/>
              </p:cNvSpPr>
              <p:nvPr/>
            </p:nvSpPr>
            <p:spPr bwMode="auto">
              <a:xfrm>
                <a:off x="4059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14" name="Oval 92"/>
              <p:cNvSpPr>
                <a:spLocks noChangeArrowheads="1"/>
              </p:cNvSpPr>
              <p:nvPr/>
            </p:nvSpPr>
            <p:spPr bwMode="auto">
              <a:xfrm>
                <a:off x="3969" y="3475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15" name="Oval 93"/>
              <p:cNvSpPr>
                <a:spLocks noChangeArrowheads="1"/>
              </p:cNvSpPr>
              <p:nvPr/>
            </p:nvSpPr>
            <p:spPr bwMode="auto">
              <a:xfrm>
                <a:off x="3833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16" name="Oval 94"/>
              <p:cNvSpPr>
                <a:spLocks noChangeArrowheads="1"/>
              </p:cNvSpPr>
              <p:nvPr/>
            </p:nvSpPr>
            <p:spPr bwMode="auto">
              <a:xfrm>
                <a:off x="4014" y="3612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17" name="Oval 95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18" name="Oval 96"/>
              <p:cNvSpPr>
                <a:spLocks noChangeArrowheads="1"/>
              </p:cNvSpPr>
              <p:nvPr/>
            </p:nvSpPr>
            <p:spPr bwMode="auto">
              <a:xfrm>
                <a:off x="4105" y="3566"/>
                <a:ext cx="45" cy="4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15" name="Group 163"/>
          <p:cNvGrpSpPr>
            <a:grpSpLocks/>
          </p:cNvGrpSpPr>
          <p:nvPr/>
        </p:nvGrpSpPr>
        <p:grpSpPr bwMode="auto">
          <a:xfrm>
            <a:off x="684213" y="1909763"/>
            <a:ext cx="1150937" cy="1593850"/>
            <a:chOff x="2064" y="432"/>
            <a:chExt cx="725" cy="1004"/>
          </a:xfrm>
        </p:grpSpPr>
        <p:sp>
          <p:nvSpPr>
            <p:cNvPr id="7199" name="Freeform 98"/>
            <p:cNvSpPr>
              <a:spLocks/>
            </p:cNvSpPr>
            <p:nvPr/>
          </p:nvSpPr>
          <p:spPr bwMode="auto">
            <a:xfrm>
              <a:off x="2064" y="527"/>
              <a:ext cx="725" cy="862"/>
            </a:xfrm>
            <a:custGeom>
              <a:avLst/>
              <a:gdLst>
                <a:gd name="T0" fmla="*/ 112 w 1368"/>
                <a:gd name="T1" fmla="*/ 1612 h 1684"/>
                <a:gd name="T2" fmla="*/ 688 w 1368"/>
                <a:gd name="T3" fmla="*/ 1660 h 1684"/>
                <a:gd name="T4" fmla="*/ 1264 w 1368"/>
                <a:gd name="T5" fmla="*/ 1660 h 1684"/>
                <a:gd name="T6" fmla="*/ 1312 w 1368"/>
                <a:gd name="T7" fmla="*/ 1516 h 1684"/>
                <a:gd name="T8" fmla="*/ 1312 w 1368"/>
                <a:gd name="T9" fmla="*/ 1324 h 1684"/>
                <a:gd name="T10" fmla="*/ 1360 w 1368"/>
                <a:gd name="T11" fmla="*/ 844 h 1684"/>
                <a:gd name="T12" fmla="*/ 1312 w 1368"/>
                <a:gd name="T13" fmla="*/ 172 h 1684"/>
                <a:gd name="T14" fmla="*/ 1216 w 1368"/>
                <a:gd name="T15" fmla="*/ 76 h 1684"/>
                <a:gd name="T16" fmla="*/ 928 w 1368"/>
                <a:gd name="T17" fmla="*/ 28 h 1684"/>
                <a:gd name="T18" fmla="*/ 448 w 1368"/>
                <a:gd name="T19" fmla="*/ 76 h 1684"/>
                <a:gd name="T20" fmla="*/ 216 w 1368"/>
                <a:gd name="T21" fmla="*/ 20 h 1684"/>
                <a:gd name="T22" fmla="*/ 72 w 1368"/>
                <a:gd name="T23" fmla="*/ 196 h 1684"/>
                <a:gd name="T24" fmla="*/ 64 w 1368"/>
                <a:gd name="T25" fmla="*/ 460 h 1684"/>
                <a:gd name="T26" fmla="*/ 64 w 1368"/>
                <a:gd name="T27" fmla="*/ 1132 h 1684"/>
                <a:gd name="T28" fmla="*/ 16 w 1368"/>
                <a:gd name="T29" fmla="*/ 1516 h 1684"/>
                <a:gd name="T30" fmla="*/ 160 w 1368"/>
                <a:gd name="T31" fmla="*/ 1612 h 16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68"/>
                <a:gd name="T49" fmla="*/ 0 h 1684"/>
                <a:gd name="T50" fmla="*/ 1368 w 1368"/>
                <a:gd name="T51" fmla="*/ 1684 h 16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68" h="1684">
                  <a:moveTo>
                    <a:pt x="112" y="1612"/>
                  </a:moveTo>
                  <a:cubicBezTo>
                    <a:pt x="304" y="1632"/>
                    <a:pt x="496" y="1652"/>
                    <a:pt x="688" y="1660"/>
                  </a:cubicBezTo>
                  <a:cubicBezTo>
                    <a:pt x="880" y="1668"/>
                    <a:pt x="1160" y="1684"/>
                    <a:pt x="1264" y="1660"/>
                  </a:cubicBezTo>
                  <a:cubicBezTo>
                    <a:pt x="1368" y="1636"/>
                    <a:pt x="1304" y="1572"/>
                    <a:pt x="1312" y="1516"/>
                  </a:cubicBezTo>
                  <a:cubicBezTo>
                    <a:pt x="1320" y="1460"/>
                    <a:pt x="1304" y="1436"/>
                    <a:pt x="1312" y="1324"/>
                  </a:cubicBezTo>
                  <a:cubicBezTo>
                    <a:pt x="1320" y="1212"/>
                    <a:pt x="1360" y="1036"/>
                    <a:pt x="1360" y="844"/>
                  </a:cubicBezTo>
                  <a:cubicBezTo>
                    <a:pt x="1360" y="652"/>
                    <a:pt x="1336" y="300"/>
                    <a:pt x="1312" y="172"/>
                  </a:cubicBezTo>
                  <a:cubicBezTo>
                    <a:pt x="1288" y="44"/>
                    <a:pt x="1280" y="100"/>
                    <a:pt x="1216" y="76"/>
                  </a:cubicBezTo>
                  <a:cubicBezTo>
                    <a:pt x="1152" y="52"/>
                    <a:pt x="1056" y="28"/>
                    <a:pt x="928" y="28"/>
                  </a:cubicBezTo>
                  <a:cubicBezTo>
                    <a:pt x="800" y="28"/>
                    <a:pt x="567" y="77"/>
                    <a:pt x="448" y="76"/>
                  </a:cubicBezTo>
                  <a:cubicBezTo>
                    <a:pt x="329" y="75"/>
                    <a:pt x="279" y="0"/>
                    <a:pt x="216" y="20"/>
                  </a:cubicBezTo>
                  <a:cubicBezTo>
                    <a:pt x="153" y="40"/>
                    <a:pt x="97" y="123"/>
                    <a:pt x="72" y="196"/>
                  </a:cubicBezTo>
                  <a:cubicBezTo>
                    <a:pt x="47" y="269"/>
                    <a:pt x="65" y="304"/>
                    <a:pt x="64" y="460"/>
                  </a:cubicBezTo>
                  <a:cubicBezTo>
                    <a:pt x="63" y="616"/>
                    <a:pt x="72" y="956"/>
                    <a:pt x="64" y="1132"/>
                  </a:cubicBezTo>
                  <a:cubicBezTo>
                    <a:pt x="56" y="1308"/>
                    <a:pt x="0" y="1436"/>
                    <a:pt x="16" y="1516"/>
                  </a:cubicBezTo>
                  <a:cubicBezTo>
                    <a:pt x="32" y="1596"/>
                    <a:pt x="136" y="1596"/>
                    <a:pt x="160" y="1612"/>
                  </a:cubicBez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00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8531" name="Text Box 99"/>
            <p:cNvSpPr txBox="1">
              <a:spLocks noChangeArrowheads="1"/>
            </p:cNvSpPr>
            <p:nvPr/>
          </p:nvSpPr>
          <p:spPr bwMode="auto">
            <a:xfrm rot="18162975">
              <a:off x="1915" y="788"/>
              <a:ext cx="10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Whiskas</a:t>
              </a:r>
              <a:r>
                <a:rPr lang="ru-RU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 </a:t>
              </a:r>
              <a:r>
                <a:rPr lang="ru-RU" sz="240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Georgia" pitchFamily="18" charset="0"/>
                </a:rPr>
                <a:t>    </a:t>
              </a:r>
              <a:endParaRPr 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endParaRPr>
            </a:p>
          </p:txBody>
        </p:sp>
      </p:grpSp>
      <p:sp>
        <p:nvSpPr>
          <p:cNvPr id="18597" name="WordArt 165"/>
          <p:cNvSpPr>
            <a:spLocks noChangeArrowheads="1" noChangeShapeType="1" noTextEdit="1"/>
          </p:cNvSpPr>
          <p:nvPr/>
        </p:nvSpPr>
        <p:spPr bwMode="auto">
          <a:xfrm>
            <a:off x="2627313" y="476250"/>
            <a:ext cx="1152525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400" kern="10" dirty="0">
                <a:solidFill>
                  <a:srgbClr val="000099"/>
                </a:solidFill>
                <a:latin typeface="Bookman Old Style" pitchFamily="18" charset="0"/>
              </a:rPr>
              <a:t>30 кг</a:t>
            </a:r>
          </a:p>
        </p:txBody>
      </p:sp>
      <p:grpSp>
        <p:nvGrpSpPr>
          <p:cNvPr id="16" name="Group 180"/>
          <p:cNvGrpSpPr>
            <a:grpSpLocks/>
          </p:cNvGrpSpPr>
          <p:nvPr/>
        </p:nvGrpSpPr>
        <p:grpSpPr bwMode="auto">
          <a:xfrm>
            <a:off x="2555875" y="1484313"/>
            <a:ext cx="2303463" cy="504825"/>
            <a:chOff x="1565" y="890"/>
            <a:chExt cx="1451" cy="318"/>
          </a:xfrm>
        </p:grpSpPr>
        <p:grpSp>
          <p:nvGrpSpPr>
            <p:cNvPr id="7195" name="Group 169"/>
            <p:cNvGrpSpPr>
              <a:grpSpLocks/>
            </p:cNvGrpSpPr>
            <p:nvPr/>
          </p:nvGrpSpPr>
          <p:grpSpPr bwMode="auto">
            <a:xfrm>
              <a:off x="1565" y="890"/>
              <a:ext cx="817" cy="272"/>
              <a:chOff x="1565" y="890"/>
              <a:chExt cx="817" cy="272"/>
            </a:xfrm>
          </p:grpSpPr>
          <p:sp>
            <p:nvSpPr>
              <p:cNvPr id="7197" name="WordArt 16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565" y="890"/>
                <a:ext cx="817" cy="272"/>
              </a:xfrm>
              <a:prstGeom prst="rect">
                <a:avLst/>
              </a:prstGeom>
            </p:spPr>
            <p:txBody>
              <a:bodyPr wrap="none" fromWordArt="1"/>
              <a:lstStyle/>
              <a:p>
                <a:pPr algn="ctr"/>
                <a:r>
                  <a:rPr lang="ru-RU" sz="4400" kern="10" dirty="0">
                    <a:solidFill>
                      <a:srgbClr val="000099"/>
                    </a:solidFill>
                    <a:latin typeface="Bookman Old Style" pitchFamily="18" charset="0"/>
                  </a:rPr>
                  <a:t>30 </a:t>
                </a:r>
                <a:r>
                  <a:rPr lang="ru-RU" sz="4400" kern="10" dirty="0" smtClean="0">
                    <a:solidFill>
                      <a:srgbClr val="000099"/>
                    </a:solidFill>
                    <a:latin typeface="Bookman Old Style" pitchFamily="18" charset="0"/>
                  </a:rPr>
                  <a:t> 6</a:t>
                </a:r>
                <a:endParaRPr lang="ru-RU" sz="4400" kern="10" dirty="0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7198" name="WordArt 168"/>
              <p:cNvSpPr>
                <a:spLocks noChangeArrowheads="1" noChangeShapeType="1" noTextEdit="1"/>
              </p:cNvSpPr>
              <p:nvPr/>
            </p:nvSpPr>
            <p:spPr bwMode="auto">
              <a:xfrm>
                <a:off x="2064" y="936"/>
                <a:ext cx="91" cy="226"/>
              </a:xfrm>
              <a:prstGeom prst="rect">
                <a:avLst/>
              </a:prstGeom>
            </p:spPr>
            <p:txBody>
              <a:bodyPr wrap="none" fromWordArt="1"/>
              <a:lstStyle/>
              <a:p>
                <a:pPr algn="ctr"/>
                <a:r>
                  <a:rPr lang="ru-RU" sz="4400" kern="10" dirty="0">
                    <a:solidFill>
                      <a:srgbClr val="000099"/>
                    </a:solidFill>
                    <a:latin typeface="Bookman Old Style" pitchFamily="18" charset="0"/>
                  </a:rPr>
                  <a:t>:</a:t>
                </a:r>
              </a:p>
            </p:txBody>
          </p:sp>
        </p:grpSp>
        <p:sp>
          <p:nvSpPr>
            <p:cNvPr id="7196" name="WordArt 170"/>
            <p:cNvSpPr>
              <a:spLocks noChangeArrowheads="1" noChangeShapeType="1" noTextEdit="1"/>
            </p:cNvSpPr>
            <p:nvPr/>
          </p:nvSpPr>
          <p:spPr bwMode="auto">
            <a:xfrm>
              <a:off x="2426" y="890"/>
              <a:ext cx="590" cy="318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400" kern="10" dirty="0">
                  <a:solidFill>
                    <a:srgbClr val="000099"/>
                  </a:solidFill>
                  <a:latin typeface="Bookman Old Style" pitchFamily="18" charset="0"/>
                </a:rPr>
                <a:t> (кг)</a:t>
              </a:r>
            </a:p>
          </p:txBody>
        </p:sp>
      </p:grpSp>
      <p:sp>
        <p:nvSpPr>
          <p:cNvPr id="18613" name="Text Box 181"/>
          <p:cNvSpPr txBox="1">
            <a:spLocks noChangeArrowheads="1"/>
          </p:cNvSpPr>
          <p:nvPr/>
        </p:nvSpPr>
        <p:spPr bwMode="auto">
          <a:xfrm>
            <a:off x="2268538" y="4076700"/>
            <a:ext cx="9366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>
                <a:solidFill>
                  <a:srgbClr val="FF0000"/>
                </a:solidFill>
                <a:latin typeface="Georgia" pitchFamily="18" charset="0"/>
              </a:rPr>
              <a:t>+</a:t>
            </a:r>
          </a:p>
        </p:txBody>
      </p:sp>
      <p:sp>
        <p:nvSpPr>
          <p:cNvPr id="18614" name="Text Box 182"/>
          <p:cNvSpPr txBox="1">
            <a:spLocks noChangeArrowheads="1"/>
          </p:cNvSpPr>
          <p:nvPr/>
        </p:nvSpPr>
        <p:spPr bwMode="auto">
          <a:xfrm>
            <a:off x="5219700" y="4076700"/>
            <a:ext cx="9366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>
                <a:solidFill>
                  <a:srgbClr val="FF0000"/>
                </a:solidFill>
                <a:latin typeface="Georgia" pitchFamily="18" charset="0"/>
              </a:rPr>
              <a:t>+</a:t>
            </a:r>
          </a:p>
        </p:txBody>
      </p:sp>
      <p:grpSp>
        <p:nvGrpSpPr>
          <p:cNvPr id="18" name="Group 187"/>
          <p:cNvGrpSpPr>
            <a:grpSpLocks/>
          </p:cNvGrpSpPr>
          <p:nvPr/>
        </p:nvGrpSpPr>
        <p:grpSpPr bwMode="auto">
          <a:xfrm>
            <a:off x="2124077" y="2492378"/>
            <a:ext cx="4679952" cy="936626"/>
            <a:chOff x="1338" y="1570"/>
            <a:chExt cx="2948" cy="590"/>
          </a:xfrm>
        </p:grpSpPr>
        <p:sp>
          <p:nvSpPr>
            <p:cNvPr id="7185" name="WordArt 175"/>
            <p:cNvSpPr>
              <a:spLocks noChangeArrowheads="1" noChangeShapeType="1" noTextEdit="1"/>
            </p:cNvSpPr>
            <p:nvPr/>
          </p:nvSpPr>
          <p:spPr bwMode="auto">
            <a:xfrm>
              <a:off x="3696" y="1616"/>
              <a:ext cx="590" cy="318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400" kern="10">
                  <a:solidFill>
                    <a:srgbClr val="000099"/>
                  </a:solidFill>
                  <a:latin typeface="Bookman Old Style" pitchFamily="18" charset="0"/>
                </a:rPr>
                <a:t> (кг)</a:t>
              </a:r>
            </a:p>
          </p:txBody>
        </p:sp>
        <p:grpSp>
          <p:nvGrpSpPr>
            <p:cNvPr id="7186" name="Group 178"/>
            <p:cNvGrpSpPr>
              <a:grpSpLocks/>
            </p:cNvGrpSpPr>
            <p:nvPr/>
          </p:nvGrpSpPr>
          <p:grpSpPr bwMode="auto">
            <a:xfrm>
              <a:off x="1429" y="1616"/>
              <a:ext cx="1633" cy="544"/>
              <a:chOff x="1383" y="1706"/>
              <a:chExt cx="1633" cy="544"/>
            </a:xfrm>
          </p:grpSpPr>
          <p:grpSp>
            <p:nvGrpSpPr>
              <p:cNvPr id="7191" name="Group 172"/>
              <p:cNvGrpSpPr>
                <a:grpSpLocks/>
              </p:cNvGrpSpPr>
              <p:nvPr/>
            </p:nvGrpSpPr>
            <p:grpSpPr bwMode="auto">
              <a:xfrm>
                <a:off x="2199" y="1706"/>
                <a:ext cx="817" cy="544"/>
                <a:chOff x="1519" y="890"/>
                <a:chExt cx="817" cy="544"/>
              </a:xfrm>
            </p:grpSpPr>
            <p:sp>
              <p:nvSpPr>
                <p:cNvPr id="7193" name="WordArt 17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519" y="890"/>
                  <a:ext cx="817" cy="544"/>
                </a:xfrm>
                <a:prstGeom prst="rect">
                  <a:avLst/>
                </a:prstGeom>
              </p:spPr>
              <p:txBody>
                <a:bodyPr wrap="none" fromWordArt="1"/>
                <a:lstStyle/>
                <a:p>
                  <a:pPr algn="ctr"/>
                  <a:r>
                    <a:rPr lang="ru-RU" sz="4400" kern="10" dirty="0">
                      <a:solidFill>
                        <a:srgbClr val="000099"/>
                      </a:solidFill>
                      <a:latin typeface="Bookman Old Style" pitchFamily="18" charset="0"/>
                    </a:rPr>
                    <a:t>30 </a:t>
                  </a:r>
                  <a:r>
                    <a:rPr lang="ru-RU" sz="4400" kern="10" dirty="0" smtClean="0">
                      <a:solidFill>
                        <a:srgbClr val="000099"/>
                      </a:solidFill>
                      <a:latin typeface="Bookman Old Style" pitchFamily="18" charset="0"/>
                    </a:rPr>
                    <a:t> 6</a:t>
                  </a:r>
                  <a:endParaRPr lang="ru-RU" sz="4400" kern="10" dirty="0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7194" name="WordArt 17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018" y="890"/>
                  <a:ext cx="91" cy="226"/>
                </a:xfrm>
                <a:prstGeom prst="rect">
                  <a:avLst/>
                </a:prstGeom>
              </p:spPr>
              <p:txBody>
                <a:bodyPr wrap="none" fromWordArt="1"/>
                <a:lstStyle/>
                <a:p>
                  <a:pPr algn="ctr"/>
                  <a:r>
                    <a:rPr lang="ru-RU" sz="4400" kern="10" dirty="0">
                      <a:solidFill>
                        <a:srgbClr val="000099"/>
                      </a:solidFill>
                      <a:latin typeface="Bookman Old Style" pitchFamily="18" charset="0"/>
                    </a:rPr>
                    <a:t>:</a:t>
                  </a:r>
                </a:p>
              </p:txBody>
            </p:sp>
          </p:grpSp>
          <p:sp>
            <p:nvSpPr>
              <p:cNvPr id="7192" name="WordArt 17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383" y="1706"/>
                <a:ext cx="771" cy="453"/>
              </a:xfrm>
              <a:prstGeom prst="rect">
                <a:avLst/>
              </a:prstGeom>
            </p:spPr>
            <p:txBody>
              <a:bodyPr wrap="none" fromWordArt="1"/>
              <a:lstStyle/>
              <a:p>
                <a:pPr algn="ctr"/>
                <a:r>
                  <a:rPr lang="ru-RU" sz="4400" kern="10" dirty="0" smtClean="0">
                    <a:solidFill>
                      <a:srgbClr val="000099"/>
                    </a:solidFill>
                    <a:latin typeface="Bookman Old Style" pitchFamily="18" charset="0"/>
                  </a:rPr>
                  <a:t>30+</a:t>
                </a:r>
                <a:endParaRPr lang="ru-RU" sz="4400" kern="10" dirty="0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7187" name="WordArt 183"/>
            <p:cNvSpPr>
              <a:spLocks noChangeArrowheads="1" noChangeShapeType="1" noTextEdit="1"/>
            </p:cNvSpPr>
            <p:nvPr/>
          </p:nvSpPr>
          <p:spPr bwMode="auto">
            <a:xfrm>
              <a:off x="1338" y="1570"/>
              <a:ext cx="136" cy="363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400" kern="10">
                  <a:solidFill>
                    <a:srgbClr val="000099"/>
                  </a:solidFill>
                  <a:latin typeface="Bookman Old Style" pitchFamily="18" charset="0"/>
                </a:rPr>
                <a:t>(</a:t>
              </a:r>
            </a:p>
          </p:txBody>
        </p:sp>
        <p:sp>
          <p:nvSpPr>
            <p:cNvPr id="7188" name="WordArt 184"/>
            <p:cNvSpPr>
              <a:spLocks noChangeArrowheads="1" noChangeShapeType="1" noTextEdit="1"/>
            </p:cNvSpPr>
            <p:nvPr/>
          </p:nvSpPr>
          <p:spPr bwMode="auto">
            <a:xfrm>
              <a:off x="3107" y="1616"/>
              <a:ext cx="136" cy="317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400" kern="10">
                  <a:solidFill>
                    <a:srgbClr val="000099"/>
                  </a:solidFill>
                  <a:latin typeface="Bookman Old Style" pitchFamily="18" charset="0"/>
                </a:rPr>
                <a:t>)</a:t>
              </a:r>
            </a:p>
          </p:txBody>
        </p:sp>
        <p:sp>
          <p:nvSpPr>
            <p:cNvPr id="7189" name="WordArt 185"/>
            <p:cNvSpPr>
              <a:spLocks noChangeArrowheads="1" noChangeShapeType="1" noTextEdit="1"/>
            </p:cNvSpPr>
            <p:nvPr/>
          </p:nvSpPr>
          <p:spPr bwMode="auto">
            <a:xfrm>
              <a:off x="3288" y="1616"/>
              <a:ext cx="91" cy="226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400" kern="10" dirty="0">
                  <a:solidFill>
                    <a:srgbClr val="000099"/>
                  </a:solidFill>
                  <a:latin typeface="Bookman Old Style" pitchFamily="18" charset="0"/>
                </a:rPr>
                <a:t>:</a:t>
              </a:r>
            </a:p>
          </p:txBody>
        </p:sp>
        <p:sp>
          <p:nvSpPr>
            <p:cNvPr id="7190" name="WordArt 186"/>
            <p:cNvSpPr>
              <a:spLocks noChangeArrowheads="1" noChangeShapeType="1" noTextEdit="1"/>
            </p:cNvSpPr>
            <p:nvPr/>
          </p:nvSpPr>
          <p:spPr bwMode="auto">
            <a:xfrm>
              <a:off x="3470" y="1616"/>
              <a:ext cx="182" cy="272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400" kern="10" dirty="0">
                  <a:solidFill>
                    <a:srgbClr val="000099"/>
                  </a:solidFill>
                  <a:latin typeface="Bookman Old Style" pitchFamily="18" charset="0"/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0309 0.6099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" y="3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0.30712 0.47245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2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61441 0.3310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00" y="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97" grpId="0" animBg="1"/>
      <p:bldP spid="18613" grpId="0"/>
      <p:bldP spid="186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Решаем:</a:t>
            </a:r>
            <a:endParaRPr lang="ru-RU" sz="6600" i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911012"/>
            <a:ext cx="5643602" cy="2800767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297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305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315" y="1772816"/>
            <a:ext cx="5643602" cy="2800767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327(1)</a:t>
            </a:r>
          </a:p>
          <a:p>
            <a:pPr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326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988840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П.8,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328(а, б),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329,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327(2)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2447</TotalTime>
  <Words>411</Words>
  <Application>Microsoft Office PowerPoint</Application>
  <PresentationFormat>Экран (4:3)</PresentationFormat>
  <Paragraphs>67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286</cp:revision>
  <dcterms:created xsi:type="dcterms:W3CDTF">2007-07-13T07:27:52Z</dcterms:created>
  <dcterms:modified xsi:type="dcterms:W3CDTF">2015-10-07T15:21:22Z</dcterms:modified>
</cp:coreProperties>
</file>