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3" r:id="rId2"/>
    <p:sldId id="332" r:id="rId3"/>
    <p:sldId id="331" r:id="rId4"/>
    <p:sldId id="319" r:id="rId5"/>
    <p:sldId id="318" r:id="rId6"/>
    <p:sldId id="321" r:id="rId7"/>
    <p:sldId id="322" r:id="rId8"/>
    <p:sldId id="32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DE9FF"/>
    <a:srgbClr val="66CCFF"/>
    <a:srgbClr val="66FFFF"/>
    <a:srgbClr val="000099"/>
    <a:srgbClr val="9FBFFF"/>
    <a:srgbClr val="B0F2D9"/>
    <a:srgbClr val="006600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CB5397-13CA-481C-A6E3-B96FC5BC3B23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8AB6F-5889-433E-8F4B-19238B6B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54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51AB-A773-4F21-8E46-993D3BD1E1A7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2DDA-6897-46F2-A591-8E4551BF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E5C6-D294-4215-800C-9CA93C8AEA7F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A0C5-5B51-4CA4-A8B8-425070CD8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5B15-ECBB-42E1-9EF9-9F26118D7833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CE4-9E7B-4B30-97FD-809B4EA62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E7E1-468C-4FEB-ADC1-D26A739BD149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EB25-39E7-4EEA-A08A-0135CBBFD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D8DD-E57D-4E66-A5BB-F3D919B61191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451B-400E-4F2D-9064-3E6EA8C59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3BDC-6364-4307-A4FA-2B406CD1228E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3C91-F0C7-4BE5-B3B9-CC45824E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CF1C-BC5E-4529-9A5C-3FE4B773B13C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1534-7C10-4F20-AF58-0F44E467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AD05-F062-467C-A687-A722A0B75BF8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9C28-6022-438A-96C1-C7C9C2DF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34BE-5C16-4E2B-8D2F-B109626C7C4F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9066-3817-4ADA-B1C9-D1DF60660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7BB-74D6-416B-9B3B-3DFA7F2430AF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122F-41FF-4906-AF66-1CC5722B4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8372-368B-498E-9911-C40F5E853C75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F9CC-28F4-4047-9848-D0102BB0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C907-25C5-4894-834D-931D8CFB0777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AC7E-4164-4F0C-8F7B-C43AA1825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3D13E2-8F47-4144-B8C8-80F11F180E59}" type="datetime1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AFE3D-697C-4D5A-BB19-D2C5C985C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За­да­ние 20 № 507076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Сколь­ки­ми спо­со­ба­ми можно по­ста­вить в ряд два оди­на­ко­вых крас­ных ку­би­ка, три оди­на­ко­вых зелёных ку­би­ка и один синий кубик?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3860" y="2582621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За­ну­ме­ру­ем все ку­би­ки от од­но­го до шести. Пока не учи­ты­ва­ем, что в нашем на­бо­ре есть ку­би­ки оди­на­ко­во­го цвета. На пер­вое место можно по­ста­вить кубик ше­стью спо­со­ба­ми, на вто­рое — пятью, на тре­тье — че­тырь­мя и так далее. По­лу­ча­ем, что всего воз­мож­но­стей рас­ста­нов­ки ку­би­ков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Те­перь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учтём, что пе­ре­ста­нов­ка, на­при­мер, двух крас­ных ку­би­ков не даёт но­во­го спо­со­ба рас­ста­нов­ки ку­би­ков. В любом по­лу­чен­ном выше на­бо­ре можно пе­ре­ста­вить крас­ные ку­би­ки ме­ста­ми, то есть число рас­ста­но­вок умень­шит­ся в два раза. С зелёными ку­би­ка­ми ана­ло­гич­но. Зелёных ку­би­ков три, по­это­му в любом по­лу­чен­ном выше на­бо­ре можно пе­ре­став­лять их, не по­лу­чая новых спо­со­бов рас­ста­нов­ки ку­би­ков. Таких пе­ре­ста­но­вок зелёных ку­би­ков 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789040"/>
            <a:ext cx="1481307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91522"/>
            <a:ext cx="1423121" cy="27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05264"/>
            <a:ext cx="281678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6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245" y="40466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За­да­ние 20 № 507075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Про­из­ве­де­ние де­ся­ти иду­щих под­ряд чисел раз­де­ли­ли на 7. Чему может быть равен оста­ток?</a:t>
            </a:r>
          </a:p>
        </p:txBody>
      </p:sp>
    </p:spTree>
    <p:extLst>
      <p:ext uri="{BB962C8B-B14F-4D97-AF65-F5344CB8AC3E}">
        <p14:creationId xmlns:p14="http://schemas.microsoft.com/office/powerpoint/2010/main" val="8411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971550" y="1424410"/>
            <a:ext cx="79209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800" b="1" i="1" dirty="0" smtClean="0">
                <a:solidFill>
                  <a:srgbClr val="006666"/>
                </a:solidFill>
                <a:latin typeface="Georgia" pitchFamily="18" charset="0"/>
              </a:rPr>
              <a:t>Дифференцируемость степенной функции. </a:t>
            </a:r>
            <a:endParaRPr lang="ru-RU" sz="4800" b="1" i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71550" y="476672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0246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2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5076056" y="4221907"/>
            <a:ext cx="29845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r>
              <a:rPr lang="ru-RU" sz="2800" b="1" i="1">
                <a:solidFill>
                  <a:srgbClr val="800080"/>
                </a:solidFill>
                <a:latin typeface="Georgia" pitchFamily="18" charset="0"/>
              </a:rPr>
              <a:t>Устный счет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446187" y="1295400"/>
            <a:ext cx="21066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2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3476955" y="1295400"/>
            <a:ext cx="1023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2</a:t>
            </a:r>
            <a:r>
              <a:rPr lang="ru-RU" sz="5400" b="1" i="1" dirty="0" err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х</a:t>
            </a:r>
            <a:endParaRPr lang="en-US" sz="54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81150" y="2209800"/>
            <a:ext cx="21178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4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1480450" y="3048000"/>
            <a:ext cx="20794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7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266961" y="5772294"/>
            <a:ext cx="24320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–3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1170594" y="3984900"/>
            <a:ext cx="31534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3х+5)</a:t>
            </a:r>
            <a:r>
              <a:rPr lang="en-US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1174075" y="4908230"/>
            <a:ext cx="3190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4–2х)</a:t>
            </a:r>
            <a:r>
              <a:rPr lang="en-US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3532425" y="2209800"/>
            <a:ext cx="13276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4х</a:t>
            </a:r>
            <a:r>
              <a:rPr lang="ru-RU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3</a:t>
            </a:r>
            <a:endParaRPr lang="en-US" sz="5400" b="1" i="1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3384547" y="3048000"/>
            <a:ext cx="12811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7х</a:t>
            </a:r>
            <a:r>
              <a:rPr lang="ru-RU" sz="5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6</a:t>
            </a:r>
            <a:endParaRPr lang="en-US" sz="5400" b="1" i="1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3715270" y="5772294"/>
            <a:ext cx="21339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–3х</a:t>
            </a:r>
            <a:r>
              <a:rPr lang="ru-RU" sz="54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–4</a:t>
            </a:r>
            <a:endParaRPr lang="en-US" sz="5400" b="1" i="1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4324021" y="3984900"/>
            <a:ext cx="6174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3</a:t>
            </a:r>
            <a:endParaRPr lang="en-US" sz="5400" b="1" i="1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4224680" y="4922554"/>
            <a:ext cx="88197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-2</a:t>
            </a:r>
            <a:endParaRPr lang="en-US" sz="5400" b="1" i="1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gray">
          <a:xfrm>
            <a:off x="899592" y="404813"/>
            <a:ext cx="525658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Найти производную: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  <p:bldP spid="161797" grpId="0"/>
      <p:bldP spid="161798" grpId="0"/>
      <p:bldP spid="161799" grpId="0"/>
      <p:bldP spid="161800" grpId="0"/>
      <p:bldP spid="161801" grpId="0"/>
      <p:bldP spid="161802" grpId="0"/>
      <p:bldP spid="161803" grpId="0"/>
      <p:bldP spid="161804" grpId="0"/>
      <p:bldP spid="161805" grpId="0"/>
      <p:bldP spid="1618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4"/>
          <p:cNvSpPr>
            <a:spLocks noChangeArrowheads="1"/>
          </p:cNvSpPr>
          <p:nvPr/>
        </p:nvSpPr>
        <p:spPr bwMode="gray">
          <a:xfrm>
            <a:off x="899592" y="404813"/>
            <a:ext cx="525658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Найти производную:</a:t>
            </a:r>
          </a:p>
        </p:txBody>
      </p:sp>
      <p:graphicFrame>
        <p:nvGraphicFramePr>
          <p:cNvPr id="201738" name="Object 6"/>
          <p:cNvGraphicFramePr>
            <a:graphicFrameLocks noChangeAspect="1"/>
          </p:cNvGraphicFramePr>
          <p:nvPr/>
        </p:nvGraphicFramePr>
        <p:xfrm>
          <a:off x="1115616" y="3200141"/>
          <a:ext cx="1965589" cy="1181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Формула" r:id="rId3" imgW="507960" imgH="304560" progId="Equation.3">
                  <p:embed/>
                </p:oleObj>
              </mc:Choice>
              <mc:Fallback>
                <p:oleObj name="Формула" r:id="rId3" imgW="5079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200141"/>
                        <a:ext cx="1965589" cy="1181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919163" y="4509120"/>
          <a:ext cx="2652712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Формула" r:id="rId5" imgW="685800" imgH="558720" progId="Equation.3">
                  <p:embed/>
                </p:oleObj>
              </mc:Choice>
              <mc:Fallback>
                <p:oleObj name="Формула" r:id="rId5" imgW="68580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4509120"/>
                        <a:ext cx="2652712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004048" y="1036836"/>
          <a:ext cx="2046287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6" name="Формула" r:id="rId7" imgW="558720" imgH="495000" progId="Equation.3">
                  <p:embed/>
                </p:oleObj>
              </mc:Choice>
              <mc:Fallback>
                <p:oleObj name="Формула" r:id="rId7" imgW="558720" imgH="49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036836"/>
                        <a:ext cx="2046287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115616" y="1080120"/>
          <a:ext cx="2092512" cy="1815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7" name="Формула" r:id="rId9" imgW="571320" imgH="495000" progId="Equation.3">
                  <p:embed/>
                </p:oleObj>
              </mc:Choice>
              <mc:Fallback>
                <p:oleObj name="Формула" r:id="rId9" imgW="571320" imgH="495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080120"/>
                        <a:ext cx="2092512" cy="1815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3131840" y="1338502"/>
          <a:ext cx="1348184" cy="1442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8" name="Формула" r:id="rId11" imgW="368280" imgH="393480" progId="Equation.3">
                  <p:embed/>
                </p:oleObj>
              </mc:Choice>
              <mc:Fallback>
                <p:oleObj name="Формула" r:id="rId11" imgW="368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338502"/>
                        <a:ext cx="1348184" cy="1442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997328" y="1282899"/>
          <a:ext cx="153511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9" name="Формула" r:id="rId13" imgW="419040" imgH="393480" progId="Equation.3">
                  <p:embed/>
                </p:oleObj>
              </mc:Choice>
              <mc:Fallback>
                <p:oleObj name="Формула" r:id="rId13" imgW="4190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328" y="1282899"/>
                        <a:ext cx="1535112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3040063" y="3140968"/>
          <a:ext cx="1403350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Формула" r:id="rId15" imgW="444240" imgH="469800" progId="Equation.3">
                  <p:embed/>
                </p:oleObj>
              </mc:Choice>
              <mc:Fallback>
                <p:oleObj name="Формула" r:id="rId15" imgW="444240" imgH="469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3140968"/>
                        <a:ext cx="1403350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3494459" y="4803346"/>
          <a:ext cx="2085653" cy="17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Формула" r:id="rId17" imgW="545760" imgH="469800" progId="Equation.3">
                  <p:embed/>
                </p:oleObj>
              </mc:Choice>
              <mc:Fallback>
                <p:oleObj name="Формула" r:id="rId17" imgW="545760" imgH="469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459" y="4803346"/>
                        <a:ext cx="2085653" cy="17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856567" y="1196752"/>
            <a:ext cx="40735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(2х+5)</a:t>
            </a:r>
            <a:r>
              <a:rPr lang="ru-RU" sz="5400" b="1" i="1" baseline="30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4</a:t>
            </a:r>
            <a:r>
              <a:rPr lang="ru-RU" sz="54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>
                <a:solidFill>
                  <a:srgbClr val="000099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>
                <a:solidFill>
                  <a:srgbClr val="000099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715125" y="2217564"/>
            <a:ext cx="41056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(6–3х)</a:t>
            </a:r>
            <a:r>
              <a:rPr lang="ru-RU" sz="5400" b="1" i="1" baseline="30000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4</a:t>
            </a:r>
            <a:r>
              <a:rPr lang="ru-RU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5400" b="1" i="1" baseline="30000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=</a:t>
            </a:r>
            <a:endParaRPr lang="en-US" sz="5400" b="1" i="1" baseline="30000" dirty="0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871496" y="1272952"/>
            <a:ext cx="33009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8(2х+5)</a:t>
            </a:r>
            <a:r>
              <a:rPr lang="ru-RU" sz="5400" b="1" i="1" baseline="30000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3</a:t>
            </a:r>
            <a:endParaRPr lang="en-US" sz="5400" b="1" i="1" dirty="0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702418" y="2204864"/>
            <a:ext cx="39020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-12(6–3х)</a:t>
            </a:r>
            <a:r>
              <a:rPr lang="ru-RU" sz="5400" b="1" i="1" baseline="30000" dirty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3</a:t>
            </a:r>
            <a:endParaRPr lang="en-US" sz="5400" b="1" i="1" dirty="0">
              <a:solidFill>
                <a:srgbClr val="0000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899592" y="404813"/>
            <a:ext cx="525658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Найти производную:</a:t>
            </a:r>
          </a:p>
        </p:txBody>
      </p:sp>
      <p:graphicFrame>
        <p:nvGraphicFramePr>
          <p:cNvPr id="201738" name="Object 6"/>
          <p:cNvGraphicFramePr>
            <a:graphicFrameLocks noChangeAspect="1"/>
          </p:cNvGraphicFramePr>
          <p:nvPr/>
        </p:nvGraphicFramePr>
        <p:xfrm>
          <a:off x="971600" y="3401169"/>
          <a:ext cx="32416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Формула" r:id="rId3" imgW="838080" imgH="304560" progId="Equation.3">
                  <p:embed/>
                </p:oleObj>
              </mc:Choice>
              <mc:Fallback>
                <p:oleObj name="Формула" r:id="rId3" imgW="83808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01169"/>
                        <a:ext cx="32416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971600" y="4509120"/>
          <a:ext cx="3487738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Формула" r:id="rId5" imgW="901440" imgH="545760" progId="Equation.3">
                  <p:embed/>
                </p:oleObj>
              </mc:Choice>
              <mc:Fallback>
                <p:oleObj name="Формула" r:id="rId5" imgW="901440" imgH="5457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09120"/>
                        <a:ext cx="3487738" cy="211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4139952" y="3401169"/>
          <a:ext cx="1884362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Формула" r:id="rId7" imgW="596880" imgH="419040" progId="Equation.3">
                  <p:embed/>
                </p:oleObj>
              </mc:Choice>
              <mc:Fallback>
                <p:oleObj name="Формула" r:id="rId7" imgW="5968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401169"/>
                        <a:ext cx="1884362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4304505" y="4949527"/>
          <a:ext cx="2571751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Формула" r:id="rId9" imgW="672840" imgH="431640" progId="Equation.3">
                  <p:embed/>
                </p:oleObj>
              </mc:Choice>
              <mc:Fallback>
                <p:oleObj name="Формула" r:id="rId9" imgW="67284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505" y="4949527"/>
                        <a:ext cx="2571751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0" grpId="0"/>
      <p:bldP spid="162821" grpId="0"/>
      <p:bldP spid="162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990600" y="2413000"/>
          <a:ext cx="7010400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Формула" r:id="rId3" imgW="1002960" imgH="266400" progId="Equation.3">
                  <p:embed/>
                </p:oleObj>
              </mc:Choice>
              <mc:Fallback>
                <p:oleObj name="Формула" r:id="rId3" imgW="100296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7010400" cy="186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990600" y="1524000"/>
          <a:ext cx="6389688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Формула" r:id="rId5" imgW="914400" imgH="520560" progId="Equation.3">
                  <p:embed/>
                </p:oleObj>
              </mc:Choice>
              <mc:Fallback>
                <p:oleObj name="Формула" r:id="rId5" imgW="91440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389688" cy="364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9" name="Object 5"/>
          <p:cNvGraphicFramePr>
            <a:graphicFrameLocks noChangeAspect="1"/>
          </p:cNvGraphicFramePr>
          <p:nvPr/>
        </p:nvGraphicFramePr>
        <p:xfrm>
          <a:off x="981075" y="1447800"/>
          <a:ext cx="8162925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Формула" r:id="rId7" imgW="1168200" imgH="507960" progId="Equation.3">
                  <p:embed/>
                </p:oleObj>
              </mc:Choice>
              <mc:Fallback>
                <p:oleObj name="Формула" r:id="rId7" imgW="116820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447800"/>
                        <a:ext cx="8162925" cy="355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685800" y="2667000"/>
          <a:ext cx="816927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Формула" r:id="rId9" imgW="1574640" imgH="266400" progId="Equation.3">
                  <p:embed/>
                </p:oleObj>
              </mc:Choice>
              <mc:Fallback>
                <p:oleObj name="Формула" r:id="rId9" imgW="157464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8169275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899592" y="404813"/>
            <a:ext cx="525658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Найти производную: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981" name="Group 93"/>
          <p:cNvGraphicFramePr>
            <a:graphicFrameLocks noGrp="1"/>
          </p:cNvGraphicFramePr>
          <p:nvPr/>
        </p:nvGraphicFramePr>
        <p:xfrm>
          <a:off x="468313" y="1196975"/>
          <a:ext cx="8424862" cy="5400675"/>
        </p:xfrm>
        <a:graphic>
          <a:graphicData uri="http://schemas.openxmlformats.org/drawingml/2006/table">
            <a:tbl>
              <a:tblPr/>
              <a:tblGrid>
                <a:gridCol w="649287"/>
                <a:gridCol w="4391025"/>
                <a:gridCol w="338455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13" name="Rectangle 3"/>
          <p:cNvSpPr>
            <a:spLocks noGrp="1"/>
          </p:cNvSpPr>
          <p:nvPr>
            <p:ph type="body" idx="1"/>
          </p:nvPr>
        </p:nvSpPr>
        <p:spPr>
          <a:xfrm>
            <a:off x="1116013" y="1341438"/>
            <a:ext cx="3657600" cy="457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i="1" smtClean="0">
                <a:latin typeface="Georgia" pitchFamily="18" charset="0"/>
              </a:rPr>
              <a:t>Основные формулы</a:t>
            </a:r>
          </a:p>
        </p:txBody>
      </p:sp>
      <p:sp>
        <p:nvSpPr>
          <p:cNvPr id="12314" name="Rectangle 6"/>
          <p:cNvSpPr>
            <a:spLocks noChangeArrowheads="1"/>
          </p:cNvSpPr>
          <p:nvPr/>
        </p:nvSpPr>
        <p:spPr bwMode="auto">
          <a:xfrm>
            <a:off x="6011863" y="1341438"/>
            <a:ext cx="22748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400" b="1" i="1">
                <a:latin typeface="Georgia" pitchFamily="18" charset="0"/>
              </a:rPr>
              <a:t>Следствия</a:t>
            </a:r>
          </a:p>
        </p:txBody>
      </p:sp>
      <p:sp>
        <p:nvSpPr>
          <p:cNvPr id="12315" name="Text Box 8"/>
          <p:cNvSpPr txBox="1">
            <a:spLocks noChangeArrowheads="1"/>
          </p:cNvSpPr>
          <p:nvPr/>
        </p:nvSpPr>
        <p:spPr bwMode="auto">
          <a:xfrm>
            <a:off x="539750" y="22764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1</a:t>
            </a: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1339850" y="2355850"/>
            <a:ext cx="3303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(u</a:t>
            </a:r>
            <a:r>
              <a:rPr lang="ru-RU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+</a:t>
            </a:r>
            <a:r>
              <a:rPr lang="en-US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v</a:t>
            </a:r>
            <a:r>
              <a:rPr lang="ru-RU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36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r>
              <a:rPr lang="en-US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 u'+ v'</a:t>
            </a:r>
            <a:endParaRPr lang="en-US" sz="36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5516563" y="2355850"/>
            <a:ext cx="3303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(u–v</a:t>
            </a:r>
            <a:r>
              <a:rPr lang="ru-RU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3600" b="1" i="1" baseline="30000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r>
              <a:rPr lang="en-US" sz="3600" b="1" i="1" dirty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 u'– v'</a:t>
            </a:r>
            <a:endParaRPr lang="en-US" sz="3600" b="1" i="1" baseline="30000" dirty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318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Georgia" pitchFamily="18" charset="0"/>
              </a:rPr>
              <a:t>2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2319" name="Text Box 14"/>
          <p:cNvSpPr txBox="1">
            <a:spLocks noChangeArrowheads="1"/>
          </p:cNvSpPr>
          <p:nvPr/>
        </p:nvSpPr>
        <p:spPr bwMode="auto">
          <a:xfrm>
            <a:off x="506413" y="55165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Georgia" pitchFamily="18" charset="0"/>
              </a:rPr>
              <a:t>3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1228725" y="3940175"/>
            <a:ext cx="3919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(u·v</a:t>
            </a:r>
            <a:r>
              <a:rPr lang="ru-RU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36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 u'·v+u·v'</a:t>
            </a:r>
            <a:endParaRPr lang="en-US" sz="36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46225" y="5153025"/>
            <a:ext cx="533400" cy="1300163"/>
            <a:chOff x="1043" y="699"/>
            <a:chExt cx="454" cy="645"/>
          </a:xfrm>
        </p:grpSpPr>
        <p:sp>
          <p:nvSpPr>
            <p:cNvPr id="12337" name="Text Box 17"/>
            <p:cNvSpPr txBox="1">
              <a:spLocks noChangeArrowheads="1"/>
            </p:cNvSpPr>
            <p:nvPr/>
          </p:nvSpPr>
          <p:spPr bwMode="auto">
            <a:xfrm>
              <a:off x="1043" y="699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Georgia" pitchFamily="18" charset="0"/>
                </a:rPr>
                <a:t>u</a:t>
              </a:r>
              <a:endParaRPr lang="ru-RU" sz="3600" b="1" i="1">
                <a:latin typeface="Georgia" pitchFamily="18" charset="0"/>
              </a:endParaRPr>
            </a:p>
          </p:txBody>
        </p:sp>
        <p:sp>
          <p:nvSpPr>
            <p:cNvPr id="12338" name="Text Box 18"/>
            <p:cNvSpPr txBox="1">
              <a:spLocks noChangeArrowheads="1"/>
            </p:cNvSpPr>
            <p:nvPr/>
          </p:nvSpPr>
          <p:spPr bwMode="auto">
            <a:xfrm>
              <a:off x="1043" y="1026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Georgia" pitchFamily="18" charset="0"/>
                </a:rPr>
                <a:t>v</a:t>
              </a:r>
              <a:endParaRPr lang="ru-RU" sz="3600" b="1" i="1">
                <a:latin typeface="Georgia" pitchFamily="18" charset="0"/>
              </a:endParaRPr>
            </a:p>
          </p:txBody>
        </p:sp>
        <p:sp>
          <p:nvSpPr>
            <p:cNvPr id="12339" name="Line 19"/>
            <p:cNvSpPr>
              <a:spLocks noChangeShapeType="1"/>
            </p:cNvSpPr>
            <p:nvPr/>
          </p:nvSpPr>
          <p:spPr bwMode="auto">
            <a:xfrm>
              <a:off x="1043" y="1030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1165225" y="5381625"/>
            <a:ext cx="1739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4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    )</a:t>
            </a:r>
            <a:r>
              <a:rPr lang="en-US" sz="44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4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44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41625" y="5153025"/>
            <a:ext cx="2667000" cy="1300163"/>
            <a:chOff x="1043" y="699"/>
            <a:chExt cx="454" cy="645"/>
          </a:xfrm>
        </p:grpSpPr>
        <p:sp>
          <p:nvSpPr>
            <p:cNvPr id="12334" name="Text Box 22"/>
            <p:cNvSpPr txBox="1">
              <a:spLocks noChangeArrowheads="1"/>
            </p:cNvSpPr>
            <p:nvPr/>
          </p:nvSpPr>
          <p:spPr bwMode="auto">
            <a:xfrm>
              <a:off x="1043" y="699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 dirty="0">
                  <a:latin typeface="Georgia" pitchFamily="18" charset="0"/>
                </a:rPr>
                <a:t>u'· v–u · v'</a:t>
              </a:r>
            </a:p>
          </p:txBody>
        </p:sp>
        <p:sp>
          <p:nvSpPr>
            <p:cNvPr id="12335" name="Text Box 23"/>
            <p:cNvSpPr txBox="1">
              <a:spLocks noChangeArrowheads="1"/>
            </p:cNvSpPr>
            <p:nvPr/>
          </p:nvSpPr>
          <p:spPr bwMode="auto">
            <a:xfrm>
              <a:off x="1043" y="1026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 dirty="0">
                  <a:latin typeface="Georgia" pitchFamily="18" charset="0"/>
                </a:rPr>
                <a:t>       v</a:t>
              </a:r>
              <a:r>
                <a:rPr lang="en-US" sz="3600" b="1" i="1" baseline="30000" dirty="0">
                  <a:latin typeface="Georgia" pitchFamily="18" charset="0"/>
                </a:rPr>
                <a:t>2</a:t>
              </a:r>
              <a:endParaRPr lang="ru-RU" sz="3600" b="1" i="1" dirty="0">
                <a:latin typeface="Georgia" pitchFamily="18" charset="0"/>
              </a:endParaRPr>
            </a:p>
          </p:txBody>
        </p:sp>
        <p:sp>
          <p:nvSpPr>
            <p:cNvPr id="12336" name="Line 24"/>
            <p:cNvSpPr>
              <a:spLocks noChangeShapeType="1"/>
            </p:cNvSpPr>
            <p:nvPr/>
          </p:nvSpPr>
          <p:spPr bwMode="auto">
            <a:xfrm>
              <a:off x="1043" y="1030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913" name="Rectangle 25"/>
          <p:cNvSpPr>
            <a:spLocks noChangeArrowheads="1"/>
          </p:cNvSpPr>
          <p:nvPr/>
        </p:nvSpPr>
        <p:spPr bwMode="auto">
          <a:xfrm>
            <a:off x="5553075" y="4011613"/>
            <a:ext cx="312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en-US" sz="3600" b="1" i="1">
                <a:solidFill>
                  <a:srgbClr val="B134C6"/>
                </a:solidFill>
                <a:latin typeface="Georgia" pitchFamily="18" charset="0"/>
                <a:cs typeface="Arial" charset="0"/>
              </a:rPr>
              <a:t>c · </a:t>
            </a: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u</a:t>
            </a:r>
            <a:r>
              <a:rPr lang="ru-RU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)</a:t>
            </a:r>
            <a:r>
              <a:rPr lang="en-US" sz="36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 </a:t>
            </a:r>
            <a:r>
              <a:rPr lang="en-US" sz="3600" b="1" i="1">
                <a:solidFill>
                  <a:srgbClr val="B134C6"/>
                </a:solidFill>
                <a:latin typeface="Georgia" pitchFamily="18" charset="0"/>
                <a:cs typeface="Arial" charset="0"/>
              </a:rPr>
              <a:t>c ·</a:t>
            </a:r>
            <a:r>
              <a:rPr lang="en-US" sz="36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 u'</a:t>
            </a:r>
            <a:endParaRPr lang="en-US" sz="36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5914" name="Rectangle 26"/>
          <p:cNvSpPr>
            <a:spLocks noChangeArrowheads="1"/>
          </p:cNvSpPr>
          <p:nvPr/>
        </p:nvSpPr>
        <p:spPr bwMode="auto">
          <a:xfrm>
            <a:off x="5735638" y="5256213"/>
            <a:ext cx="18557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(</a:t>
            </a:r>
            <a:r>
              <a:rPr lang="ru-RU" sz="48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    )</a:t>
            </a:r>
            <a:r>
              <a:rPr lang="en-US" sz="4800" b="1" i="1" baseline="30000">
                <a:solidFill>
                  <a:srgbClr val="000066"/>
                </a:solidFill>
                <a:latin typeface="Georgia" pitchFamily="18" charset="0"/>
                <a:cs typeface="Arial" charset="0"/>
              </a:rPr>
              <a:t>'</a:t>
            </a:r>
            <a:r>
              <a:rPr lang="ru-RU" sz="4400" b="1" i="1">
                <a:solidFill>
                  <a:srgbClr val="000066"/>
                </a:solidFill>
                <a:latin typeface="Georgia" pitchFamily="18" charset="0"/>
                <a:cs typeface="Arial" charset="0"/>
              </a:rPr>
              <a:t>=</a:t>
            </a:r>
            <a:endParaRPr lang="en-US" sz="4400" b="1" i="1" baseline="3000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173788" y="5153025"/>
            <a:ext cx="533400" cy="1300163"/>
            <a:chOff x="1043" y="699"/>
            <a:chExt cx="454" cy="645"/>
          </a:xfrm>
        </p:grpSpPr>
        <p:sp>
          <p:nvSpPr>
            <p:cNvPr id="12331" name="Text Box 28"/>
            <p:cNvSpPr txBox="1">
              <a:spLocks noChangeArrowheads="1"/>
            </p:cNvSpPr>
            <p:nvPr/>
          </p:nvSpPr>
          <p:spPr bwMode="auto">
            <a:xfrm>
              <a:off x="1043" y="699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Georgia" pitchFamily="18" charset="0"/>
                </a:rPr>
                <a:t>u</a:t>
              </a:r>
              <a:endParaRPr lang="ru-RU" sz="3600" b="1" i="1">
                <a:latin typeface="Georgia" pitchFamily="18" charset="0"/>
              </a:endParaRPr>
            </a:p>
          </p:txBody>
        </p:sp>
        <p:sp>
          <p:nvSpPr>
            <p:cNvPr id="12332" name="Text Box 29"/>
            <p:cNvSpPr txBox="1">
              <a:spLocks noChangeArrowheads="1"/>
            </p:cNvSpPr>
            <p:nvPr/>
          </p:nvSpPr>
          <p:spPr bwMode="auto">
            <a:xfrm>
              <a:off x="1043" y="1026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B134C6"/>
                  </a:solidFill>
                  <a:latin typeface="Georgia" pitchFamily="18" charset="0"/>
                </a:rPr>
                <a:t>c</a:t>
              </a:r>
              <a:endParaRPr lang="ru-RU" sz="3600" b="1" i="1">
                <a:solidFill>
                  <a:srgbClr val="B134C6"/>
                </a:solidFill>
                <a:latin typeface="Georgia" pitchFamily="18" charset="0"/>
              </a:endParaRPr>
            </a:p>
          </p:txBody>
        </p:sp>
        <p:sp>
          <p:nvSpPr>
            <p:cNvPr id="12333" name="Line 30"/>
            <p:cNvSpPr>
              <a:spLocks noChangeShapeType="1"/>
            </p:cNvSpPr>
            <p:nvPr/>
          </p:nvSpPr>
          <p:spPr bwMode="auto">
            <a:xfrm>
              <a:off x="1043" y="1030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773988" y="5153025"/>
            <a:ext cx="685800" cy="1300163"/>
            <a:chOff x="1043" y="699"/>
            <a:chExt cx="454" cy="645"/>
          </a:xfrm>
        </p:grpSpPr>
        <p:sp>
          <p:nvSpPr>
            <p:cNvPr id="12328" name="Text Box 32"/>
            <p:cNvSpPr txBox="1">
              <a:spLocks noChangeArrowheads="1"/>
            </p:cNvSpPr>
            <p:nvPr/>
          </p:nvSpPr>
          <p:spPr bwMode="auto">
            <a:xfrm>
              <a:off x="1043" y="699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latin typeface="Georgia" pitchFamily="18" charset="0"/>
                </a:rPr>
                <a:t>u'</a:t>
              </a:r>
            </a:p>
          </p:txBody>
        </p:sp>
        <p:sp>
          <p:nvSpPr>
            <p:cNvPr id="12329" name="Text Box 33"/>
            <p:cNvSpPr txBox="1">
              <a:spLocks noChangeArrowheads="1"/>
            </p:cNvSpPr>
            <p:nvPr/>
          </p:nvSpPr>
          <p:spPr bwMode="auto">
            <a:xfrm>
              <a:off x="1043" y="1026"/>
              <a:ext cx="45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B134C6"/>
                  </a:solidFill>
                  <a:latin typeface="Georgia" pitchFamily="18" charset="0"/>
                </a:rPr>
                <a:t>c</a:t>
              </a:r>
              <a:endParaRPr lang="ru-RU" sz="3600" b="1" i="1">
                <a:solidFill>
                  <a:srgbClr val="B134C6"/>
                </a:solidFill>
                <a:latin typeface="Georgia" pitchFamily="18" charset="0"/>
              </a:endParaRPr>
            </a:p>
          </p:txBody>
        </p:sp>
        <p:sp>
          <p:nvSpPr>
            <p:cNvPr id="12330" name="Line 34"/>
            <p:cNvSpPr>
              <a:spLocks noChangeShapeType="1"/>
            </p:cNvSpPr>
            <p:nvPr/>
          </p:nvSpPr>
          <p:spPr bwMode="auto">
            <a:xfrm>
              <a:off x="1043" y="1030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AutoShape 4"/>
          <p:cNvSpPr>
            <a:spLocks noChangeArrowheads="1"/>
          </p:cNvSpPr>
          <p:nvPr/>
        </p:nvSpPr>
        <p:spPr bwMode="gray">
          <a:xfrm>
            <a:off x="899592" y="404813"/>
            <a:ext cx="74168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Правила дифференцирования: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/>
      <p:bldP spid="165898" grpId="0"/>
      <p:bldP spid="165903" grpId="0"/>
      <p:bldP spid="165908" grpId="0"/>
      <p:bldP spid="165913" grpId="0"/>
      <p:bldP spid="165914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1078</TotalTime>
  <Words>322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математика - 1!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50</cp:revision>
  <dcterms:created xsi:type="dcterms:W3CDTF">2010-03-29T10:01:28Z</dcterms:created>
  <dcterms:modified xsi:type="dcterms:W3CDTF">2015-10-06T16:06:05Z</dcterms:modified>
</cp:coreProperties>
</file>