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33" r:id="rId2"/>
    <p:sldId id="332" r:id="rId3"/>
    <p:sldId id="331" r:id="rId4"/>
    <p:sldId id="319" r:id="rId5"/>
    <p:sldId id="318" r:id="rId6"/>
    <p:sldId id="321" r:id="rId7"/>
    <p:sldId id="322" r:id="rId8"/>
    <p:sldId id="32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BDE9FF"/>
    <a:srgbClr val="66CCFF"/>
    <a:srgbClr val="66FFFF"/>
    <a:srgbClr val="000099"/>
    <a:srgbClr val="9FBFFF"/>
    <a:srgbClr val="B0F2D9"/>
    <a:srgbClr val="006600"/>
    <a:srgbClr val="FF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0CB5397-13CA-481C-A6E3-B96FC5BC3B23}" type="datetimeFigureOut">
              <a:rPr lang="ru-RU"/>
              <a:pPr>
                <a:defRPr/>
              </a:pPr>
              <a:t>06.10.2015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38AB6F-5889-433E-8F4B-19238B6B84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654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D51AB-A773-4F21-8E46-993D3BD1E1A7}" type="datetime1">
              <a:rPr lang="ru-RU"/>
              <a:pPr>
                <a:defRPr/>
              </a:pPr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C2DDA-6897-46F2-A591-8E4551BF01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2E5C6-D294-4215-800C-9CA93C8AEA7F}" type="datetime1">
              <a:rPr lang="ru-RU"/>
              <a:pPr>
                <a:defRPr/>
              </a:pPr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7A0C5-5B51-4CA4-A8B8-425070CD8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05B15-ECBB-42E1-9EF9-9F26118D7833}" type="datetime1">
              <a:rPr lang="ru-RU"/>
              <a:pPr>
                <a:defRPr/>
              </a:pPr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8ECE4-9E7B-4B30-97FD-809B4EA627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4E7E1-468C-4FEB-ADC1-D26A739BD149}" type="datetime1">
              <a:rPr lang="ru-RU"/>
              <a:pPr>
                <a:defRPr/>
              </a:pPr>
              <a:t>06.10.2015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7EB25-39E7-4EEA-A08A-0135CBBFDA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AD8DD-E57D-4E66-A5BB-F3D919B61191}" type="datetime1">
              <a:rPr lang="ru-RU"/>
              <a:pPr>
                <a:defRPr/>
              </a:pPr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E451B-400E-4F2D-9064-3E6EA8C59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03BDC-6364-4307-A4FA-2B406CD1228E}" type="datetime1">
              <a:rPr lang="ru-RU"/>
              <a:pPr>
                <a:defRPr/>
              </a:pPr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53C91-F0C7-4BE5-B3B9-CC45824E8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7CF1C-BC5E-4529-9A5C-3FE4B773B13C}" type="datetime1">
              <a:rPr lang="ru-RU"/>
              <a:pPr>
                <a:defRPr/>
              </a:pPr>
              <a:t>06.10.2015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11534-7C10-4F20-AF58-0F44E4673D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EAD05-F062-467C-A687-A722A0B75BF8}" type="datetime1">
              <a:rPr lang="ru-RU"/>
              <a:pPr>
                <a:defRPr/>
              </a:pPr>
              <a:t>06.10.2015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09C28-6022-438A-96C1-C7C9C2DF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634BE-5C16-4E2B-8D2F-B109626C7C4F}" type="datetime1">
              <a:rPr lang="ru-RU"/>
              <a:pPr>
                <a:defRPr/>
              </a:pPr>
              <a:t>06.10.2015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99066-3817-4ADA-B1C9-D1DF606603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287BB-74D6-416B-9B3B-3DFA7F2430AF}" type="datetime1">
              <a:rPr lang="ru-RU"/>
              <a:pPr>
                <a:defRPr/>
              </a:pPr>
              <a:t>06.10.2015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0122F-41FF-4906-AF66-1CC5722B47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8372-368B-498E-9911-C40F5E853C75}" type="datetime1">
              <a:rPr lang="ru-RU"/>
              <a:pPr>
                <a:defRPr/>
              </a:pPr>
              <a:t>06.10.2015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5F9CC-28F4-4047-9848-D0102BB0BB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EC907-25C5-4894-834D-931D8CFB0777}" type="datetime1">
              <a:rPr lang="ru-RU"/>
              <a:pPr>
                <a:defRPr/>
              </a:pPr>
              <a:t>06.10.2015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BAC7E-4164-4F0C-8F7B-C43AA18256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3D13E2-8F47-4144-B8C8-80F11F180E59}" type="datetime1">
              <a:rPr lang="ru-RU"/>
              <a:pPr>
                <a:defRPr/>
              </a:pPr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EAFE3D-697C-4D5A-BB19-D2C5C985CF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476672"/>
            <a:ext cx="74888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За­да­ние 20 № 507076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Сколь­ки­ми спо­со­ба­ми можно по­ста­вить в ряд два оди­на­ко­вых крас­ных ку­би­ка, три оди­на­ко­вых зелёных ку­би­ка и один синий кубик?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53860" y="2582621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За­ну­ме­ру­ем все ку­би­ки от од­но­го до шести. Пока не учи­ты­ва­ем, что в нашем на­бо­ре есть ку­би­ки оди­на­ко­во­го цвета. На пер­вое место можно по­ста­вить кубик ше­стью спо­со­ба­ми, на вто­рое — пятью, на тре­тье — че­тырь­мя и так далее. По­лу­ча­ем, что всего воз­мож­но­стей рас­ста­нов­ки ку­би­ков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Те­перь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учтём, что пе­ре­ста­нов­ка, на­при­мер, двух крас­ных ку­би­ков не даёт но­во­го спо­со­ба рас­ста­нов­ки ку­би­ков. В любом по­лу­чен­ном выше на­бо­ре можно пе­ре­ста­вить крас­ные ку­би­ки ме­ста­ми, то есть число рас­ста­но­вок умень­шит­ся в два раза. С зелёными ку­би­ка­ми ана­ло­гич­но. Зелёных ку­би­ков три, по­это­му в любом по­лу­чен­ном выше на­бо­ре можно пе­ре­став­лять их, не по­лу­чая новых спо­со­бов рас­ста­нов­ки ку­би­ков. Таких пе­ре­ста­но­вок зелёных ку­би­ков </a:t>
            </a:r>
          </a:p>
        </p:txBody>
      </p:sp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1" y="3789040"/>
            <a:ext cx="1481307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391522"/>
            <a:ext cx="1423121" cy="27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805264"/>
            <a:ext cx="2816783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662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3245" y="404664"/>
            <a:ext cx="7488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За­да­ние 20 № 507075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Про­из­ве­де­ние де­ся­ти иду­щих под­ряд чисел раз­де­ли­ли на 7. Чему может быть равен оста­ток?</a:t>
            </a:r>
          </a:p>
        </p:txBody>
      </p:sp>
    </p:spTree>
    <p:extLst>
      <p:ext uri="{BB962C8B-B14F-4D97-AF65-F5344CB8AC3E}">
        <p14:creationId xmlns:p14="http://schemas.microsoft.com/office/powerpoint/2010/main" val="84118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H:\Documents and Settings\Aida\Рабочий стол\текстуры и фоны, клипарты\idpenc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93082">
            <a:off x="6007100" y="5621338"/>
            <a:ext cx="2598738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7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4788" y="5970588"/>
            <a:ext cx="26971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971550" y="1424410"/>
            <a:ext cx="792093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4800" b="1" i="1" dirty="0" smtClean="0">
                <a:solidFill>
                  <a:srgbClr val="006666"/>
                </a:solidFill>
                <a:latin typeface="Georgia" pitchFamily="18" charset="0"/>
              </a:rPr>
              <a:t>Дифференцируемость степенной функции. </a:t>
            </a:r>
            <a:endParaRPr lang="ru-RU" sz="4800" b="1" i="1" dirty="0">
              <a:solidFill>
                <a:srgbClr val="006666"/>
              </a:solidFill>
              <a:latin typeface="Georgia" pitchFamily="18" charset="0"/>
            </a:endParaRP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971550" y="476672"/>
            <a:ext cx="5040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u="sng">
                <a:latin typeface="Georgia" pitchFamily="18" charset="0"/>
              </a:rPr>
              <a:t>Тема урока:</a:t>
            </a:r>
          </a:p>
        </p:txBody>
      </p:sp>
      <p:sp>
        <p:nvSpPr>
          <p:cNvPr id="10246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2627312" y="6453188"/>
            <a:ext cx="6553200" cy="2603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sz="1400" b="1" dirty="0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5076056" y="4221907"/>
            <a:ext cx="29845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Font typeface="Arial" charset="0"/>
              <a:buNone/>
            </a:pPr>
            <a:r>
              <a:rPr lang="ru-RU" sz="2800" b="1" i="1">
                <a:solidFill>
                  <a:srgbClr val="800080"/>
                </a:solidFill>
                <a:latin typeface="Georgia" pitchFamily="18" charset="0"/>
              </a:rPr>
              <a:t>Устный счет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446187" y="1295400"/>
            <a:ext cx="210666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(</a:t>
            </a:r>
            <a:r>
              <a:rPr lang="ru-RU" sz="5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х</a:t>
            </a:r>
            <a:r>
              <a:rPr lang="ru-RU" sz="5400" b="1" i="1" baseline="30000">
                <a:solidFill>
                  <a:srgbClr val="000066"/>
                </a:solidFill>
                <a:latin typeface="Georgia" pitchFamily="18" charset="0"/>
                <a:cs typeface="Arial" charset="0"/>
              </a:rPr>
              <a:t>2</a:t>
            </a:r>
            <a:r>
              <a:rPr lang="ru-RU" sz="5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)</a:t>
            </a:r>
            <a:r>
              <a:rPr lang="en-US" sz="5400" b="1" i="1" baseline="30000">
                <a:solidFill>
                  <a:srgbClr val="000066"/>
                </a:solidFill>
                <a:latin typeface="Georgia" pitchFamily="18" charset="0"/>
                <a:cs typeface="Arial" charset="0"/>
              </a:rPr>
              <a:t>'</a:t>
            </a:r>
            <a:r>
              <a:rPr lang="ru-RU" sz="5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=</a:t>
            </a:r>
            <a:endParaRPr lang="en-US" sz="5400" b="1" i="1" baseline="3000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3476955" y="1295400"/>
            <a:ext cx="102303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2</a:t>
            </a:r>
            <a:r>
              <a:rPr lang="ru-RU" sz="5400" b="1" i="1" dirty="0" err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х</a:t>
            </a:r>
            <a:endParaRPr lang="en-US" sz="5400" b="1" i="1" baseline="30000" dirty="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1581150" y="2209800"/>
            <a:ext cx="21178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(</a:t>
            </a:r>
            <a:r>
              <a:rPr lang="ru-RU" sz="5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х</a:t>
            </a:r>
            <a:r>
              <a:rPr lang="ru-RU" sz="5400" b="1" i="1" baseline="30000">
                <a:solidFill>
                  <a:srgbClr val="000066"/>
                </a:solidFill>
                <a:latin typeface="Georgia" pitchFamily="18" charset="0"/>
                <a:cs typeface="Arial" charset="0"/>
              </a:rPr>
              <a:t>4</a:t>
            </a:r>
            <a:r>
              <a:rPr lang="ru-RU" sz="5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)</a:t>
            </a:r>
            <a:r>
              <a:rPr lang="en-US" sz="5400" b="1" i="1" baseline="30000">
                <a:solidFill>
                  <a:srgbClr val="000066"/>
                </a:solidFill>
                <a:latin typeface="Georgia" pitchFamily="18" charset="0"/>
                <a:cs typeface="Arial" charset="0"/>
              </a:rPr>
              <a:t>'</a:t>
            </a:r>
            <a:r>
              <a:rPr lang="ru-RU" sz="5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=</a:t>
            </a:r>
            <a:endParaRPr lang="en-US" sz="5400" b="1" i="1" baseline="3000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1798" name="Rectangle 6"/>
          <p:cNvSpPr>
            <a:spLocks noChangeArrowheads="1"/>
          </p:cNvSpPr>
          <p:nvPr/>
        </p:nvSpPr>
        <p:spPr bwMode="auto">
          <a:xfrm>
            <a:off x="1480450" y="3048000"/>
            <a:ext cx="20794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(</a:t>
            </a:r>
            <a:r>
              <a:rPr lang="ru-RU" sz="5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х</a:t>
            </a:r>
            <a:r>
              <a:rPr lang="ru-RU" sz="5400" b="1" i="1" baseline="30000">
                <a:solidFill>
                  <a:srgbClr val="000066"/>
                </a:solidFill>
                <a:latin typeface="Georgia" pitchFamily="18" charset="0"/>
                <a:cs typeface="Arial" charset="0"/>
              </a:rPr>
              <a:t>7</a:t>
            </a:r>
            <a:r>
              <a:rPr lang="ru-RU" sz="5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)</a:t>
            </a:r>
            <a:r>
              <a:rPr lang="en-US" sz="5400" b="1" i="1" baseline="30000">
                <a:solidFill>
                  <a:srgbClr val="000066"/>
                </a:solidFill>
                <a:latin typeface="Georgia" pitchFamily="18" charset="0"/>
                <a:cs typeface="Arial" charset="0"/>
              </a:rPr>
              <a:t>'</a:t>
            </a:r>
            <a:r>
              <a:rPr lang="ru-RU" sz="5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=</a:t>
            </a:r>
            <a:endParaRPr lang="en-US" sz="5400" b="1" i="1" baseline="3000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1266961" y="5772294"/>
            <a:ext cx="243207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(</a:t>
            </a:r>
            <a:r>
              <a:rPr lang="ru-RU" sz="54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х</a:t>
            </a:r>
            <a:r>
              <a:rPr lang="ru-RU" sz="5400" b="1" i="1" baseline="30000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–3</a:t>
            </a:r>
            <a:r>
              <a:rPr lang="ru-RU" sz="54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)</a:t>
            </a:r>
            <a:r>
              <a:rPr lang="en-US" sz="5400" b="1" i="1" baseline="30000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'</a:t>
            </a:r>
            <a:r>
              <a:rPr lang="ru-RU" sz="54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=</a:t>
            </a:r>
            <a:endParaRPr lang="en-US" sz="5400" b="1" i="1" baseline="30000" dirty="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1800" name="Rectangle 8"/>
          <p:cNvSpPr>
            <a:spLocks noChangeArrowheads="1"/>
          </p:cNvSpPr>
          <p:nvPr/>
        </p:nvSpPr>
        <p:spPr bwMode="auto">
          <a:xfrm>
            <a:off x="1170594" y="3984900"/>
            <a:ext cx="315342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(</a:t>
            </a:r>
            <a:r>
              <a:rPr lang="ru-RU" sz="54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3х+5)</a:t>
            </a:r>
            <a:r>
              <a:rPr lang="en-US" sz="5400" b="1" i="1" baseline="30000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'</a:t>
            </a:r>
            <a:r>
              <a:rPr lang="ru-RU" sz="54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=</a:t>
            </a:r>
            <a:endParaRPr lang="en-US" sz="5400" b="1" i="1" baseline="30000" dirty="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1801" name="Rectangle 9"/>
          <p:cNvSpPr>
            <a:spLocks noChangeArrowheads="1"/>
          </p:cNvSpPr>
          <p:nvPr/>
        </p:nvSpPr>
        <p:spPr bwMode="auto">
          <a:xfrm>
            <a:off x="1174075" y="4908230"/>
            <a:ext cx="319029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(</a:t>
            </a:r>
            <a:r>
              <a:rPr lang="ru-RU" sz="54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4–2х)</a:t>
            </a:r>
            <a:r>
              <a:rPr lang="en-US" sz="5400" b="1" i="1" baseline="30000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'</a:t>
            </a:r>
            <a:r>
              <a:rPr lang="ru-RU" sz="54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=</a:t>
            </a:r>
            <a:endParaRPr lang="en-US" sz="5400" b="1" i="1" baseline="30000" dirty="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1802" name="Rectangle 10"/>
          <p:cNvSpPr>
            <a:spLocks noChangeArrowheads="1"/>
          </p:cNvSpPr>
          <p:nvPr/>
        </p:nvSpPr>
        <p:spPr bwMode="auto">
          <a:xfrm>
            <a:off x="3532425" y="2209800"/>
            <a:ext cx="132760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4х</a:t>
            </a:r>
            <a:r>
              <a:rPr lang="ru-RU" sz="5400" b="1" i="1" baseline="30000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3</a:t>
            </a:r>
            <a:endParaRPr lang="en-US" sz="5400" b="1" i="1" dirty="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1803" name="Rectangle 11"/>
          <p:cNvSpPr>
            <a:spLocks noChangeArrowheads="1"/>
          </p:cNvSpPr>
          <p:nvPr/>
        </p:nvSpPr>
        <p:spPr bwMode="auto">
          <a:xfrm>
            <a:off x="3384547" y="3048000"/>
            <a:ext cx="128112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7х</a:t>
            </a:r>
            <a:r>
              <a:rPr lang="ru-RU" sz="5400" b="1" i="1" baseline="30000">
                <a:solidFill>
                  <a:srgbClr val="000066"/>
                </a:solidFill>
                <a:latin typeface="Georgia" pitchFamily="18" charset="0"/>
                <a:cs typeface="Arial" charset="0"/>
              </a:rPr>
              <a:t>6</a:t>
            </a:r>
            <a:endParaRPr lang="en-US" sz="5400" b="1" i="1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1804" name="Rectangle 12"/>
          <p:cNvSpPr>
            <a:spLocks noChangeArrowheads="1"/>
          </p:cNvSpPr>
          <p:nvPr/>
        </p:nvSpPr>
        <p:spPr bwMode="auto">
          <a:xfrm>
            <a:off x="3715270" y="5772294"/>
            <a:ext cx="213391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–3х</a:t>
            </a:r>
            <a:r>
              <a:rPr lang="ru-RU" sz="5400" b="1" i="1" baseline="30000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–4</a:t>
            </a:r>
            <a:endParaRPr lang="en-US" sz="5400" b="1" i="1" dirty="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1805" name="Rectangle 13"/>
          <p:cNvSpPr>
            <a:spLocks noChangeArrowheads="1"/>
          </p:cNvSpPr>
          <p:nvPr/>
        </p:nvSpPr>
        <p:spPr bwMode="auto">
          <a:xfrm>
            <a:off x="4324021" y="3984900"/>
            <a:ext cx="61747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3</a:t>
            </a:r>
            <a:endParaRPr lang="en-US" sz="5400" b="1" i="1" dirty="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1806" name="Rectangle 14"/>
          <p:cNvSpPr>
            <a:spLocks noChangeArrowheads="1"/>
          </p:cNvSpPr>
          <p:nvPr/>
        </p:nvSpPr>
        <p:spPr bwMode="auto">
          <a:xfrm>
            <a:off x="4224680" y="4922554"/>
            <a:ext cx="88197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-2</a:t>
            </a:r>
            <a:endParaRPr lang="en-US" sz="5400" b="1" i="1" dirty="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gray">
          <a:xfrm>
            <a:off x="899592" y="404813"/>
            <a:ext cx="5256584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 smtClean="0">
                <a:solidFill>
                  <a:srgbClr val="FFFFFF"/>
                </a:solidFill>
                <a:latin typeface="Georgia" pitchFamily="18" charset="0"/>
              </a:rPr>
              <a:t>Найти производную: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1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1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1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1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6" grpId="0"/>
      <p:bldP spid="161797" grpId="0"/>
      <p:bldP spid="161798" grpId="0"/>
      <p:bldP spid="161799" grpId="0"/>
      <p:bldP spid="161800" grpId="0"/>
      <p:bldP spid="161801" grpId="0"/>
      <p:bldP spid="161802" grpId="0"/>
      <p:bldP spid="161803" grpId="0"/>
      <p:bldP spid="161804" grpId="0"/>
      <p:bldP spid="161805" grpId="0"/>
      <p:bldP spid="16180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toShape 4"/>
          <p:cNvSpPr>
            <a:spLocks noChangeArrowheads="1"/>
          </p:cNvSpPr>
          <p:nvPr/>
        </p:nvSpPr>
        <p:spPr bwMode="gray">
          <a:xfrm>
            <a:off x="899592" y="404813"/>
            <a:ext cx="5256584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 smtClean="0">
                <a:solidFill>
                  <a:srgbClr val="FFFFFF"/>
                </a:solidFill>
                <a:latin typeface="Georgia" pitchFamily="18" charset="0"/>
              </a:rPr>
              <a:t>Найти производную:</a:t>
            </a:r>
          </a:p>
        </p:txBody>
      </p:sp>
      <p:graphicFrame>
        <p:nvGraphicFramePr>
          <p:cNvPr id="201738" name="Object 6"/>
          <p:cNvGraphicFramePr>
            <a:graphicFrameLocks noChangeAspect="1"/>
          </p:cNvGraphicFramePr>
          <p:nvPr/>
        </p:nvGraphicFramePr>
        <p:xfrm>
          <a:off x="1115616" y="3200141"/>
          <a:ext cx="1965589" cy="1181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4" name="Формула" r:id="rId3" imgW="507960" imgH="304560" progId="Equation.3">
                  <p:embed/>
                </p:oleObj>
              </mc:Choice>
              <mc:Fallback>
                <p:oleObj name="Формула" r:id="rId3" imgW="507960" imgH="3045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200141"/>
                        <a:ext cx="1965589" cy="11811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/>
        </p:nvGraphicFramePr>
        <p:xfrm>
          <a:off x="919163" y="4509120"/>
          <a:ext cx="2652712" cy="216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5" name="Формула" r:id="rId5" imgW="685800" imgH="558720" progId="Equation.3">
                  <p:embed/>
                </p:oleObj>
              </mc:Choice>
              <mc:Fallback>
                <p:oleObj name="Формула" r:id="rId5" imgW="685800" imgH="55872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163" y="4509120"/>
                        <a:ext cx="2652712" cy="216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5004048" y="1036836"/>
          <a:ext cx="2046287" cy="181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6" name="Формула" r:id="rId7" imgW="558720" imgH="495000" progId="Equation.3">
                  <p:embed/>
                </p:oleObj>
              </mc:Choice>
              <mc:Fallback>
                <p:oleObj name="Формула" r:id="rId7" imgW="558720" imgH="4950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1036836"/>
                        <a:ext cx="2046287" cy="181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1115616" y="1080120"/>
          <a:ext cx="2092512" cy="1815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7" name="Формула" r:id="rId9" imgW="571320" imgH="495000" progId="Equation.3">
                  <p:embed/>
                </p:oleObj>
              </mc:Choice>
              <mc:Fallback>
                <p:oleObj name="Формула" r:id="rId9" imgW="571320" imgH="4950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080120"/>
                        <a:ext cx="2092512" cy="18157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0"/>
          <p:cNvGraphicFramePr>
            <a:graphicFrameLocks noChangeAspect="1"/>
          </p:cNvGraphicFramePr>
          <p:nvPr/>
        </p:nvGraphicFramePr>
        <p:xfrm>
          <a:off x="3131840" y="1338502"/>
          <a:ext cx="1348184" cy="1442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8" name="Формула" r:id="rId11" imgW="368280" imgH="393480" progId="Equation.3">
                  <p:embed/>
                </p:oleObj>
              </mc:Choice>
              <mc:Fallback>
                <p:oleObj name="Формула" r:id="rId11" imgW="36828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338502"/>
                        <a:ext cx="1348184" cy="14424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6997328" y="1282899"/>
          <a:ext cx="1535112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9" name="Формула" r:id="rId13" imgW="419040" imgH="393480" progId="Equation.3">
                  <p:embed/>
                </p:oleObj>
              </mc:Choice>
              <mc:Fallback>
                <p:oleObj name="Формула" r:id="rId13" imgW="419040" imgH="393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7328" y="1282899"/>
                        <a:ext cx="1535112" cy="1441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2"/>
          <p:cNvGraphicFramePr>
            <a:graphicFrameLocks noChangeAspect="1"/>
          </p:cNvGraphicFramePr>
          <p:nvPr/>
        </p:nvGraphicFramePr>
        <p:xfrm>
          <a:off x="3040063" y="3140968"/>
          <a:ext cx="1403350" cy="1484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0" name="Формула" r:id="rId15" imgW="444240" imgH="469800" progId="Equation.3">
                  <p:embed/>
                </p:oleObj>
              </mc:Choice>
              <mc:Fallback>
                <p:oleObj name="Формула" r:id="rId15" imgW="444240" imgH="4698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063" y="3140968"/>
                        <a:ext cx="1403350" cy="1484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3"/>
          <p:cNvGraphicFramePr>
            <a:graphicFrameLocks noChangeAspect="1"/>
          </p:cNvGraphicFramePr>
          <p:nvPr/>
        </p:nvGraphicFramePr>
        <p:xfrm>
          <a:off x="3494459" y="4803346"/>
          <a:ext cx="2085653" cy="1794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1" name="Формула" r:id="rId17" imgW="545760" imgH="469800" progId="Equation.3">
                  <p:embed/>
                </p:oleObj>
              </mc:Choice>
              <mc:Fallback>
                <p:oleObj name="Формула" r:id="rId17" imgW="545760" imgH="4698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4459" y="4803346"/>
                        <a:ext cx="2085653" cy="17940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856567" y="1196752"/>
            <a:ext cx="407355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i="1">
                <a:solidFill>
                  <a:srgbClr val="000099"/>
                </a:solidFill>
                <a:latin typeface="Georgia" pitchFamily="18" charset="0"/>
                <a:cs typeface="Arial" charset="0"/>
              </a:rPr>
              <a:t>(</a:t>
            </a:r>
            <a:r>
              <a:rPr lang="ru-RU" sz="5400" b="1" i="1">
                <a:solidFill>
                  <a:srgbClr val="000099"/>
                </a:solidFill>
                <a:latin typeface="Georgia" pitchFamily="18" charset="0"/>
                <a:cs typeface="Arial" charset="0"/>
              </a:rPr>
              <a:t>(2х+5)</a:t>
            </a:r>
            <a:r>
              <a:rPr lang="ru-RU" sz="5400" b="1" i="1" baseline="30000">
                <a:solidFill>
                  <a:srgbClr val="000099"/>
                </a:solidFill>
                <a:latin typeface="Georgia" pitchFamily="18" charset="0"/>
                <a:cs typeface="Arial" charset="0"/>
              </a:rPr>
              <a:t>4</a:t>
            </a:r>
            <a:r>
              <a:rPr lang="ru-RU" sz="5400" b="1" i="1">
                <a:solidFill>
                  <a:srgbClr val="000099"/>
                </a:solidFill>
                <a:latin typeface="Georgia" pitchFamily="18" charset="0"/>
                <a:cs typeface="Arial" charset="0"/>
              </a:rPr>
              <a:t>)</a:t>
            </a:r>
            <a:r>
              <a:rPr lang="en-US" sz="5400" b="1" i="1" baseline="30000">
                <a:solidFill>
                  <a:srgbClr val="000099"/>
                </a:solidFill>
                <a:latin typeface="Georgia" pitchFamily="18" charset="0"/>
                <a:cs typeface="Arial" charset="0"/>
              </a:rPr>
              <a:t>'</a:t>
            </a:r>
            <a:r>
              <a:rPr lang="ru-RU" sz="5400" b="1" i="1">
                <a:solidFill>
                  <a:srgbClr val="000099"/>
                </a:solidFill>
                <a:latin typeface="Georgia" pitchFamily="18" charset="0"/>
                <a:cs typeface="Arial" charset="0"/>
              </a:rPr>
              <a:t>=</a:t>
            </a:r>
            <a:endParaRPr lang="en-US" sz="5400" b="1" i="1" baseline="30000">
              <a:solidFill>
                <a:srgbClr val="000099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715125" y="2217564"/>
            <a:ext cx="410561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i="1" dirty="0">
                <a:solidFill>
                  <a:srgbClr val="000099"/>
                </a:solidFill>
                <a:latin typeface="Georgia" pitchFamily="18" charset="0"/>
                <a:cs typeface="Arial" charset="0"/>
              </a:rPr>
              <a:t>(</a:t>
            </a:r>
            <a:r>
              <a:rPr lang="ru-RU" sz="5400" b="1" i="1" dirty="0">
                <a:solidFill>
                  <a:srgbClr val="000099"/>
                </a:solidFill>
                <a:latin typeface="Georgia" pitchFamily="18" charset="0"/>
                <a:cs typeface="Arial" charset="0"/>
              </a:rPr>
              <a:t>(6–3х)</a:t>
            </a:r>
            <a:r>
              <a:rPr lang="ru-RU" sz="5400" b="1" i="1" baseline="30000" dirty="0">
                <a:solidFill>
                  <a:srgbClr val="000099"/>
                </a:solidFill>
                <a:latin typeface="Georgia" pitchFamily="18" charset="0"/>
                <a:cs typeface="Arial" charset="0"/>
              </a:rPr>
              <a:t>4</a:t>
            </a:r>
            <a:r>
              <a:rPr lang="ru-RU" sz="5400" b="1" i="1" dirty="0">
                <a:solidFill>
                  <a:srgbClr val="000099"/>
                </a:solidFill>
                <a:latin typeface="Georgia" pitchFamily="18" charset="0"/>
                <a:cs typeface="Arial" charset="0"/>
              </a:rPr>
              <a:t>)</a:t>
            </a:r>
            <a:r>
              <a:rPr lang="en-US" sz="5400" b="1" i="1" baseline="30000" dirty="0">
                <a:solidFill>
                  <a:srgbClr val="000099"/>
                </a:solidFill>
                <a:latin typeface="Georgia" pitchFamily="18" charset="0"/>
                <a:cs typeface="Arial" charset="0"/>
              </a:rPr>
              <a:t>'</a:t>
            </a:r>
            <a:r>
              <a:rPr lang="ru-RU" sz="5400" b="1" i="1" dirty="0">
                <a:solidFill>
                  <a:srgbClr val="000099"/>
                </a:solidFill>
                <a:latin typeface="Georgia" pitchFamily="18" charset="0"/>
                <a:cs typeface="Arial" charset="0"/>
              </a:rPr>
              <a:t>=</a:t>
            </a:r>
            <a:endParaRPr lang="en-US" sz="5400" b="1" i="1" baseline="30000" dirty="0">
              <a:solidFill>
                <a:srgbClr val="000099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4871496" y="1272952"/>
            <a:ext cx="33009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 i="1" dirty="0">
                <a:solidFill>
                  <a:srgbClr val="000099"/>
                </a:solidFill>
                <a:latin typeface="Georgia" pitchFamily="18" charset="0"/>
                <a:cs typeface="Arial" charset="0"/>
              </a:rPr>
              <a:t>8(2х+5)</a:t>
            </a:r>
            <a:r>
              <a:rPr lang="ru-RU" sz="5400" b="1" i="1" baseline="30000" dirty="0">
                <a:solidFill>
                  <a:srgbClr val="000099"/>
                </a:solidFill>
                <a:latin typeface="Georgia" pitchFamily="18" charset="0"/>
                <a:cs typeface="Arial" charset="0"/>
              </a:rPr>
              <a:t>3</a:t>
            </a:r>
            <a:endParaRPr lang="en-US" sz="5400" b="1" i="1" dirty="0">
              <a:solidFill>
                <a:srgbClr val="000099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4702418" y="2204864"/>
            <a:ext cx="390203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 i="1" dirty="0">
                <a:solidFill>
                  <a:srgbClr val="000099"/>
                </a:solidFill>
                <a:latin typeface="Georgia" pitchFamily="18" charset="0"/>
                <a:cs typeface="Arial" charset="0"/>
              </a:rPr>
              <a:t>-12(6–3х)</a:t>
            </a:r>
            <a:r>
              <a:rPr lang="ru-RU" sz="5400" b="1" i="1" baseline="30000" dirty="0">
                <a:solidFill>
                  <a:srgbClr val="000099"/>
                </a:solidFill>
                <a:latin typeface="Georgia" pitchFamily="18" charset="0"/>
                <a:cs typeface="Arial" charset="0"/>
              </a:rPr>
              <a:t>3</a:t>
            </a:r>
            <a:endParaRPr lang="en-US" sz="5400" b="1" i="1" dirty="0">
              <a:solidFill>
                <a:srgbClr val="000099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gray">
          <a:xfrm>
            <a:off x="899592" y="404813"/>
            <a:ext cx="5256584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 smtClean="0">
                <a:solidFill>
                  <a:srgbClr val="FFFFFF"/>
                </a:solidFill>
                <a:latin typeface="Georgia" pitchFamily="18" charset="0"/>
              </a:rPr>
              <a:t>Найти производную:</a:t>
            </a:r>
          </a:p>
        </p:txBody>
      </p:sp>
      <p:graphicFrame>
        <p:nvGraphicFramePr>
          <p:cNvPr id="201738" name="Object 6"/>
          <p:cNvGraphicFramePr>
            <a:graphicFrameLocks noChangeAspect="1"/>
          </p:cNvGraphicFramePr>
          <p:nvPr/>
        </p:nvGraphicFramePr>
        <p:xfrm>
          <a:off x="971600" y="3401169"/>
          <a:ext cx="3241675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4" name="Формула" r:id="rId3" imgW="838080" imgH="304560" progId="Equation.3">
                  <p:embed/>
                </p:oleObj>
              </mc:Choice>
              <mc:Fallback>
                <p:oleObj name="Формула" r:id="rId3" imgW="838080" imgH="3045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401169"/>
                        <a:ext cx="3241675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7"/>
          <p:cNvGraphicFramePr>
            <a:graphicFrameLocks noChangeAspect="1"/>
          </p:cNvGraphicFramePr>
          <p:nvPr/>
        </p:nvGraphicFramePr>
        <p:xfrm>
          <a:off x="971600" y="4509120"/>
          <a:ext cx="3487738" cy="211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5" name="Формула" r:id="rId5" imgW="901440" imgH="545760" progId="Equation.3">
                  <p:embed/>
                </p:oleObj>
              </mc:Choice>
              <mc:Fallback>
                <p:oleObj name="Формула" r:id="rId5" imgW="901440" imgH="5457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509120"/>
                        <a:ext cx="3487738" cy="2116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8"/>
          <p:cNvGraphicFramePr>
            <a:graphicFrameLocks noChangeAspect="1"/>
          </p:cNvGraphicFramePr>
          <p:nvPr/>
        </p:nvGraphicFramePr>
        <p:xfrm>
          <a:off x="4139952" y="3401169"/>
          <a:ext cx="1884362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6" name="Формула" r:id="rId7" imgW="596880" imgH="419040" progId="Equation.3">
                  <p:embed/>
                </p:oleObj>
              </mc:Choice>
              <mc:Fallback>
                <p:oleObj name="Формула" r:id="rId7" imgW="596880" imgH="419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3401169"/>
                        <a:ext cx="1884362" cy="132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9"/>
          <p:cNvGraphicFramePr>
            <a:graphicFrameLocks noChangeAspect="1"/>
          </p:cNvGraphicFramePr>
          <p:nvPr/>
        </p:nvGraphicFramePr>
        <p:xfrm>
          <a:off x="4304505" y="4949527"/>
          <a:ext cx="2571751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37" name="Формула" r:id="rId9" imgW="672840" imgH="431640" progId="Equation.3">
                  <p:embed/>
                </p:oleObj>
              </mc:Choice>
              <mc:Fallback>
                <p:oleObj name="Формула" r:id="rId9" imgW="67284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4505" y="4949527"/>
                        <a:ext cx="2571751" cy="164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ABC3D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/>
      <p:bldP spid="162820" grpId="0"/>
      <p:bldP spid="162821" grpId="0"/>
      <p:bldP spid="1628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867" name="Object 3"/>
          <p:cNvGraphicFramePr>
            <a:graphicFrameLocks noChangeAspect="1"/>
          </p:cNvGraphicFramePr>
          <p:nvPr/>
        </p:nvGraphicFramePr>
        <p:xfrm>
          <a:off x="990600" y="2413000"/>
          <a:ext cx="7010400" cy="186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4" name="Формула" r:id="rId3" imgW="1002960" imgH="266400" progId="Equation.3">
                  <p:embed/>
                </p:oleObj>
              </mc:Choice>
              <mc:Fallback>
                <p:oleObj name="Формула" r:id="rId3" imgW="1002960" imgH="266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7010400" cy="186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868" name="Object 4"/>
          <p:cNvGraphicFramePr>
            <a:graphicFrameLocks noChangeAspect="1"/>
          </p:cNvGraphicFramePr>
          <p:nvPr/>
        </p:nvGraphicFramePr>
        <p:xfrm>
          <a:off x="990600" y="1524000"/>
          <a:ext cx="6389688" cy="364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5" name="Формула" r:id="rId5" imgW="914400" imgH="520560" progId="Equation.3">
                  <p:embed/>
                </p:oleObj>
              </mc:Choice>
              <mc:Fallback>
                <p:oleObj name="Формула" r:id="rId5" imgW="914400" imgH="520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6389688" cy="364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869" name="Object 5"/>
          <p:cNvGraphicFramePr>
            <a:graphicFrameLocks noChangeAspect="1"/>
          </p:cNvGraphicFramePr>
          <p:nvPr/>
        </p:nvGraphicFramePr>
        <p:xfrm>
          <a:off x="981075" y="1447800"/>
          <a:ext cx="8162925" cy="355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6" name="Формула" r:id="rId7" imgW="1168200" imgH="507960" progId="Equation.3">
                  <p:embed/>
                </p:oleObj>
              </mc:Choice>
              <mc:Fallback>
                <p:oleObj name="Формула" r:id="rId7" imgW="1168200" imgH="507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447800"/>
                        <a:ext cx="8162925" cy="355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870" name="Object 6"/>
          <p:cNvGraphicFramePr>
            <a:graphicFrameLocks noChangeAspect="1"/>
          </p:cNvGraphicFramePr>
          <p:nvPr/>
        </p:nvGraphicFramePr>
        <p:xfrm>
          <a:off x="685800" y="2667000"/>
          <a:ext cx="8169275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7" name="Формула" r:id="rId9" imgW="1574640" imgH="266400" progId="Equation.3">
                  <p:embed/>
                </p:oleObj>
              </mc:Choice>
              <mc:Fallback>
                <p:oleObj name="Формула" r:id="rId9" imgW="1574640" imgH="266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667000"/>
                        <a:ext cx="8169275" cy="138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utoShape 4"/>
          <p:cNvSpPr>
            <a:spLocks noChangeArrowheads="1"/>
          </p:cNvSpPr>
          <p:nvPr/>
        </p:nvSpPr>
        <p:spPr bwMode="gray">
          <a:xfrm>
            <a:off x="899592" y="404813"/>
            <a:ext cx="5256584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 smtClean="0">
                <a:solidFill>
                  <a:srgbClr val="FFFFFF"/>
                </a:solidFill>
                <a:latin typeface="Georgia" pitchFamily="18" charset="0"/>
              </a:rPr>
              <a:t>Найти производную: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48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48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48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4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5981" name="Group 93"/>
          <p:cNvGraphicFramePr>
            <a:graphicFrameLocks noGrp="1"/>
          </p:cNvGraphicFramePr>
          <p:nvPr/>
        </p:nvGraphicFramePr>
        <p:xfrm>
          <a:off x="468313" y="1196975"/>
          <a:ext cx="8424862" cy="5400675"/>
        </p:xfrm>
        <a:graphic>
          <a:graphicData uri="http://schemas.openxmlformats.org/drawingml/2006/table">
            <a:tbl>
              <a:tblPr/>
              <a:tblGrid>
                <a:gridCol w="649287"/>
                <a:gridCol w="4391025"/>
                <a:gridCol w="3384550"/>
              </a:tblGrid>
              <a:tr h="7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5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F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55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F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55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F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313" name="Rectangle 3"/>
          <p:cNvSpPr>
            <a:spLocks noGrp="1"/>
          </p:cNvSpPr>
          <p:nvPr>
            <p:ph type="body" idx="1"/>
          </p:nvPr>
        </p:nvSpPr>
        <p:spPr>
          <a:xfrm>
            <a:off x="1116013" y="1341438"/>
            <a:ext cx="3657600" cy="457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b="1" i="1" smtClean="0">
                <a:latin typeface="Georgia" pitchFamily="18" charset="0"/>
              </a:rPr>
              <a:t>Основные формулы</a:t>
            </a:r>
          </a:p>
        </p:txBody>
      </p:sp>
      <p:sp>
        <p:nvSpPr>
          <p:cNvPr id="12314" name="Rectangle 6"/>
          <p:cNvSpPr>
            <a:spLocks noChangeArrowheads="1"/>
          </p:cNvSpPr>
          <p:nvPr/>
        </p:nvSpPr>
        <p:spPr bwMode="auto">
          <a:xfrm>
            <a:off x="6011863" y="1341438"/>
            <a:ext cx="227488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ru-RU" sz="2400" b="1" i="1">
                <a:latin typeface="Georgia" pitchFamily="18" charset="0"/>
              </a:rPr>
              <a:t>Следствия</a:t>
            </a:r>
          </a:p>
        </p:txBody>
      </p:sp>
      <p:sp>
        <p:nvSpPr>
          <p:cNvPr id="12315" name="Text Box 8"/>
          <p:cNvSpPr txBox="1">
            <a:spLocks noChangeArrowheads="1"/>
          </p:cNvSpPr>
          <p:nvPr/>
        </p:nvSpPr>
        <p:spPr bwMode="auto">
          <a:xfrm>
            <a:off x="539750" y="2276475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>
                <a:latin typeface="Georgia" pitchFamily="18" charset="0"/>
              </a:rPr>
              <a:t>1</a:t>
            </a:r>
          </a:p>
        </p:txBody>
      </p:sp>
      <p:sp>
        <p:nvSpPr>
          <p:cNvPr id="165897" name="Rectangle 9"/>
          <p:cNvSpPr>
            <a:spLocks noChangeArrowheads="1"/>
          </p:cNvSpPr>
          <p:nvPr/>
        </p:nvSpPr>
        <p:spPr bwMode="auto">
          <a:xfrm>
            <a:off x="1339850" y="2355850"/>
            <a:ext cx="33035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(u</a:t>
            </a:r>
            <a:r>
              <a:rPr lang="ru-RU" sz="36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+</a:t>
            </a:r>
            <a:r>
              <a:rPr lang="en-US" sz="36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v</a:t>
            </a:r>
            <a:r>
              <a:rPr lang="ru-RU" sz="36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)</a:t>
            </a:r>
            <a:r>
              <a:rPr lang="en-US" sz="3600" b="1" i="1" baseline="30000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'</a:t>
            </a:r>
            <a:r>
              <a:rPr lang="ru-RU" sz="36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=</a:t>
            </a:r>
            <a:r>
              <a:rPr lang="en-US" sz="36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 u'+ v'</a:t>
            </a:r>
            <a:endParaRPr lang="en-US" sz="3600" b="1" i="1" baseline="30000" dirty="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5898" name="Rectangle 10"/>
          <p:cNvSpPr>
            <a:spLocks noChangeArrowheads="1"/>
          </p:cNvSpPr>
          <p:nvPr/>
        </p:nvSpPr>
        <p:spPr bwMode="auto">
          <a:xfrm>
            <a:off x="5516563" y="2355850"/>
            <a:ext cx="33035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(u–v</a:t>
            </a:r>
            <a:r>
              <a:rPr lang="ru-RU" sz="36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)</a:t>
            </a:r>
            <a:r>
              <a:rPr lang="en-US" sz="3600" b="1" i="1" baseline="30000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'</a:t>
            </a:r>
            <a:r>
              <a:rPr lang="ru-RU" sz="36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=</a:t>
            </a:r>
            <a:r>
              <a:rPr lang="en-US" sz="3600" b="1" i="1" dirty="0">
                <a:solidFill>
                  <a:srgbClr val="000066"/>
                </a:solidFill>
                <a:latin typeface="Georgia" pitchFamily="18" charset="0"/>
                <a:cs typeface="Arial" charset="0"/>
              </a:rPr>
              <a:t> u'– v'</a:t>
            </a:r>
            <a:endParaRPr lang="en-US" sz="3600" b="1" i="1" baseline="30000" dirty="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2318" name="Text Box 13"/>
          <p:cNvSpPr txBox="1">
            <a:spLocks noChangeArrowheads="1"/>
          </p:cNvSpPr>
          <p:nvPr/>
        </p:nvSpPr>
        <p:spPr bwMode="auto">
          <a:xfrm>
            <a:off x="539750" y="40052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latin typeface="Georgia" pitchFamily="18" charset="0"/>
              </a:rPr>
              <a:t>2</a:t>
            </a:r>
            <a:endParaRPr lang="ru-RU" sz="3200" b="1" i="1">
              <a:latin typeface="Georgia" pitchFamily="18" charset="0"/>
            </a:endParaRPr>
          </a:p>
        </p:txBody>
      </p:sp>
      <p:sp>
        <p:nvSpPr>
          <p:cNvPr id="12319" name="Text Box 14"/>
          <p:cNvSpPr txBox="1">
            <a:spLocks noChangeArrowheads="1"/>
          </p:cNvSpPr>
          <p:nvPr/>
        </p:nvSpPr>
        <p:spPr bwMode="auto">
          <a:xfrm>
            <a:off x="506413" y="5516563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latin typeface="Georgia" pitchFamily="18" charset="0"/>
              </a:rPr>
              <a:t>3</a:t>
            </a:r>
            <a:endParaRPr lang="ru-RU" sz="3200" b="1" i="1">
              <a:latin typeface="Georgia" pitchFamily="18" charset="0"/>
            </a:endParaRPr>
          </a:p>
        </p:txBody>
      </p:sp>
      <p:sp>
        <p:nvSpPr>
          <p:cNvPr id="165903" name="Rectangle 15"/>
          <p:cNvSpPr>
            <a:spLocks noChangeArrowheads="1"/>
          </p:cNvSpPr>
          <p:nvPr/>
        </p:nvSpPr>
        <p:spPr bwMode="auto">
          <a:xfrm>
            <a:off x="1228725" y="3940175"/>
            <a:ext cx="3919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(u·v</a:t>
            </a:r>
            <a:r>
              <a:rPr lang="ru-RU" sz="36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)</a:t>
            </a:r>
            <a:r>
              <a:rPr lang="en-US" sz="3600" b="1" i="1" baseline="30000">
                <a:solidFill>
                  <a:srgbClr val="000066"/>
                </a:solidFill>
                <a:latin typeface="Georgia" pitchFamily="18" charset="0"/>
                <a:cs typeface="Arial" charset="0"/>
              </a:rPr>
              <a:t>'</a:t>
            </a:r>
            <a:r>
              <a:rPr lang="ru-RU" sz="36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=</a:t>
            </a:r>
            <a:r>
              <a:rPr lang="en-US" sz="36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 u'·v+u·v'</a:t>
            </a:r>
            <a:endParaRPr lang="en-US" sz="3600" b="1" i="1" baseline="3000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546225" y="5153025"/>
            <a:ext cx="533400" cy="1300163"/>
            <a:chOff x="1043" y="699"/>
            <a:chExt cx="454" cy="645"/>
          </a:xfrm>
        </p:grpSpPr>
        <p:sp>
          <p:nvSpPr>
            <p:cNvPr id="12337" name="Text Box 17"/>
            <p:cNvSpPr txBox="1">
              <a:spLocks noChangeArrowheads="1"/>
            </p:cNvSpPr>
            <p:nvPr/>
          </p:nvSpPr>
          <p:spPr bwMode="auto">
            <a:xfrm>
              <a:off x="1043" y="699"/>
              <a:ext cx="454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>
                  <a:latin typeface="Georgia" pitchFamily="18" charset="0"/>
                </a:rPr>
                <a:t>u</a:t>
              </a:r>
              <a:endParaRPr lang="ru-RU" sz="3600" b="1" i="1">
                <a:latin typeface="Georgia" pitchFamily="18" charset="0"/>
              </a:endParaRPr>
            </a:p>
          </p:txBody>
        </p:sp>
        <p:sp>
          <p:nvSpPr>
            <p:cNvPr id="12338" name="Text Box 18"/>
            <p:cNvSpPr txBox="1">
              <a:spLocks noChangeArrowheads="1"/>
            </p:cNvSpPr>
            <p:nvPr/>
          </p:nvSpPr>
          <p:spPr bwMode="auto">
            <a:xfrm>
              <a:off x="1043" y="1026"/>
              <a:ext cx="454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>
                  <a:latin typeface="Georgia" pitchFamily="18" charset="0"/>
                </a:rPr>
                <a:t>v</a:t>
              </a:r>
              <a:endParaRPr lang="ru-RU" sz="3600" b="1" i="1">
                <a:latin typeface="Georgia" pitchFamily="18" charset="0"/>
              </a:endParaRPr>
            </a:p>
          </p:txBody>
        </p:sp>
        <p:sp>
          <p:nvSpPr>
            <p:cNvPr id="12339" name="Line 19"/>
            <p:cNvSpPr>
              <a:spLocks noChangeShapeType="1"/>
            </p:cNvSpPr>
            <p:nvPr/>
          </p:nvSpPr>
          <p:spPr bwMode="auto">
            <a:xfrm>
              <a:off x="1043" y="1030"/>
              <a:ext cx="4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5908" name="Rectangle 20"/>
          <p:cNvSpPr>
            <a:spLocks noChangeArrowheads="1"/>
          </p:cNvSpPr>
          <p:nvPr/>
        </p:nvSpPr>
        <p:spPr bwMode="auto">
          <a:xfrm>
            <a:off x="1165225" y="5381625"/>
            <a:ext cx="17399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(</a:t>
            </a:r>
            <a:r>
              <a:rPr lang="ru-RU" sz="4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    )</a:t>
            </a:r>
            <a:r>
              <a:rPr lang="en-US" sz="4400" b="1" i="1" baseline="30000">
                <a:solidFill>
                  <a:srgbClr val="000066"/>
                </a:solidFill>
                <a:latin typeface="Georgia" pitchFamily="18" charset="0"/>
                <a:cs typeface="Arial" charset="0"/>
              </a:rPr>
              <a:t>'</a:t>
            </a:r>
            <a:r>
              <a:rPr lang="ru-RU" sz="4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=</a:t>
            </a:r>
            <a:endParaRPr lang="en-US" sz="4400" b="1" i="1" baseline="3000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841625" y="5153025"/>
            <a:ext cx="2667000" cy="1300163"/>
            <a:chOff x="1043" y="699"/>
            <a:chExt cx="454" cy="645"/>
          </a:xfrm>
        </p:grpSpPr>
        <p:sp>
          <p:nvSpPr>
            <p:cNvPr id="12334" name="Text Box 22"/>
            <p:cNvSpPr txBox="1">
              <a:spLocks noChangeArrowheads="1"/>
            </p:cNvSpPr>
            <p:nvPr/>
          </p:nvSpPr>
          <p:spPr bwMode="auto">
            <a:xfrm>
              <a:off x="1043" y="699"/>
              <a:ext cx="454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 dirty="0">
                  <a:latin typeface="Georgia" pitchFamily="18" charset="0"/>
                </a:rPr>
                <a:t>u'· v–u · v'</a:t>
              </a:r>
            </a:p>
          </p:txBody>
        </p:sp>
        <p:sp>
          <p:nvSpPr>
            <p:cNvPr id="12335" name="Text Box 23"/>
            <p:cNvSpPr txBox="1">
              <a:spLocks noChangeArrowheads="1"/>
            </p:cNvSpPr>
            <p:nvPr/>
          </p:nvSpPr>
          <p:spPr bwMode="auto">
            <a:xfrm>
              <a:off x="1043" y="1026"/>
              <a:ext cx="454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 dirty="0">
                  <a:latin typeface="Georgia" pitchFamily="18" charset="0"/>
                </a:rPr>
                <a:t>       v</a:t>
              </a:r>
              <a:r>
                <a:rPr lang="en-US" sz="3600" b="1" i="1" baseline="30000" dirty="0">
                  <a:latin typeface="Georgia" pitchFamily="18" charset="0"/>
                </a:rPr>
                <a:t>2</a:t>
              </a:r>
              <a:endParaRPr lang="ru-RU" sz="3600" b="1" i="1" dirty="0">
                <a:latin typeface="Georgia" pitchFamily="18" charset="0"/>
              </a:endParaRPr>
            </a:p>
          </p:txBody>
        </p:sp>
        <p:sp>
          <p:nvSpPr>
            <p:cNvPr id="12336" name="Line 24"/>
            <p:cNvSpPr>
              <a:spLocks noChangeShapeType="1"/>
            </p:cNvSpPr>
            <p:nvPr/>
          </p:nvSpPr>
          <p:spPr bwMode="auto">
            <a:xfrm>
              <a:off x="1043" y="1030"/>
              <a:ext cx="4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5913" name="Rectangle 25"/>
          <p:cNvSpPr>
            <a:spLocks noChangeArrowheads="1"/>
          </p:cNvSpPr>
          <p:nvPr/>
        </p:nvSpPr>
        <p:spPr bwMode="auto">
          <a:xfrm>
            <a:off x="5553075" y="4011613"/>
            <a:ext cx="31226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(</a:t>
            </a:r>
            <a:r>
              <a:rPr lang="en-US" sz="3600" b="1" i="1">
                <a:solidFill>
                  <a:srgbClr val="B134C6"/>
                </a:solidFill>
                <a:latin typeface="Georgia" pitchFamily="18" charset="0"/>
                <a:cs typeface="Arial" charset="0"/>
              </a:rPr>
              <a:t>c · </a:t>
            </a:r>
            <a:r>
              <a:rPr lang="en-US" sz="36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u</a:t>
            </a:r>
            <a:r>
              <a:rPr lang="ru-RU" sz="36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)</a:t>
            </a:r>
            <a:r>
              <a:rPr lang="en-US" sz="3600" b="1" i="1" baseline="30000">
                <a:solidFill>
                  <a:srgbClr val="000066"/>
                </a:solidFill>
                <a:latin typeface="Georgia" pitchFamily="18" charset="0"/>
                <a:cs typeface="Arial" charset="0"/>
              </a:rPr>
              <a:t>'</a:t>
            </a:r>
            <a:r>
              <a:rPr lang="ru-RU" sz="36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=</a:t>
            </a:r>
            <a:r>
              <a:rPr lang="en-US" sz="36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 </a:t>
            </a:r>
            <a:r>
              <a:rPr lang="en-US" sz="3600" b="1" i="1">
                <a:solidFill>
                  <a:srgbClr val="B134C6"/>
                </a:solidFill>
                <a:latin typeface="Georgia" pitchFamily="18" charset="0"/>
                <a:cs typeface="Arial" charset="0"/>
              </a:rPr>
              <a:t>c ·</a:t>
            </a:r>
            <a:r>
              <a:rPr lang="en-US" sz="36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 u'</a:t>
            </a:r>
            <a:endParaRPr lang="en-US" sz="3600" b="1" i="1" baseline="3000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sp>
        <p:nvSpPr>
          <p:cNvPr id="165914" name="Rectangle 26"/>
          <p:cNvSpPr>
            <a:spLocks noChangeArrowheads="1"/>
          </p:cNvSpPr>
          <p:nvPr/>
        </p:nvSpPr>
        <p:spPr bwMode="auto">
          <a:xfrm>
            <a:off x="5735638" y="5256213"/>
            <a:ext cx="1855787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(</a:t>
            </a:r>
            <a:r>
              <a:rPr lang="ru-RU" sz="48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    )</a:t>
            </a:r>
            <a:r>
              <a:rPr lang="en-US" sz="4800" b="1" i="1" baseline="30000">
                <a:solidFill>
                  <a:srgbClr val="000066"/>
                </a:solidFill>
                <a:latin typeface="Georgia" pitchFamily="18" charset="0"/>
                <a:cs typeface="Arial" charset="0"/>
              </a:rPr>
              <a:t>'</a:t>
            </a:r>
            <a:r>
              <a:rPr lang="ru-RU" sz="4400" b="1" i="1">
                <a:solidFill>
                  <a:srgbClr val="000066"/>
                </a:solidFill>
                <a:latin typeface="Georgia" pitchFamily="18" charset="0"/>
                <a:cs typeface="Arial" charset="0"/>
              </a:rPr>
              <a:t>=</a:t>
            </a:r>
            <a:endParaRPr lang="en-US" sz="4400" b="1" i="1" baseline="30000">
              <a:solidFill>
                <a:srgbClr val="000066"/>
              </a:solidFill>
              <a:latin typeface="Georgia" pitchFamily="18" charset="0"/>
              <a:cs typeface="Arial" charset="0"/>
            </a:endParaRP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6173788" y="5153025"/>
            <a:ext cx="533400" cy="1300163"/>
            <a:chOff x="1043" y="699"/>
            <a:chExt cx="454" cy="645"/>
          </a:xfrm>
        </p:grpSpPr>
        <p:sp>
          <p:nvSpPr>
            <p:cNvPr id="12331" name="Text Box 28"/>
            <p:cNvSpPr txBox="1">
              <a:spLocks noChangeArrowheads="1"/>
            </p:cNvSpPr>
            <p:nvPr/>
          </p:nvSpPr>
          <p:spPr bwMode="auto">
            <a:xfrm>
              <a:off x="1043" y="699"/>
              <a:ext cx="454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>
                  <a:latin typeface="Georgia" pitchFamily="18" charset="0"/>
                </a:rPr>
                <a:t>u</a:t>
              </a:r>
              <a:endParaRPr lang="ru-RU" sz="3600" b="1" i="1">
                <a:latin typeface="Georgia" pitchFamily="18" charset="0"/>
              </a:endParaRPr>
            </a:p>
          </p:txBody>
        </p:sp>
        <p:sp>
          <p:nvSpPr>
            <p:cNvPr id="12332" name="Text Box 29"/>
            <p:cNvSpPr txBox="1">
              <a:spLocks noChangeArrowheads="1"/>
            </p:cNvSpPr>
            <p:nvPr/>
          </p:nvSpPr>
          <p:spPr bwMode="auto">
            <a:xfrm>
              <a:off x="1043" y="1026"/>
              <a:ext cx="454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>
                  <a:solidFill>
                    <a:srgbClr val="B134C6"/>
                  </a:solidFill>
                  <a:latin typeface="Georgia" pitchFamily="18" charset="0"/>
                </a:rPr>
                <a:t>c</a:t>
              </a:r>
              <a:endParaRPr lang="ru-RU" sz="3600" b="1" i="1">
                <a:solidFill>
                  <a:srgbClr val="B134C6"/>
                </a:solidFill>
                <a:latin typeface="Georgia" pitchFamily="18" charset="0"/>
              </a:endParaRPr>
            </a:p>
          </p:txBody>
        </p:sp>
        <p:sp>
          <p:nvSpPr>
            <p:cNvPr id="12333" name="Line 30"/>
            <p:cNvSpPr>
              <a:spLocks noChangeShapeType="1"/>
            </p:cNvSpPr>
            <p:nvPr/>
          </p:nvSpPr>
          <p:spPr bwMode="auto">
            <a:xfrm>
              <a:off x="1043" y="1030"/>
              <a:ext cx="4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7773988" y="5153025"/>
            <a:ext cx="685800" cy="1300163"/>
            <a:chOff x="1043" y="699"/>
            <a:chExt cx="454" cy="645"/>
          </a:xfrm>
        </p:grpSpPr>
        <p:sp>
          <p:nvSpPr>
            <p:cNvPr id="12328" name="Text Box 32"/>
            <p:cNvSpPr txBox="1">
              <a:spLocks noChangeArrowheads="1"/>
            </p:cNvSpPr>
            <p:nvPr/>
          </p:nvSpPr>
          <p:spPr bwMode="auto">
            <a:xfrm>
              <a:off x="1043" y="699"/>
              <a:ext cx="454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>
                  <a:latin typeface="Georgia" pitchFamily="18" charset="0"/>
                </a:rPr>
                <a:t>u'</a:t>
              </a:r>
            </a:p>
          </p:txBody>
        </p:sp>
        <p:sp>
          <p:nvSpPr>
            <p:cNvPr id="12329" name="Text Box 33"/>
            <p:cNvSpPr txBox="1">
              <a:spLocks noChangeArrowheads="1"/>
            </p:cNvSpPr>
            <p:nvPr/>
          </p:nvSpPr>
          <p:spPr bwMode="auto">
            <a:xfrm>
              <a:off x="1043" y="1026"/>
              <a:ext cx="454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600" b="1" i="1">
                  <a:solidFill>
                    <a:srgbClr val="B134C6"/>
                  </a:solidFill>
                  <a:latin typeface="Georgia" pitchFamily="18" charset="0"/>
                </a:rPr>
                <a:t>c</a:t>
              </a:r>
              <a:endParaRPr lang="ru-RU" sz="3600" b="1" i="1">
                <a:solidFill>
                  <a:srgbClr val="B134C6"/>
                </a:solidFill>
                <a:latin typeface="Georgia" pitchFamily="18" charset="0"/>
              </a:endParaRPr>
            </a:p>
          </p:txBody>
        </p:sp>
        <p:sp>
          <p:nvSpPr>
            <p:cNvPr id="12330" name="Line 34"/>
            <p:cNvSpPr>
              <a:spLocks noChangeShapeType="1"/>
            </p:cNvSpPr>
            <p:nvPr/>
          </p:nvSpPr>
          <p:spPr bwMode="auto">
            <a:xfrm>
              <a:off x="1043" y="1030"/>
              <a:ext cx="4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" name="AutoShape 4"/>
          <p:cNvSpPr>
            <a:spLocks noChangeArrowheads="1"/>
          </p:cNvSpPr>
          <p:nvPr/>
        </p:nvSpPr>
        <p:spPr bwMode="gray">
          <a:xfrm>
            <a:off x="899592" y="404813"/>
            <a:ext cx="7416824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3200" b="1" i="1" dirty="0" smtClean="0">
                <a:solidFill>
                  <a:srgbClr val="FFFFFF"/>
                </a:solidFill>
                <a:latin typeface="Georgia" pitchFamily="18" charset="0"/>
              </a:rPr>
              <a:t>Правила дифференцирования: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5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5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5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5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5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7" grpId="0"/>
      <p:bldP spid="165898" grpId="0"/>
      <p:bldP spid="165903" grpId="0"/>
      <p:bldP spid="165908" grpId="0"/>
      <p:bldP spid="165913" grpId="0"/>
      <p:bldP spid="165914" grpId="0"/>
    </p:bldLst>
  </p:timing>
</p:sld>
</file>

<file path=ppt/theme/theme1.xml><?xml version="1.0" encoding="utf-8"?>
<a:theme xmlns:a="http://schemas.openxmlformats.org/drawingml/2006/main" name="математика - 1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математика - 1!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атематика - 1!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005C5C"/>
        </a:accent6>
        <a:hlink>
          <a:srgbClr val="CC99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- 1!</Template>
  <TotalTime>1078</TotalTime>
  <Words>322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математика - 1!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и начала анализа  11 класс</dc:subject>
  <dc:creator>Малая</dc:creator>
  <cp:lastModifiedBy>Юлия</cp:lastModifiedBy>
  <cp:revision>50</cp:revision>
  <dcterms:created xsi:type="dcterms:W3CDTF">2010-03-29T10:01:28Z</dcterms:created>
  <dcterms:modified xsi:type="dcterms:W3CDTF">2015-10-06T16:06:05Z</dcterms:modified>
</cp:coreProperties>
</file>