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0" r:id="rId2"/>
    <p:sldId id="590" r:id="rId3"/>
    <p:sldId id="601" r:id="rId4"/>
    <p:sldId id="602" r:id="rId5"/>
    <p:sldId id="603" r:id="rId6"/>
    <p:sldId id="604" r:id="rId7"/>
    <p:sldId id="572" r:id="rId8"/>
    <p:sldId id="573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FF99"/>
    <a:srgbClr val="CC0066"/>
    <a:srgbClr val="FFFF66"/>
    <a:srgbClr val="B00000"/>
    <a:srgbClr val="F4EE00"/>
    <a:srgbClr val="FFFF00"/>
    <a:srgbClr val="CCFFCC"/>
    <a:srgbClr val="008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29" autoAdjust="0"/>
    <p:restoredTop sz="94660"/>
  </p:normalViewPr>
  <p:slideViewPr>
    <p:cSldViewPr>
      <p:cViewPr varScale="1">
        <p:scale>
          <a:sx n="69" d="100"/>
          <a:sy n="69" d="100"/>
        </p:scale>
        <p:origin x="-13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BD9373A-602E-4FD6-A251-5FC874694032}" type="datetimeFigureOut">
              <a:rPr lang="ru-RU"/>
              <a:pPr>
                <a:defRPr/>
              </a:pPr>
              <a:t>29.09.2015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r>
              <a:rPr lang="ru-RU"/>
              <a:t>Учитель математики МБОУ СОШ № 25 Е.В. Малая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D33CD0F-2890-492C-AEE5-BA4F896EA5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18168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546749C-C9FD-477B-9ECD-61B1360DB12D}" type="datetimeFigureOut">
              <a:rPr lang="ru-RU"/>
              <a:pPr>
                <a:defRPr/>
              </a:pPr>
              <a:t>29.09.2015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r>
              <a:rPr lang="ru-RU"/>
              <a:t>Учитель математики МБОУ СОШ № 25 Е.В. Малая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165BA7C-E008-4157-99FF-4AD526E14E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283825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A08759-8A1C-4158-B147-5B592991EEB8}" type="slidenum">
              <a:rPr lang="ru-RU"/>
              <a:pPr/>
              <a:t>7</a:t>
            </a:fld>
            <a:endParaRPr lang="ru-RU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A98F84-BE14-4508-A0B5-46F6E6475E1E}" type="slidenum">
              <a:rPr lang="ru-RU"/>
              <a:pPr/>
              <a:t>8</a:t>
            </a:fld>
            <a:endParaRPr lang="ru-RU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Учитель математики МБОУ СОШ № 25 г. Крымска Е.В. Малая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0BDF9B-944A-48EC-A382-1BA2E09B71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Учитель математики МБОУ СОШ № 25 г. Крымска Е.В. Малая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4F4DC-4CD8-4E3B-9674-D53F8EB487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Учитель математики МБОУ СОШ № 25 г. Крымска Е.В. Малая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6C3F62-655F-4AB9-966F-44A0899C83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Учитель математики МБОУ СОШ № 25 г. Крымска Е.В. Малая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C0C0A-79E2-4681-9EAD-41018C9A48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Учитель математики МБОУ СОШ № 25 г. Крымска Е.В. Малая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F9E6B-7A5C-4D7C-B21C-D5D14A4C0E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Учитель математики МБОУ СОШ № 25 г. Крымска Е.В. Малая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31B0A8-105D-4357-A30C-33D55B0FD0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Учитель математики МБОУ СОШ № 25 г. Крымска Е.В. Малая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81769-43DE-4088-9A2D-589CD9B154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Учитель математики МБОУ СОШ № 25 г. Крымска Е.В. Малая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D03FC-C7C0-45BD-B0B0-2947A9EAC6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Учитель математики МБОУ СОШ № 25 г. Крымска Е.В. Малая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59E20-2DB6-44CB-A109-4FC0AB11B2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Учитель математики МБОУ СОШ № 25 г. Крымска Е.В. Малая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B68DF-9257-458B-8514-A380D1810D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Учитель математики МБОУ СОШ № 25 г. Крымска Е.В. Малая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F5B887-79BB-48FF-B447-E5C1952A14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ru-RU"/>
              <a:t>Учитель математики МБОУ СОШ № 25 г. Крымска Е.В. Малая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DD6F47A-8299-4AB0-9351-02697DDC8A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27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4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26.wmf"/><Relationship Id="rId5" Type="http://schemas.openxmlformats.org/officeDocument/2006/relationships/image" Target="../media/image23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25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32.wmf"/><Relationship Id="rId18" Type="http://schemas.openxmlformats.org/officeDocument/2006/relationships/oleObject" Target="../embeddings/oleObject13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9.wmf"/><Relationship Id="rId12" Type="http://schemas.openxmlformats.org/officeDocument/2006/relationships/oleObject" Target="../embeddings/oleObject10.bin"/><Relationship Id="rId17" Type="http://schemas.openxmlformats.org/officeDocument/2006/relationships/image" Target="../media/image3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2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31.wmf"/><Relationship Id="rId5" Type="http://schemas.openxmlformats.org/officeDocument/2006/relationships/image" Target="../media/image28.wmf"/><Relationship Id="rId15" Type="http://schemas.openxmlformats.org/officeDocument/2006/relationships/image" Target="../media/image33.wmf"/><Relationship Id="rId10" Type="http://schemas.openxmlformats.org/officeDocument/2006/relationships/oleObject" Target="../embeddings/oleObject9.bin"/><Relationship Id="rId19" Type="http://schemas.openxmlformats.org/officeDocument/2006/relationships/image" Target="../media/image35.w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30.wmf"/><Relationship Id="rId1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Box 9"/>
          <p:cNvSpPr txBox="1">
            <a:spLocks noChangeArrowheads="1"/>
          </p:cNvSpPr>
          <p:nvPr/>
        </p:nvSpPr>
        <p:spPr bwMode="auto">
          <a:xfrm>
            <a:off x="250825" y="1198563"/>
            <a:ext cx="32654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 i="1" dirty="0">
                <a:latin typeface="Georgia" pitchFamily="18" charset="0"/>
              </a:rPr>
              <a:t>Тема урока:</a:t>
            </a:r>
          </a:p>
        </p:txBody>
      </p:sp>
      <p:sp>
        <p:nvSpPr>
          <p:cNvPr id="10244" name="TextBox 10"/>
          <p:cNvSpPr txBox="1">
            <a:spLocks noChangeArrowheads="1"/>
          </p:cNvSpPr>
          <p:nvPr/>
        </p:nvSpPr>
        <p:spPr bwMode="auto">
          <a:xfrm>
            <a:off x="971600" y="1667123"/>
            <a:ext cx="8065591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r"/>
            <a:r>
              <a:rPr lang="ru-RU" sz="6000" b="1" dirty="0" smtClean="0">
                <a:solidFill>
                  <a:srgbClr val="008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Свойства арифметического корня </a:t>
            </a:r>
            <a:r>
              <a:rPr lang="en-US" sz="6000" b="1" dirty="0" smtClean="0">
                <a:solidFill>
                  <a:srgbClr val="008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n</a:t>
            </a:r>
            <a:r>
              <a:rPr lang="ru-RU" sz="6000" b="1" dirty="0" smtClean="0">
                <a:solidFill>
                  <a:srgbClr val="008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-ой степени.  </a:t>
            </a:r>
            <a:endParaRPr lang="ru-RU" sz="6600" b="1" dirty="0" smtClean="0">
              <a:solidFill>
                <a:srgbClr val="008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Georgia" pitchFamily="18" charset="0"/>
            </a:endParaRPr>
          </a:p>
        </p:txBody>
      </p:sp>
      <p:sp>
        <p:nvSpPr>
          <p:cNvPr id="10245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-252413" y="6597650"/>
            <a:ext cx="6553201" cy="260350"/>
          </a:xfrm>
          <a:noFill/>
        </p:spPr>
        <p:txBody>
          <a:bodyPr/>
          <a:lstStyle/>
          <a:p>
            <a:r>
              <a:rPr lang="ru-RU" sz="1200" b="1" dirty="0" smtClean="0">
                <a:latin typeface="Georgia" pitchFamily="18" charset="0"/>
              </a:rPr>
              <a:t>Учитель математики МБОУ СОШ № 25 г. Крымска Е.В. Малая</a:t>
            </a:r>
          </a:p>
        </p:txBody>
      </p:sp>
      <p:sp>
        <p:nvSpPr>
          <p:cNvPr id="10246" name="TextBox 6"/>
          <p:cNvSpPr txBox="1">
            <a:spLocks noChangeArrowheads="1"/>
          </p:cNvSpPr>
          <p:nvPr/>
        </p:nvSpPr>
        <p:spPr bwMode="auto">
          <a:xfrm>
            <a:off x="5756275" y="620713"/>
            <a:ext cx="4000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fld id="{DC64EB07-DCB7-4B10-B64E-1940AF8424C0}" type="datetime1">
              <a:rPr lang="ru-RU" sz="3600" b="1">
                <a:solidFill>
                  <a:srgbClr val="002060"/>
                </a:solidFill>
                <a:latin typeface="Georgia" pitchFamily="18" charset="0"/>
              </a:rPr>
              <a:pPr algn="ctr"/>
              <a:t>29.09.2015</a:t>
            </a:fld>
            <a:endParaRPr lang="ru-RU" sz="3600" b="1" dirty="0">
              <a:solidFill>
                <a:srgbClr val="00206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539750" y="2924944"/>
            <a:ext cx="7993063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600" b="1" dirty="0">
                <a:solidFill>
                  <a:srgbClr val="FF0000"/>
                </a:solidFill>
                <a:latin typeface="Georgia" pitchFamily="18" charset="0"/>
              </a:rPr>
              <a:t>произведению корней  </a:t>
            </a:r>
            <a:r>
              <a:rPr lang="en-US" sz="2600" b="1" dirty="0">
                <a:solidFill>
                  <a:srgbClr val="FF0000"/>
                </a:solidFill>
                <a:latin typeface="Georgia" pitchFamily="18" charset="0"/>
              </a:rPr>
              <a:t>n-</a:t>
            </a:r>
            <a:r>
              <a:rPr lang="ru-RU" sz="2600" b="1" dirty="0">
                <a:solidFill>
                  <a:srgbClr val="FF0000"/>
                </a:solidFill>
                <a:latin typeface="Georgia" pitchFamily="18" charset="0"/>
              </a:rPr>
              <a:t>степени  из этих чисел:</a:t>
            </a:r>
            <a:endParaRPr lang="ru-RU" sz="2600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22535" name="Rectangle 5"/>
          <p:cNvSpPr>
            <a:spLocks noChangeArrowheads="1"/>
          </p:cNvSpPr>
          <p:nvPr/>
        </p:nvSpPr>
        <p:spPr bwMode="auto">
          <a:xfrm>
            <a:off x="0" y="2286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25" name="Группа 24"/>
          <p:cNvGrpSpPr/>
          <p:nvPr/>
        </p:nvGrpSpPr>
        <p:grpSpPr>
          <a:xfrm>
            <a:off x="3563888" y="3573016"/>
            <a:ext cx="3672408" cy="1058168"/>
            <a:chOff x="3563888" y="3573016"/>
            <a:chExt cx="3672408" cy="1058168"/>
          </a:xfrm>
        </p:grpSpPr>
        <p:sp>
          <p:nvSpPr>
            <p:cNvPr id="27" name="Скругленный прямоугольник 26"/>
            <p:cNvSpPr/>
            <p:nvPr/>
          </p:nvSpPr>
          <p:spPr>
            <a:xfrm>
              <a:off x="3563888" y="3573016"/>
              <a:ext cx="3672408" cy="1008112"/>
            </a:xfrm>
            <a:prstGeom prst="roundRect">
              <a:avLst/>
            </a:prstGeom>
            <a:ln w="38100">
              <a:solidFill>
                <a:srgbClr val="000099"/>
              </a:solidFill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36866" name="Picture 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635797" y="3716784"/>
              <a:ext cx="1190625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6865" name="Picture 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364584" y="3716784"/>
              <a:ext cx="1704975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" name="Прямоугольник 17"/>
            <p:cNvSpPr>
              <a:spLocks noChangeArrowheads="1"/>
            </p:cNvSpPr>
            <p:nvPr/>
          </p:nvSpPr>
          <p:spPr bwMode="auto">
            <a:xfrm>
              <a:off x="4932784" y="3716784"/>
              <a:ext cx="580608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800">
                  <a:solidFill>
                    <a:srgbClr val="000000"/>
                  </a:solidFill>
                  <a:latin typeface="Georgia" pitchFamily="18" charset="0"/>
                </a:rPr>
                <a:t>=</a:t>
              </a:r>
              <a:endParaRPr lang="ru-RU">
                <a:latin typeface="Georgia" pitchFamily="18" charset="0"/>
              </a:endParaRPr>
            </a:p>
          </p:txBody>
        </p:sp>
      </p:grpSp>
      <p:sp>
        <p:nvSpPr>
          <p:cNvPr id="19" name="Прямоугольник 18"/>
          <p:cNvSpPr/>
          <p:nvPr/>
        </p:nvSpPr>
        <p:spPr>
          <a:xfrm>
            <a:off x="504825" y="4437112"/>
            <a:ext cx="1906935" cy="523875"/>
          </a:xfrm>
          <a:prstGeom prst="rect">
            <a:avLst/>
          </a:prstGeom>
          <a:solidFill>
            <a:srgbClr val="FFFF99"/>
          </a:solidFill>
          <a:ln w="28575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rgbClr val="000099"/>
                </a:solidFill>
                <a:latin typeface="Georgia" pitchFamily="18" charset="0"/>
              </a:rPr>
              <a:t>Пример: </a:t>
            </a:r>
            <a:endParaRPr lang="ru-RU" sz="2800" dirty="0">
              <a:solidFill>
                <a:srgbClr val="000099"/>
              </a:solidFill>
              <a:latin typeface="Georgia" pitchFamily="18" charset="0"/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43808" y="5044405"/>
            <a:ext cx="22764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496" y="5044405"/>
            <a:ext cx="238125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2411760" y="5085184"/>
            <a:ext cx="7296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4800" dirty="0">
                <a:latin typeface="Georgia" pitchFamily="18" charset="0"/>
              </a:rPr>
              <a:t>= </a:t>
            </a:r>
            <a:endParaRPr lang="en-US" dirty="0">
              <a:latin typeface="Georgia" pitchFamily="18" charset="0"/>
            </a:endParaRPr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5148064" y="5013176"/>
            <a:ext cx="58060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4800" dirty="0">
                <a:latin typeface="Georgia" pitchFamily="18" charset="0"/>
              </a:rPr>
              <a:t>=</a:t>
            </a:r>
            <a:endParaRPr lang="en-US" dirty="0">
              <a:latin typeface="Georgia" pitchFamily="18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652120" y="5013176"/>
            <a:ext cx="22685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4800" dirty="0" smtClean="0">
                <a:latin typeface="Georgia" pitchFamily="18" charset="0"/>
              </a:rPr>
              <a:t>2</a:t>
            </a:r>
            <a:r>
              <a:rPr lang="ru-RU" sz="4800" dirty="0" smtClean="0">
                <a:latin typeface="Georgia" pitchFamily="18" charset="0"/>
                <a:sym typeface="Symbol"/>
              </a:rPr>
              <a:t></a:t>
            </a:r>
            <a:r>
              <a:rPr lang="ru-RU" sz="4800" dirty="0" smtClean="0">
                <a:latin typeface="Georgia" pitchFamily="18" charset="0"/>
              </a:rPr>
              <a:t>3=6</a:t>
            </a:r>
            <a:endParaRPr lang="ru-RU" sz="4800" dirty="0">
              <a:latin typeface="Georgia" pitchFamily="18" charset="0"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174809" y="692696"/>
            <a:ext cx="4056300" cy="578882"/>
          </a:xfrm>
          <a:prstGeom prst="roundRect">
            <a:avLst/>
          </a:prstGeom>
          <a:ln>
            <a:solidFill>
              <a:srgbClr val="000099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0099"/>
                </a:solidFill>
                <a:latin typeface="Georgia" pitchFamily="18" charset="0"/>
              </a:rPr>
              <a:t>Продолжите фразу:</a:t>
            </a:r>
          </a:p>
        </p:txBody>
      </p:sp>
      <p:sp>
        <p:nvSpPr>
          <p:cNvPr id="26" name="Содержимое 2"/>
          <p:cNvSpPr>
            <a:spLocks noGrp="1"/>
          </p:cNvSpPr>
          <p:nvPr>
            <p:ph idx="4294967295"/>
          </p:nvPr>
        </p:nvSpPr>
        <p:spPr>
          <a:xfrm>
            <a:off x="174809" y="1556404"/>
            <a:ext cx="8645663" cy="1368152"/>
          </a:xfrm>
          <a:solidFill>
            <a:srgbClr val="FFFF99"/>
          </a:solidFill>
          <a:ln w="28575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2880" tIns="91440">
            <a:noAutofit/>
          </a:bodyPr>
          <a:lstStyle/>
          <a:p>
            <a:pPr marL="265113" indent="-265113">
              <a:buNone/>
            </a:pPr>
            <a:r>
              <a:rPr lang="ru-RU" sz="2600" b="1" dirty="0" smtClean="0">
                <a:solidFill>
                  <a:srgbClr val="000099"/>
                </a:solidFill>
                <a:latin typeface="Georgia" pitchFamily="18" charset="0"/>
              </a:rPr>
              <a:t>   Корень n-степени (n=2,3,4,5, …) из произведения двух неотрицательных чисел равен…  </a:t>
            </a:r>
          </a:p>
        </p:txBody>
      </p:sp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1008063" y="118021"/>
            <a:ext cx="7956550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ru-RU" sz="3600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Свойства корня </a:t>
            </a:r>
            <a:r>
              <a:rPr lang="ru-RU" sz="3600" b="1" i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</a:t>
            </a:r>
            <a:r>
              <a:rPr lang="ru-RU" sz="3600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–ой степени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9" grpId="0" animBg="1"/>
      <p:bldP spid="22" grpId="0"/>
      <p:bldP spid="23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5" name="Rectangle 5"/>
          <p:cNvSpPr>
            <a:spLocks noChangeArrowheads="1"/>
          </p:cNvSpPr>
          <p:nvPr/>
        </p:nvSpPr>
        <p:spPr bwMode="auto">
          <a:xfrm>
            <a:off x="0" y="2286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251520" y="3645024"/>
            <a:ext cx="1906935" cy="523875"/>
          </a:xfrm>
          <a:prstGeom prst="rect">
            <a:avLst/>
          </a:prstGeom>
          <a:solidFill>
            <a:srgbClr val="FFFF99"/>
          </a:solidFill>
          <a:ln w="28575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rgbClr val="000099"/>
                </a:solidFill>
                <a:latin typeface="Georgia" pitchFamily="18" charset="0"/>
              </a:rPr>
              <a:t>Пример: </a:t>
            </a:r>
            <a:endParaRPr lang="ru-RU" sz="2800" dirty="0">
              <a:solidFill>
                <a:srgbClr val="000099"/>
              </a:solidFill>
              <a:latin typeface="Georgia" pitchFamily="18" charset="0"/>
            </a:endParaRPr>
          </a:p>
        </p:txBody>
      </p:sp>
      <p:sp>
        <p:nvSpPr>
          <p:cNvPr id="26" name="Содержимое 2"/>
          <p:cNvSpPr>
            <a:spLocks noGrp="1"/>
          </p:cNvSpPr>
          <p:nvPr>
            <p:ph idx="4294967295"/>
          </p:nvPr>
        </p:nvSpPr>
        <p:spPr>
          <a:xfrm>
            <a:off x="184675" y="692696"/>
            <a:ext cx="8779938" cy="936104"/>
          </a:xfrm>
          <a:solidFill>
            <a:srgbClr val="FFFF99"/>
          </a:solidFill>
          <a:ln w="28575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2880" tIns="91440">
            <a:noAutofit/>
          </a:bodyPr>
          <a:lstStyle/>
          <a:p>
            <a:pPr marL="265113" indent="-265113">
              <a:buNone/>
            </a:pPr>
            <a:r>
              <a:rPr lang="ru-RU" sz="2600" b="1" dirty="0" smtClean="0">
                <a:solidFill>
                  <a:srgbClr val="000099"/>
                </a:solidFill>
                <a:latin typeface="Georgia" pitchFamily="18" charset="0"/>
              </a:rPr>
              <a:t> Если </a:t>
            </a:r>
            <a:r>
              <a:rPr lang="ru-RU" sz="2600" b="1" dirty="0" err="1" smtClean="0">
                <a:solidFill>
                  <a:srgbClr val="000099"/>
                </a:solidFill>
                <a:latin typeface="Georgia" pitchFamily="18" charset="0"/>
              </a:rPr>
              <a:t>a</a:t>
            </a:r>
            <a:r>
              <a:rPr lang="ru-RU" sz="2600" b="1" dirty="0" smtClean="0">
                <a:solidFill>
                  <a:srgbClr val="000099"/>
                </a:solidFill>
                <a:latin typeface="Georgia" pitchFamily="18" charset="0"/>
              </a:rPr>
              <a:t> ≥ 0, </a:t>
            </a:r>
            <a:r>
              <a:rPr lang="ru-RU" sz="2600" b="1" dirty="0" err="1" smtClean="0">
                <a:solidFill>
                  <a:srgbClr val="000099"/>
                </a:solidFill>
                <a:latin typeface="Georgia" pitchFamily="18" charset="0"/>
              </a:rPr>
              <a:t>b</a:t>
            </a:r>
            <a:r>
              <a:rPr lang="ru-RU" sz="2600" b="1" dirty="0" smtClean="0">
                <a:solidFill>
                  <a:srgbClr val="000099"/>
                </a:solidFill>
                <a:latin typeface="Georgia" pitchFamily="18" charset="0"/>
              </a:rPr>
              <a:t> &gt;0 и n=2, 3, 4, 5, … то справедливо равенство</a:t>
            </a:r>
          </a:p>
        </p:txBody>
      </p:sp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1008063" y="118021"/>
            <a:ext cx="7956550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ru-RU" sz="3600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Свойства корня </a:t>
            </a:r>
            <a:r>
              <a:rPr lang="ru-RU" sz="3600" b="1" i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</a:t>
            </a:r>
            <a:r>
              <a:rPr lang="ru-RU" sz="3600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–ой степени</a:t>
            </a:r>
          </a:p>
        </p:txBody>
      </p:sp>
      <p:grpSp>
        <p:nvGrpSpPr>
          <p:cNvPr id="16" name="Группа 15"/>
          <p:cNvGrpSpPr/>
          <p:nvPr/>
        </p:nvGrpSpPr>
        <p:grpSpPr>
          <a:xfrm>
            <a:off x="2613533" y="1816713"/>
            <a:ext cx="3672408" cy="1834827"/>
            <a:chOff x="4716016" y="1954213"/>
            <a:chExt cx="3672408" cy="1834827"/>
          </a:xfrm>
        </p:grpSpPr>
        <p:sp>
          <p:nvSpPr>
            <p:cNvPr id="27" name="Скругленный прямоугольник 26"/>
            <p:cNvSpPr/>
            <p:nvPr/>
          </p:nvSpPr>
          <p:spPr>
            <a:xfrm>
              <a:off x="4716016" y="1988840"/>
              <a:ext cx="3672408" cy="1800200"/>
            </a:xfrm>
            <a:prstGeom prst="roundRect">
              <a:avLst/>
            </a:prstGeom>
            <a:ln w="38100">
              <a:solidFill>
                <a:srgbClr val="000099"/>
              </a:solidFill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5" name="Picture 1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011390" y="2027238"/>
              <a:ext cx="1323975" cy="1600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9" name="Прямоугольник 28"/>
            <p:cNvSpPr/>
            <p:nvPr/>
          </p:nvSpPr>
          <p:spPr>
            <a:xfrm>
              <a:off x="6306790" y="2387600"/>
              <a:ext cx="490538" cy="8302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4800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=</a:t>
              </a:r>
              <a:endParaRPr lang="ru-RU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pic>
          <p:nvPicPr>
            <p:cNvPr id="30" name="Picture 3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027515" y="1954213"/>
              <a:ext cx="857250" cy="1762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2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0675" y="3933825"/>
            <a:ext cx="1609725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Прямоугольник 32"/>
          <p:cNvSpPr>
            <a:spLocks noChangeArrowheads="1"/>
          </p:cNvSpPr>
          <p:nvPr/>
        </p:nvSpPr>
        <p:spPr bwMode="auto">
          <a:xfrm>
            <a:off x="3230537" y="4724400"/>
            <a:ext cx="49053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=</a:t>
            </a:r>
            <a:endParaRPr lang="ru-RU" dirty="0"/>
          </a:p>
        </p:txBody>
      </p:sp>
      <p:pic>
        <p:nvPicPr>
          <p:cNvPr id="34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78237" y="4221163"/>
            <a:ext cx="11430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Прямоугольник 34"/>
          <p:cNvSpPr>
            <a:spLocks noChangeArrowheads="1"/>
          </p:cNvSpPr>
          <p:nvPr/>
        </p:nvSpPr>
        <p:spPr bwMode="auto">
          <a:xfrm>
            <a:off x="5246662" y="4724400"/>
            <a:ext cx="49053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=</a:t>
            </a:r>
            <a:endParaRPr lang="ru-RU" dirty="0"/>
          </a:p>
        </p:txBody>
      </p:sp>
      <p:pic>
        <p:nvPicPr>
          <p:cNvPr id="36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38825" y="4365625"/>
            <a:ext cx="333375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33" grpId="0"/>
      <p:bldP spid="33" grpId="1"/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5" name="Rectangle 5"/>
          <p:cNvSpPr>
            <a:spLocks noChangeArrowheads="1"/>
          </p:cNvSpPr>
          <p:nvPr/>
        </p:nvSpPr>
        <p:spPr bwMode="auto">
          <a:xfrm>
            <a:off x="0" y="2286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251520" y="3645024"/>
            <a:ext cx="1906935" cy="523875"/>
          </a:xfrm>
          <a:prstGeom prst="rect">
            <a:avLst/>
          </a:prstGeom>
          <a:solidFill>
            <a:srgbClr val="FFFF99"/>
          </a:solidFill>
          <a:ln w="28575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rgbClr val="000099"/>
                </a:solidFill>
                <a:latin typeface="Georgia" pitchFamily="18" charset="0"/>
              </a:rPr>
              <a:t>Пример: </a:t>
            </a:r>
            <a:endParaRPr lang="ru-RU" sz="2800" dirty="0">
              <a:solidFill>
                <a:srgbClr val="000099"/>
              </a:solidFill>
              <a:latin typeface="Georgia" pitchFamily="18" charset="0"/>
            </a:endParaRPr>
          </a:p>
        </p:txBody>
      </p:sp>
      <p:sp>
        <p:nvSpPr>
          <p:cNvPr id="26" name="Содержимое 2"/>
          <p:cNvSpPr>
            <a:spLocks noGrp="1"/>
          </p:cNvSpPr>
          <p:nvPr>
            <p:ph idx="4294967295"/>
          </p:nvPr>
        </p:nvSpPr>
        <p:spPr>
          <a:xfrm>
            <a:off x="183753" y="836712"/>
            <a:ext cx="8780860" cy="1368152"/>
          </a:xfrm>
          <a:solidFill>
            <a:srgbClr val="FFFF99"/>
          </a:solidFill>
          <a:ln w="28575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2880" tIns="91440">
            <a:noAutofit/>
          </a:bodyPr>
          <a:lstStyle/>
          <a:p>
            <a:pPr marL="265113" indent="-265113">
              <a:buNone/>
            </a:pPr>
            <a:r>
              <a:rPr lang="ru-RU" sz="2600" b="1" dirty="0" smtClean="0">
                <a:solidFill>
                  <a:srgbClr val="000099"/>
                </a:solidFill>
                <a:latin typeface="Georgia" pitchFamily="18" charset="0"/>
              </a:rPr>
              <a:t>     Если </a:t>
            </a:r>
            <a:r>
              <a:rPr lang="ru-RU" sz="2600" b="1" dirty="0" err="1" smtClean="0">
                <a:solidFill>
                  <a:srgbClr val="000099"/>
                </a:solidFill>
                <a:latin typeface="Georgia" pitchFamily="18" charset="0"/>
              </a:rPr>
              <a:t>a</a:t>
            </a:r>
            <a:r>
              <a:rPr lang="ru-RU" sz="2600" b="1" dirty="0" smtClean="0">
                <a:solidFill>
                  <a:srgbClr val="000099"/>
                </a:solidFill>
                <a:latin typeface="Georgia" pitchFamily="18" charset="0"/>
              </a:rPr>
              <a:t>≥ 0, n=2, 3, 4, 5, … и </a:t>
            </a:r>
            <a:r>
              <a:rPr lang="ru-RU" sz="2600" b="1" dirty="0" err="1" smtClean="0">
                <a:solidFill>
                  <a:srgbClr val="000099"/>
                </a:solidFill>
                <a:latin typeface="Georgia" pitchFamily="18" charset="0"/>
              </a:rPr>
              <a:t>k</a:t>
            </a:r>
            <a:r>
              <a:rPr lang="ru-RU" sz="2600" b="1" dirty="0" smtClean="0">
                <a:solidFill>
                  <a:srgbClr val="000099"/>
                </a:solidFill>
                <a:latin typeface="Georgia" pitchFamily="18" charset="0"/>
              </a:rPr>
              <a:t> любое натуральное число, то справедливо равенство</a:t>
            </a:r>
          </a:p>
        </p:txBody>
      </p:sp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1008063" y="118021"/>
            <a:ext cx="7956550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ru-RU" sz="3600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Свойства корня </a:t>
            </a:r>
            <a:r>
              <a:rPr lang="ru-RU" sz="3600" b="1" i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</a:t>
            </a:r>
            <a:r>
              <a:rPr lang="ru-RU" sz="3600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–ой степени</a:t>
            </a: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0" y="3222401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15" name="Группа 14"/>
          <p:cNvGrpSpPr/>
          <p:nvPr/>
        </p:nvGrpSpPr>
        <p:grpSpPr>
          <a:xfrm>
            <a:off x="251520" y="2286000"/>
            <a:ext cx="4104456" cy="1152128"/>
            <a:chOff x="4427984" y="2492896"/>
            <a:chExt cx="4104456" cy="1152128"/>
          </a:xfrm>
        </p:grpSpPr>
        <p:sp>
          <p:nvSpPr>
            <p:cNvPr id="27" name="Скругленный прямоугольник 26"/>
            <p:cNvSpPr/>
            <p:nvPr/>
          </p:nvSpPr>
          <p:spPr>
            <a:xfrm>
              <a:off x="4427984" y="2492896"/>
              <a:ext cx="4104456" cy="1152128"/>
            </a:xfrm>
            <a:prstGeom prst="roundRect">
              <a:avLst/>
            </a:prstGeom>
            <a:ln w="38100">
              <a:solidFill>
                <a:srgbClr val="000099"/>
              </a:solidFill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0" name="Picture 1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577853" y="2707779"/>
              <a:ext cx="1676400" cy="885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" name="Picture 3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449516" y="2774454"/>
              <a:ext cx="457200" cy="819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" name="Picture 5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097216" y="2564904"/>
              <a:ext cx="1219200" cy="1028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3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0" y="4437559"/>
            <a:ext cx="159067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87402" y="4561384"/>
            <a:ext cx="4572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1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63888" y="4361359"/>
            <a:ext cx="1133475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5" name="Rectangle 5"/>
          <p:cNvSpPr>
            <a:spLocks noChangeArrowheads="1"/>
          </p:cNvSpPr>
          <p:nvPr/>
        </p:nvSpPr>
        <p:spPr bwMode="auto">
          <a:xfrm>
            <a:off x="0" y="2286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251520" y="3645024"/>
            <a:ext cx="1906935" cy="523875"/>
          </a:xfrm>
          <a:prstGeom prst="rect">
            <a:avLst/>
          </a:prstGeom>
          <a:solidFill>
            <a:srgbClr val="FFFF99"/>
          </a:solidFill>
          <a:ln w="28575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rgbClr val="000099"/>
                </a:solidFill>
                <a:latin typeface="Georgia" pitchFamily="18" charset="0"/>
              </a:rPr>
              <a:t>Пример: </a:t>
            </a:r>
            <a:endParaRPr lang="ru-RU" sz="2800" dirty="0">
              <a:solidFill>
                <a:srgbClr val="000099"/>
              </a:solidFill>
              <a:latin typeface="Georgia" pitchFamily="18" charset="0"/>
            </a:endParaRPr>
          </a:p>
        </p:txBody>
      </p:sp>
      <p:sp>
        <p:nvSpPr>
          <p:cNvPr id="26" name="Содержимое 2"/>
          <p:cNvSpPr>
            <a:spLocks noGrp="1"/>
          </p:cNvSpPr>
          <p:nvPr>
            <p:ph idx="4294967295"/>
          </p:nvPr>
        </p:nvSpPr>
        <p:spPr>
          <a:xfrm>
            <a:off x="179313" y="917848"/>
            <a:ext cx="8785300" cy="1070992"/>
          </a:xfrm>
          <a:solidFill>
            <a:srgbClr val="FFFF99"/>
          </a:solidFill>
          <a:ln w="28575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2880" tIns="91440">
            <a:noAutofit/>
          </a:bodyPr>
          <a:lstStyle/>
          <a:p>
            <a:pPr marL="265113" indent="-265113">
              <a:buNone/>
            </a:pPr>
            <a:r>
              <a:rPr lang="ru-RU" sz="2600" b="1" dirty="0" smtClean="0">
                <a:solidFill>
                  <a:srgbClr val="000099"/>
                </a:solidFill>
                <a:latin typeface="Georgia" pitchFamily="18" charset="0"/>
              </a:rPr>
              <a:t>     Если </a:t>
            </a:r>
            <a:r>
              <a:rPr lang="ru-RU" sz="2600" b="1" dirty="0" err="1" smtClean="0">
                <a:solidFill>
                  <a:srgbClr val="000099"/>
                </a:solidFill>
                <a:latin typeface="Georgia" pitchFamily="18" charset="0"/>
              </a:rPr>
              <a:t>a</a:t>
            </a:r>
            <a:r>
              <a:rPr lang="ru-RU" sz="2600" b="1" dirty="0" smtClean="0">
                <a:solidFill>
                  <a:srgbClr val="000099"/>
                </a:solidFill>
                <a:latin typeface="Georgia" pitchFamily="18" charset="0"/>
              </a:rPr>
              <a:t>≥ 0,     </a:t>
            </a:r>
            <a:r>
              <a:rPr lang="ru-RU" sz="2600" b="1" dirty="0" err="1" smtClean="0">
                <a:solidFill>
                  <a:srgbClr val="000099"/>
                </a:solidFill>
                <a:latin typeface="Georgia" pitchFamily="18" charset="0"/>
              </a:rPr>
              <a:t>n</a:t>
            </a:r>
            <a:r>
              <a:rPr lang="ru-RU" sz="2600" b="1" dirty="0" smtClean="0">
                <a:solidFill>
                  <a:srgbClr val="000099"/>
                </a:solidFill>
                <a:latin typeface="Georgia" pitchFamily="18" charset="0"/>
              </a:rPr>
              <a:t> и </a:t>
            </a:r>
            <a:r>
              <a:rPr lang="ru-RU" sz="2600" b="1" dirty="0" err="1" smtClean="0">
                <a:solidFill>
                  <a:srgbClr val="000099"/>
                </a:solidFill>
                <a:latin typeface="Georgia" pitchFamily="18" charset="0"/>
              </a:rPr>
              <a:t>k</a:t>
            </a:r>
            <a:r>
              <a:rPr lang="ru-RU" sz="2600" b="1" dirty="0" smtClean="0">
                <a:solidFill>
                  <a:srgbClr val="000099"/>
                </a:solidFill>
                <a:latin typeface="Georgia" pitchFamily="18" charset="0"/>
              </a:rPr>
              <a:t> - натуральные числа, большие 1, то справедливо равенство</a:t>
            </a:r>
          </a:p>
        </p:txBody>
      </p:sp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1008063" y="118021"/>
            <a:ext cx="7956550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ru-RU" sz="3600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Свойства корня </a:t>
            </a:r>
            <a:r>
              <a:rPr lang="ru-RU" sz="3600" b="1" i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</a:t>
            </a:r>
            <a:r>
              <a:rPr lang="ru-RU" sz="3600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–ой степени</a:t>
            </a: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0" y="3222401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20" name="Группа 19"/>
          <p:cNvGrpSpPr/>
          <p:nvPr/>
        </p:nvGrpSpPr>
        <p:grpSpPr>
          <a:xfrm>
            <a:off x="2426361" y="2230225"/>
            <a:ext cx="4104456" cy="1600200"/>
            <a:chOff x="4427984" y="2548880"/>
            <a:chExt cx="4104456" cy="1600200"/>
          </a:xfrm>
        </p:grpSpPr>
        <p:sp>
          <p:nvSpPr>
            <p:cNvPr id="27" name="Скругленный прямоугольник 26"/>
            <p:cNvSpPr/>
            <p:nvPr/>
          </p:nvSpPr>
          <p:spPr>
            <a:xfrm>
              <a:off x="4427984" y="2548880"/>
              <a:ext cx="4104456" cy="1512168"/>
            </a:xfrm>
            <a:prstGeom prst="roundRect">
              <a:avLst/>
            </a:prstGeom>
            <a:ln w="38100">
              <a:solidFill>
                <a:srgbClr val="000099"/>
              </a:solidFill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5" name="Picture 1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629100" y="2548880"/>
              <a:ext cx="1400175" cy="1600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" name="Picture 6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357888" y="2909242"/>
              <a:ext cx="457200" cy="819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" name="Picture 8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804248" y="2837805"/>
              <a:ext cx="1095375" cy="904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9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1720" y="4061048"/>
            <a:ext cx="13239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6045" y="4565873"/>
            <a:ext cx="4572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1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95936" y="4421410"/>
            <a:ext cx="10191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5" name="Rectangle 5"/>
          <p:cNvSpPr>
            <a:spLocks noChangeArrowheads="1"/>
          </p:cNvSpPr>
          <p:nvPr/>
        </p:nvSpPr>
        <p:spPr bwMode="auto">
          <a:xfrm>
            <a:off x="0" y="2286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251520" y="4293096"/>
            <a:ext cx="1906935" cy="523875"/>
          </a:xfrm>
          <a:prstGeom prst="rect">
            <a:avLst/>
          </a:prstGeom>
          <a:solidFill>
            <a:srgbClr val="FFFF99"/>
          </a:solidFill>
          <a:ln w="28575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rgbClr val="000099"/>
                </a:solidFill>
                <a:latin typeface="Georgia" pitchFamily="18" charset="0"/>
              </a:rPr>
              <a:t>Пример: </a:t>
            </a:r>
            <a:endParaRPr lang="ru-RU" sz="2800" dirty="0">
              <a:solidFill>
                <a:srgbClr val="000099"/>
              </a:solidFill>
              <a:latin typeface="Georgia" pitchFamily="18" charset="0"/>
            </a:endParaRPr>
          </a:p>
        </p:txBody>
      </p:sp>
      <p:sp>
        <p:nvSpPr>
          <p:cNvPr id="26" name="Содержимое 2"/>
          <p:cNvSpPr>
            <a:spLocks noGrp="1"/>
          </p:cNvSpPr>
          <p:nvPr>
            <p:ph idx="4294967295"/>
          </p:nvPr>
        </p:nvSpPr>
        <p:spPr>
          <a:xfrm>
            <a:off x="515700" y="1298899"/>
            <a:ext cx="8448913" cy="1440160"/>
          </a:xfrm>
          <a:solidFill>
            <a:srgbClr val="FFFF99"/>
          </a:solidFill>
          <a:ln w="28575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82880" tIns="91440">
            <a:noAutofit/>
          </a:bodyPr>
          <a:lstStyle/>
          <a:p>
            <a:pPr marL="265113" indent="-265113">
              <a:buNone/>
            </a:pPr>
            <a:r>
              <a:rPr lang="ru-RU" sz="2600" b="1" dirty="0" smtClean="0">
                <a:solidFill>
                  <a:srgbClr val="000099"/>
                </a:solidFill>
                <a:latin typeface="Georgia" pitchFamily="18" charset="0"/>
              </a:rPr>
              <a:t>      Если показатели корня и подкоренного выражения умножить или разделить на одно и то же натуральное число, то…</a:t>
            </a:r>
          </a:p>
        </p:txBody>
      </p:sp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1008063" y="118021"/>
            <a:ext cx="7956550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ru-RU" sz="3600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Свойства корня </a:t>
            </a:r>
            <a:r>
              <a:rPr lang="ru-RU" sz="3600" b="1" i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</a:t>
            </a:r>
            <a:r>
              <a:rPr lang="ru-RU" sz="3600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–ой степени</a:t>
            </a:r>
          </a:p>
        </p:txBody>
      </p:sp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515700" y="692696"/>
            <a:ext cx="4056300" cy="578882"/>
          </a:xfrm>
          <a:prstGeom prst="roundRect">
            <a:avLst/>
          </a:prstGeom>
          <a:ln>
            <a:solidFill>
              <a:srgbClr val="000099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0099"/>
                </a:solidFill>
                <a:latin typeface="Georgia" pitchFamily="18" charset="0"/>
              </a:rPr>
              <a:t>Продолжите фразу:</a:t>
            </a:r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2951138" y="2924944"/>
            <a:ext cx="608535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Georgia" pitchFamily="18" charset="0"/>
              </a:rPr>
              <a:t>значение корня не изменится   </a:t>
            </a:r>
          </a:p>
        </p:txBody>
      </p:sp>
      <p:grpSp>
        <p:nvGrpSpPr>
          <p:cNvPr id="16" name="Группа 15"/>
          <p:cNvGrpSpPr/>
          <p:nvPr/>
        </p:nvGrpSpPr>
        <p:grpSpPr>
          <a:xfrm>
            <a:off x="4139952" y="3573016"/>
            <a:ext cx="4176464" cy="1296144"/>
            <a:chOff x="4139952" y="3573016"/>
            <a:chExt cx="4176464" cy="1296144"/>
          </a:xfrm>
        </p:grpSpPr>
        <p:sp>
          <p:nvSpPr>
            <p:cNvPr id="27" name="Скругленный прямоугольник 26"/>
            <p:cNvSpPr/>
            <p:nvPr/>
          </p:nvSpPr>
          <p:spPr>
            <a:xfrm>
              <a:off x="4139952" y="3573016"/>
              <a:ext cx="4176464" cy="1296144"/>
            </a:xfrm>
            <a:prstGeom prst="roundRect">
              <a:avLst/>
            </a:prstGeom>
            <a:ln w="38100">
              <a:solidFill>
                <a:srgbClr val="000099"/>
              </a:solidFill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2" name="Picture 1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16921" y="3789040"/>
              <a:ext cx="1743075" cy="1028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" name="Picture 3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234633" y="3933503"/>
              <a:ext cx="457200" cy="819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" name="Picture 5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804248" y="3789040"/>
              <a:ext cx="1219200" cy="1028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1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584" y="5013176"/>
            <a:ext cx="13716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760" y="5156051"/>
            <a:ext cx="4572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1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15816" y="5013176"/>
            <a:ext cx="1152525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333375"/>
            <a:ext cx="3888804" cy="647700"/>
          </a:xfrm>
          <a:prstGeom prst="roundRect">
            <a:avLst/>
          </a:prstGeom>
          <a:ln w="28575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sz="3200" b="1" dirty="0">
                <a:solidFill>
                  <a:srgbClr val="000099"/>
                </a:solidFill>
                <a:latin typeface="Georgia" pitchFamily="18" charset="0"/>
              </a:rPr>
              <a:t>Вычислите:</a:t>
            </a:r>
          </a:p>
        </p:txBody>
      </p:sp>
      <p:graphicFrame>
        <p:nvGraphicFramePr>
          <p:cNvPr id="80906" name="Object 10"/>
          <p:cNvGraphicFramePr>
            <a:graphicFrameLocks noChangeAspect="1"/>
          </p:cNvGraphicFramePr>
          <p:nvPr/>
        </p:nvGraphicFramePr>
        <p:xfrm>
          <a:off x="756469" y="2060575"/>
          <a:ext cx="6875462" cy="226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1030" r:id="rId4" imgW="838200" imgH="279400" progId="">
                  <p:embed/>
                </p:oleObj>
              </mc:Choice>
              <mc:Fallback>
                <p:oleObj r:id="rId4" imgW="838200" imgH="2794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6469" y="2060575"/>
                        <a:ext cx="6875462" cy="2266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08" name="Object 12"/>
          <p:cNvGraphicFramePr>
            <a:graphicFrameLocks noChangeAspect="1"/>
          </p:cNvGraphicFramePr>
          <p:nvPr/>
        </p:nvGraphicFramePr>
        <p:xfrm>
          <a:off x="2196331" y="1196975"/>
          <a:ext cx="3786188" cy="410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1031" r:id="rId6" imgW="457002" imgH="495085" progId="">
                  <p:embed/>
                </p:oleObj>
              </mc:Choice>
              <mc:Fallback>
                <p:oleObj r:id="rId6" imgW="457002" imgH="495085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6331" y="1196975"/>
                        <a:ext cx="3786188" cy="4103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10" name="Object 14"/>
          <p:cNvGraphicFramePr>
            <a:graphicFrameLocks noChangeAspect="1"/>
          </p:cNvGraphicFramePr>
          <p:nvPr/>
        </p:nvGraphicFramePr>
        <p:xfrm>
          <a:off x="1980431" y="1052513"/>
          <a:ext cx="4360863" cy="472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1032" r:id="rId8" imgW="457002" imgH="495085" progId="">
                  <p:embed/>
                </p:oleObj>
              </mc:Choice>
              <mc:Fallback>
                <p:oleObj r:id="rId8" imgW="457002" imgH="495085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0431" y="1052513"/>
                        <a:ext cx="4360863" cy="472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12" name="Object 16"/>
          <p:cNvGraphicFramePr>
            <a:graphicFrameLocks noChangeAspect="1"/>
          </p:cNvGraphicFramePr>
          <p:nvPr/>
        </p:nvGraphicFramePr>
        <p:xfrm>
          <a:off x="1548631" y="1006475"/>
          <a:ext cx="4032250" cy="386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1033" r:id="rId10" imgW="469696" imgH="444307" progId="">
                  <p:embed/>
                </p:oleObj>
              </mc:Choice>
              <mc:Fallback>
                <p:oleObj r:id="rId10" imgW="469696" imgH="444307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8631" y="1006475"/>
                        <a:ext cx="4032250" cy="3867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13" name="Object 17"/>
          <p:cNvGraphicFramePr>
            <a:graphicFrameLocks noChangeAspect="1"/>
          </p:cNvGraphicFramePr>
          <p:nvPr/>
        </p:nvGraphicFramePr>
        <p:xfrm>
          <a:off x="467544" y="2060575"/>
          <a:ext cx="7380287" cy="210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1034" r:id="rId12" imgW="1040948" imgH="291973" progId="">
                  <p:embed/>
                </p:oleObj>
              </mc:Choice>
              <mc:Fallback>
                <p:oleObj r:id="rId12" imgW="1040948" imgH="291973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2060575"/>
                        <a:ext cx="7380287" cy="2100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09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09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0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09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0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0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09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09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09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09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0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0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09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0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0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980" name="Object 12"/>
          <p:cNvGraphicFramePr>
            <a:graphicFrameLocks noChangeAspect="1"/>
          </p:cNvGraphicFramePr>
          <p:nvPr/>
        </p:nvGraphicFramePr>
        <p:xfrm>
          <a:off x="2051299" y="1125538"/>
          <a:ext cx="3995737" cy="446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2066" r:id="rId4" imgW="482391" imgH="545863" progId="">
                  <p:embed/>
                </p:oleObj>
              </mc:Choice>
              <mc:Fallback>
                <p:oleObj r:id="rId4" imgW="482391" imgH="545863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299" y="1125538"/>
                        <a:ext cx="3995737" cy="4464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83" name="Object 15"/>
          <p:cNvGraphicFramePr>
            <a:graphicFrameLocks noChangeAspect="1"/>
          </p:cNvGraphicFramePr>
          <p:nvPr/>
        </p:nvGraphicFramePr>
        <p:xfrm>
          <a:off x="898774" y="1844675"/>
          <a:ext cx="6626225" cy="287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2067" r:id="rId6" imgW="787058" imgH="342751" progId="">
                  <p:embed/>
                </p:oleObj>
              </mc:Choice>
              <mc:Fallback>
                <p:oleObj r:id="rId6" imgW="787058" imgH="342751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8774" y="1844675"/>
                        <a:ext cx="6626225" cy="2874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85" name="Object 17"/>
          <p:cNvGraphicFramePr>
            <a:graphicFrameLocks noChangeAspect="1"/>
          </p:cNvGraphicFramePr>
          <p:nvPr/>
        </p:nvGraphicFramePr>
        <p:xfrm>
          <a:off x="1116261" y="1557338"/>
          <a:ext cx="5976938" cy="3494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2068" r:id="rId8" imgW="736600" imgH="431800" progId="">
                  <p:embed/>
                </p:oleObj>
              </mc:Choice>
              <mc:Fallback>
                <p:oleObj r:id="rId8" imgW="736600" imgH="43180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261" y="1557338"/>
                        <a:ext cx="5976938" cy="3494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87" name="Object 19"/>
          <p:cNvGraphicFramePr>
            <a:graphicFrameLocks noChangeAspect="1"/>
          </p:cNvGraphicFramePr>
          <p:nvPr/>
        </p:nvGraphicFramePr>
        <p:xfrm>
          <a:off x="1187699" y="1557338"/>
          <a:ext cx="5689600" cy="288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2069" r:id="rId10" imgW="672808" imgH="342751" progId="">
                  <p:embed/>
                </p:oleObj>
              </mc:Choice>
              <mc:Fallback>
                <p:oleObj r:id="rId10" imgW="672808" imgH="342751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99" y="1557338"/>
                        <a:ext cx="5689600" cy="2884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89" name="Object 21"/>
          <p:cNvGraphicFramePr>
            <a:graphicFrameLocks noChangeAspect="1"/>
          </p:cNvGraphicFramePr>
          <p:nvPr/>
        </p:nvGraphicFramePr>
        <p:xfrm>
          <a:off x="466974" y="1844675"/>
          <a:ext cx="7596187" cy="250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2070" r:id="rId12" imgW="1040948" imgH="342751" progId="">
                  <p:embed/>
                </p:oleObj>
              </mc:Choice>
              <mc:Fallback>
                <p:oleObj r:id="rId12" imgW="1040948" imgH="342751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974" y="1844675"/>
                        <a:ext cx="7596187" cy="2508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91" name="Object 23"/>
          <p:cNvGraphicFramePr>
            <a:graphicFrameLocks noChangeAspect="1"/>
          </p:cNvGraphicFramePr>
          <p:nvPr/>
        </p:nvGraphicFramePr>
        <p:xfrm>
          <a:off x="755899" y="1989138"/>
          <a:ext cx="7345362" cy="287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2071" r:id="rId14" imgW="876300" imgH="342900" progId="">
                  <p:embed/>
                </p:oleObj>
              </mc:Choice>
              <mc:Fallback>
                <p:oleObj r:id="rId14" imgW="876300" imgH="342900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899" y="1989138"/>
                        <a:ext cx="7345362" cy="2873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92" name="Object 24"/>
          <p:cNvGraphicFramePr>
            <a:graphicFrameLocks noChangeAspect="1"/>
          </p:cNvGraphicFramePr>
          <p:nvPr/>
        </p:nvGraphicFramePr>
        <p:xfrm>
          <a:off x="1475036" y="836613"/>
          <a:ext cx="5400675" cy="504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2072" r:id="rId16" imgW="571252" imgH="533169" progId="">
                  <p:embed/>
                </p:oleObj>
              </mc:Choice>
              <mc:Fallback>
                <p:oleObj r:id="rId16" imgW="571252" imgH="533169" progId="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036" y="836613"/>
                        <a:ext cx="5400675" cy="5043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94" name="Object 26"/>
          <p:cNvGraphicFramePr>
            <a:graphicFrameLocks noChangeAspect="1"/>
          </p:cNvGraphicFramePr>
          <p:nvPr/>
        </p:nvGraphicFramePr>
        <p:xfrm>
          <a:off x="395536" y="1268413"/>
          <a:ext cx="7848600" cy="332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2073" r:id="rId18" imgW="812447" imgH="342751" progId="">
                  <p:embed/>
                </p:oleObj>
              </mc:Choice>
              <mc:Fallback>
                <p:oleObj r:id="rId18" imgW="812447" imgH="342751" progId="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268413"/>
                        <a:ext cx="7848600" cy="3324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2"/>
          <p:cNvSpPr txBox="1">
            <a:spLocks noChangeArrowheads="1"/>
          </p:cNvSpPr>
          <p:nvPr/>
        </p:nvSpPr>
        <p:spPr bwMode="auto">
          <a:xfrm>
            <a:off x="251520" y="333375"/>
            <a:ext cx="6264696" cy="647700"/>
          </a:xfrm>
          <a:prstGeom prst="roundRect">
            <a:avLst/>
          </a:prstGeom>
          <a:ln w="28575" cap="flat" cmpd="sng" algn="ctr">
            <a:solidFill>
              <a:srgbClr val="000099"/>
            </a:solidFill>
            <a:prstDash val="solid"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Упростите выражение:</a:t>
            </a:r>
            <a:endParaRPr kumimoji="0" lang="ru-RU" sz="3200" b="1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3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3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3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3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39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39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3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3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3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3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39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39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3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3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формление по умолчанию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1457</TotalTime>
  <Words>186</Words>
  <Application>Microsoft Office PowerPoint</Application>
  <PresentationFormat>Экран (4:3)</PresentationFormat>
  <Paragraphs>34</Paragraphs>
  <Slides>8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0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Вычислите:</vt:lpstr>
      <vt:lpstr>Презентация PowerPoint</vt:lpstr>
    </vt:vector>
  </TitlesOfParts>
  <Company>Малая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Алгебра и начала анализа 10 класс</dc:subject>
  <dc:creator>Малая Елена Васильевна</dc:creator>
  <cp:lastModifiedBy>Юлия</cp:lastModifiedBy>
  <cp:revision>183</cp:revision>
  <dcterms:created xsi:type="dcterms:W3CDTF">2012-08-12T16:04:58Z</dcterms:created>
  <dcterms:modified xsi:type="dcterms:W3CDTF">2015-09-29T14:23:14Z</dcterms:modified>
</cp:coreProperties>
</file>