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8"/>
  </p:notesMasterIdLst>
  <p:handoutMasterIdLst>
    <p:handoutMasterId r:id="rId9"/>
  </p:handoutMasterIdLst>
  <p:sldIdLst>
    <p:sldId id="445" r:id="rId2"/>
    <p:sldId id="289" r:id="rId3"/>
    <p:sldId id="444" r:id="rId4"/>
    <p:sldId id="436" r:id="rId5"/>
    <p:sldId id="446" r:id="rId6"/>
    <p:sldId id="44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2DDF6"/>
    <a:srgbClr val="D1F78D"/>
    <a:srgbClr val="99FF99"/>
    <a:srgbClr val="00FF00"/>
    <a:srgbClr val="FFFF99"/>
    <a:srgbClr val="C2D2F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57" autoAdjust="0"/>
  </p:normalViewPr>
  <p:slideViewPr>
    <p:cSldViewPr>
      <p:cViewPr varScale="1">
        <p:scale>
          <a:sx n="71" d="100"/>
          <a:sy n="71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0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9197027-BFD3-4F4C-B4B7-BC993CBDC4D0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D5063CF-0734-4A78-97BD-BEE8912C3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43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B438CB-FA1E-40A5-B2CD-ABB18E364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40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1C85C-E596-4345-B176-E49F8448350E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Решение в тетрадях. Проверка решения – на доске.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1C85C-E596-4345-B176-E49F8448350E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Решение в тетрадях. Проверка решения – на доске.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557A4-164D-4A31-A18B-E1EFAEA6CEA6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Решение в тетрадях. Проверка решения – на доске.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BBA6-9E06-469F-9E29-4BDEAEC1D9B7}" type="datetime1">
              <a:rPr lang="ru-RU"/>
              <a:pPr>
                <a:defRPr/>
              </a:pPr>
              <a:t>26.09.2015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F003-AF32-443A-9A6B-68C7643A63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9B01-C466-41CC-BB90-9603D55D101E}" type="datetime1">
              <a:rPr lang="ru-RU"/>
              <a:pPr>
                <a:defRPr/>
              </a:pPr>
              <a:t>26.09.2015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1690-D3C6-450C-9768-0A2DEB64B3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BBEC-AB03-4BE6-99DF-9554A2FF2723}" type="datetime1">
              <a:rPr lang="ru-RU"/>
              <a:pPr>
                <a:defRPr/>
              </a:pPr>
              <a:t>26.09.2015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8C13-CBC8-4621-8150-3AA556B26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A800-74A7-4007-B0F4-5F77B28C7417}" type="datetime1">
              <a:rPr lang="ru-RU"/>
              <a:pPr>
                <a:defRPr/>
              </a:pPr>
              <a:t>26.09.2015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CB12-A731-4719-88E2-7620868634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36E0-45E4-4D45-AEF0-7B11738DF2E5}" type="datetime1">
              <a:rPr lang="ru-RU"/>
              <a:pPr>
                <a:defRPr/>
              </a:pPr>
              <a:t>26.09.2015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8D1D-607C-4E98-B59B-019C5C5CC2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E040-7F13-425B-BD26-5CCAF7AB2294}" type="datetime1">
              <a:rPr lang="ru-RU"/>
              <a:pPr>
                <a:defRPr/>
              </a:pPr>
              <a:t>26.09.2015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F820-E3E4-44F2-A648-36EAC5D83B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374F-CF01-4137-89DD-F5835D33C248}" type="datetime1">
              <a:rPr lang="ru-RU"/>
              <a:pPr>
                <a:defRPr/>
              </a:pPr>
              <a:t>26.09.2015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9249-C486-4C00-A2D4-018CCFDE3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12DB-A5EA-488F-A2A8-831936889F55}" type="datetime1">
              <a:rPr lang="ru-RU"/>
              <a:pPr>
                <a:defRPr/>
              </a:pPr>
              <a:t>26.09.2015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B662-DE7A-4265-96CB-2E7F955111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C2A1-57D9-4DB3-AA44-7EA6FDBFBADD}" type="datetime1">
              <a:rPr lang="ru-RU"/>
              <a:pPr>
                <a:defRPr/>
              </a:pPr>
              <a:t>26.09.2015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BC73-694B-4B82-B47D-68EB26D627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1CA9EE-F92A-4996-98F1-7801ADE7EEFC}" type="datetime1">
              <a:rPr lang="ru-RU"/>
              <a:pPr>
                <a:defRPr/>
              </a:pPr>
              <a:t>26.09.2015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237CAC-8128-42C3-BCEB-66F3C18690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68760"/>
            <a:ext cx="8028000" cy="2874620"/>
          </a:xfrm>
          <a:solidFill>
            <a:schemeClr val="accent6">
              <a:lumMod val="60000"/>
              <a:lumOff val="40000"/>
            </a:schemeClr>
          </a:solidFill>
          <a:ln w="76200" cap="rnd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Тема урока: </a:t>
            </a:r>
          </a:p>
        </p:txBody>
      </p:sp>
      <p:pic>
        <p:nvPicPr>
          <p:cNvPr id="13316" name="Picture 2" descr="D:\презентации в документе\Картинки-клипы\school02-31[1]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357688"/>
            <a:ext cx="2452688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3320" name="Picture 14" descr="babochka0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8596" y="357166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8EF71529-2B28-4563-B6C6-2833D08F90F2}" type="datetime1">
              <a:rPr lang="ru-RU" sz="4000">
                <a:solidFill>
                  <a:srgbClr val="002060"/>
                </a:solidFill>
                <a:latin typeface="Georgia" pitchFamily="18" charset="0"/>
              </a:rPr>
              <a:pPr/>
              <a:t>26.09.2015</a:t>
            </a:fld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91683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7CCA62">
                  <a:lumMod val="50000"/>
                </a:srgbClr>
              </a:buClr>
              <a:defRPr/>
            </a:pPr>
            <a:r>
              <a:rPr lang="ru-RU" sz="48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Сложение натуральных чисел и его свойства.</a:t>
            </a:r>
            <a:endParaRPr lang="ru-RU" sz="48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66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Решаем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571612"/>
            <a:ext cx="5690982" cy="45243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i="0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№ </a:t>
            </a:r>
            <a:r>
              <a:rPr lang="ru-RU" sz="9600" i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193</a:t>
            </a:r>
          </a:p>
          <a:p>
            <a:pPr>
              <a:defRPr/>
            </a:pPr>
            <a:r>
              <a:rPr lang="ru-RU" sz="9600" i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№194</a:t>
            </a:r>
          </a:p>
          <a:p>
            <a:pPr>
              <a:defRPr/>
            </a:pPr>
            <a:r>
              <a:rPr lang="ru-RU" sz="9600" i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№195(у)</a:t>
            </a:r>
            <a:endParaRPr lang="ru-RU" sz="9600" i="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C:\Users\Дмитрий\Desktop\считаем устно\0_810f1_44a9c7c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5822950"/>
            <a:ext cx="972108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60648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Учащиеся 5 класса собрали 220 кг яблок, учащиеся 6 класса на 60 кг больше, а учащиеся 7 класса на 190 кг меньше, чем учащиеся 5 и 6 классов вместе. Сколько кг яблок собрали учащиеся трех классов вместе?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9458" name="Рисунок 2" descr="C:\Users\Дмитрий\Desktop\62415060_1281123114_d5fb7915997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96552" y="0"/>
            <a:ext cx="4624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41" name="AutoShape 85"/>
          <p:cNvSpPr>
            <a:spLocks noChangeArrowheads="1"/>
          </p:cNvSpPr>
          <p:nvPr/>
        </p:nvSpPr>
        <p:spPr bwMode="auto">
          <a:xfrm>
            <a:off x="3203848" y="3933056"/>
            <a:ext cx="4248150" cy="1584325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000099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i="0" dirty="0" smtClean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810 кг</a:t>
            </a:r>
            <a:endParaRPr lang="ru-RU" sz="3200" i="0" dirty="0">
              <a:solidFill>
                <a:srgbClr val="000099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01208"/>
            <a:ext cx="2520280" cy="132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5" descr="j0079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301208"/>
            <a:ext cx="517525" cy="574675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3" name="Picture 7" descr="j0079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517232"/>
            <a:ext cx="517525" cy="574675"/>
          </a:xfrm>
          <a:prstGeom prst="rect">
            <a:avLst/>
          </a:prstGeom>
          <a:noFill/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5" name="Picture 9" descr="j0079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157192"/>
            <a:ext cx="517525" cy="574675"/>
          </a:xfrm>
          <a:prstGeom prst="rect">
            <a:avLst/>
          </a:prstGeom>
          <a:noFill/>
        </p:spPr>
      </p:pic>
      <p:pic>
        <p:nvPicPr>
          <p:cNvPr id="17" name="Picture 5" descr="j0079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187" y="5301208"/>
            <a:ext cx="517525" cy="574675"/>
          </a:xfrm>
          <a:prstGeom prst="rect">
            <a:avLst/>
          </a:prstGeom>
          <a:noFill/>
        </p:spPr>
      </p:pic>
      <p:pic>
        <p:nvPicPr>
          <p:cNvPr id="18" name="Picture 7" descr="j0079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0219" y="5517232"/>
            <a:ext cx="517525" cy="574675"/>
          </a:xfrm>
          <a:prstGeom prst="rect">
            <a:avLst/>
          </a:prstGeom>
          <a:noFill/>
        </p:spPr>
      </p:pic>
      <p:pic>
        <p:nvPicPr>
          <p:cNvPr id="19" name="Picture 9" descr="j0079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4235" y="5157192"/>
            <a:ext cx="517525" cy="574675"/>
          </a:xfrm>
          <a:prstGeom prst="rect">
            <a:avLst/>
          </a:prstGeom>
          <a:noFill/>
        </p:spPr>
      </p:pic>
      <p:pic>
        <p:nvPicPr>
          <p:cNvPr id="20" name="Picture 5" descr="j0079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968" y="5453608"/>
            <a:ext cx="517525" cy="574675"/>
          </a:xfrm>
          <a:prstGeom prst="rect">
            <a:avLst/>
          </a:prstGeom>
          <a:noFill/>
        </p:spPr>
      </p:pic>
      <p:pic>
        <p:nvPicPr>
          <p:cNvPr id="21" name="Picture 7" descr="j0079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589240"/>
            <a:ext cx="517525" cy="574675"/>
          </a:xfrm>
          <a:prstGeom prst="rect">
            <a:avLst/>
          </a:prstGeom>
          <a:noFill/>
        </p:spPr>
      </p:pic>
      <p:pic>
        <p:nvPicPr>
          <p:cNvPr id="22" name="Picture 9" descr="j0079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373216"/>
            <a:ext cx="517525" cy="574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1" name="AutoShape 85"/>
          <p:cNvSpPr>
            <a:spLocks noChangeArrowheads="1"/>
          </p:cNvSpPr>
          <p:nvPr/>
        </p:nvSpPr>
        <p:spPr bwMode="auto">
          <a:xfrm>
            <a:off x="2339752" y="3496235"/>
            <a:ext cx="4248150" cy="1584325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000099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i="0" dirty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В 16 часов</a:t>
            </a:r>
          </a:p>
        </p:txBody>
      </p:sp>
      <p:sp>
        <p:nvSpPr>
          <p:cNvPr id="79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598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Крестьянин выехал в 5 ч утра из дома на базар продавать виноград. До базара он добирался за 3 ч со скоростью 8 км/ч. Обратно он возвращался порожняком по той же дороге со скоростью             на 4 км/ч большей. В котором часу крестьянин вернулся домой, если на базаре он торговал виноградом в течение 6 часов?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14282" y="142853"/>
            <a:ext cx="8715436" cy="44012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i="0" dirty="0">
                <a:solidFill>
                  <a:srgbClr val="000099"/>
                </a:solidFill>
                <a:cs typeface="Times New Roman" panose="02020603050405020304" pitchFamily="18" charset="0"/>
              </a:rPr>
              <a:t> Человек за всю свою жизнь съедает   2000 кг мяса, 1000кг жиров, 4000 кг рыбы, 7000 кг хлеба, 5000 штук яиц (средняя масса яйца 52г</a:t>
            </a:r>
            <a:r>
              <a:rPr lang="ru-RU" sz="2800" i="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), 5000 кг </a:t>
            </a:r>
            <a:r>
              <a:rPr lang="ru-RU" sz="2800" i="0" dirty="0">
                <a:solidFill>
                  <a:srgbClr val="000099"/>
                </a:solidFill>
                <a:cs typeface="Times New Roman" panose="02020603050405020304" pitchFamily="18" charset="0"/>
              </a:rPr>
              <a:t>картофеля, 500 кг сахара, выпивает 10000 л воды и 3000 л молока, не считая овощей, консервов, фруктов, чая, кофе, сыра и т.п.</a:t>
            </a:r>
          </a:p>
          <a:p>
            <a:pPr algn="just">
              <a:defRPr/>
            </a:pPr>
            <a:r>
              <a:rPr lang="ru-RU" sz="2800" i="0" dirty="0">
                <a:solidFill>
                  <a:srgbClr val="000099"/>
                </a:solidFill>
                <a:cs typeface="Times New Roman" panose="02020603050405020304" pitchFamily="18" charset="0"/>
              </a:rPr>
              <a:t>  Для перевозки всего этого  понадобился бы целый поезд.  Во сколько раз масса этих </a:t>
            </a:r>
            <a:r>
              <a:rPr lang="ru-RU" sz="2800" i="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продуктов </a:t>
            </a:r>
            <a:r>
              <a:rPr lang="ru-RU" sz="2800" i="0" dirty="0">
                <a:solidFill>
                  <a:srgbClr val="000099"/>
                </a:solidFill>
                <a:cs typeface="Times New Roman" panose="02020603050405020304" pitchFamily="18" charset="0"/>
              </a:rPr>
              <a:t>превышает массу человеческого  тела,             </a:t>
            </a:r>
          </a:p>
          <a:p>
            <a:pPr>
              <a:defRPr/>
            </a:pPr>
            <a:r>
              <a:rPr lang="ru-RU" sz="2800" i="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если </a:t>
            </a:r>
            <a:r>
              <a:rPr lang="ru-RU" sz="2800" i="0" dirty="0">
                <a:solidFill>
                  <a:srgbClr val="000099"/>
                </a:solidFill>
                <a:cs typeface="Times New Roman" panose="02020603050405020304" pitchFamily="18" charset="0"/>
              </a:rPr>
              <a:t>считать, что человек </a:t>
            </a:r>
            <a:r>
              <a:rPr lang="ru-RU" sz="2800" i="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весит 60кг</a:t>
            </a:r>
            <a:r>
              <a:rPr lang="ru-RU" sz="2800" i="0" dirty="0">
                <a:solidFill>
                  <a:srgbClr val="000099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541" name="AutoShape 85"/>
          <p:cNvSpPr>
            <a:spLocks noChangeArrowheads="1"/>
          </p:cNvSpPr>
          <p:nvPr/>
        </p:nvSpPr>
        <p:spPr bwMode="auto">
          <a:xfrm>
            <a:off x="2267744" y="4797152"/>
            <a:ext cx="4248150" cy="1584325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000099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i="0" dirty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В 546 раз</a:t>
            </a:r>
          </a:p>
        </p:txBody>
      </p:sp>
      <p:sp>
        <p:nvSpPr>
          <p:cNvPr id="79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007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i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Домашнее задание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1571612"/>
            <a:ext cx="5286412" cy="4214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П.6, </a:t>
            </a:r>
          </a:p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№ 238,                  </a:t>
            </a:r>
          </a:p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№ 231 (в, г), </a:t>
            </a:r>
          </a:p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№ </a:t>
            </a: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232</a:t>
            </a:r>
            <a:endParaRPr lang="ru-RU" sz="4800" i="0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25608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22E8C-0FEA-45FF-8E5A-9544C1F6203F}" type="slidenum">
              <a:rPr lang="ru-RU" smtClean="0">
                <a:solidFill>
                  <a:srgbClr val="898989"/>
                </a:solidFill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solidFill>
                <a:srgbClr val="898989"/>
              </a:solidFill>
              <a:latin typeface="Georgia" pitchFamily="18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нарциссами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270</Words>
  <Application>Microsoft Office PowerPoint</Application>
  <PresentationFormat>Экран (4:3)</PresentationFormat>
  <Paragraphs>27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оформления с нарциссами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Komp-City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</dc:title>
  <dc:subject>Математика 5 класс</dc:subject>
  <dc:creator>Малая Елена Васильевна</dc:creator>
  <cp:lastModifiedBy>Юлия</cp:lastModifiedBy>
  <cp:revision>237</cp:revision>
  <dcterms:created xsi:type="dcterms:W3CDTF">2007-07-13T07:27:52Z</dcterms:created>
  <dcterms:modified xsi:type="dcterms:W3CDTF">2015-09-26T16:43:47Z</dcterms:modified>
</cp:coreProperties>
</file>