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1"/>
  </p:notesMasterIdLst>
  <p:handoutMasterIdLst>
    <p:handoutMasterId r:id="rId12"/>
  </p:handoutMasterIdLst>
  <p:sldIdLst>
    <p:sldId id="439" r:id="rId2"/>
    <p:sldId id="421" r:id="rId3"/>
    <p:sldId id="422" r:id="rId4"/>
    <p:sldId id="423" r:id="rId5"/>
    <p:sldId id="424" r:id="rId6"/>
    <p:sldId id="425" r:id="rId7"/>
    <p:sldId id="289" r:id="rId8"/>
    <p:sldId id="440" r:id="rId9"/>
    <p:sldId id="43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D1F78D"/>
    <a:srgbClr val="99FF99"/>
    <a:srgbClr val="00FF00"/>
    <a:srgbClr val="FFFF99"/>
    <a:srgbClr val="C2D2F6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A2D16A0-9D45-4483-BAB0-14580A361CDC}" type="datetimeFigureOut">
              <a:rPr lang="ru-RU"/>
              <a:pPr>
                <a:defRPr/>
              </a:pPr>
              <a:t>22.09.2015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173006C-7DC2-4FF7-8142-9551C0048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0901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ADDE75-ACCA-4B38-8F0A-DD7E716B4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5422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10970-E2F9-42F5-8B08-90D9C0F2B16B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D8EB2-3FFD-4B0C-9B18-457E6CB4F7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8F6D4-CDC5-4929-AC21-F350E47B3532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B365-974F-4BC2-AEEB-75F530CA81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47983-D480-4CF2-B4D0-9AAC0E16E750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FB156-A434-4FA0-9119-4C5A15E04A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CA528-5BC6-46FE-B6CB-BED93613555A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521D6-C03C-4C7C-B6FA-202E475D4F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4FEE8-68D2-41BE-B2EB-EDE90F0EAB38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69C76-3E58-410A-82AB-602B62E4AC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F56F1-FD5C-4F95-8DF9-F05C107414A3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16047-E242-417D-8CA7-0FA25FB684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9E15A-B1B4-477F-8F24-784F8A7D5EC8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EBD1D-A472-46CD-95AA-22EE67CE4B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4F01D-C1F5-4683-BABA-3F30B638EE35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6832A-BC95-4066-950B-E502A690D35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5D00A-A6AD-4818-BA03-9E1285931389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3CA9A-C301-4E2B-A380-92D98676FD8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DEA656-23FD-4B59-91D4-E20CDA8C1583}" type="datetime1">
              <a:rPr lang="ru-RU"/>
              <a:pPr>
                <a:defRPr/>
              </a:pPr>
              <a:t>22.09.2015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8092B9-57FA-4116-99A7-887DAF3F3C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22.09.2015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916832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Сложение </a:t>
            </a:r>
            <a:r>
              <a:rPr lang="ru-RU" sz="480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натуральных чисел.</a:t>
            </a:r>
            <a:endParaRPr lang="ru-RU" sz="48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686800" cy="2735585"/>
          </a:xfrm>
        </p:spPr>
        <p:txBody>
          <a:bodyPr/>
          <a:lstStyle/>
          <a:p>
            <a:pPr>
              <a:buFontTx/>
              <a:buNone/>
            </a:pPr>
            <a:r>
              <a:rPr lang="ru-RU" sz="3000" b="1" i="1" dirty="0" smtClean="0">
                <a:solidFill>
                  <a:srgbClr val="000099"/>
                </a:solidFill>
                <a:latin typeface="Bookman Old Style" pitchFamily="18" charset="0"/>
              </a:rPr>
              <a:t>Как нету на свете без ножек столов,</a:t>
            </a:r>
          </a:p>
          <a:p>
            <a:pPr>
              <a:buFontTx/>
              <a:buNone/>
            </a:pPr>
            <a:r>
              <a:rPr lang="ru-RU" sz="3000" b="1" i="1" dirty="0" smtClean="0">
                <a:solidFill>
                  <a:srgbClr val="000099"/>
                </a:solidFill>
                <a:latin typeface="Bookman Old Style" pitchFamily="18" charset="0"/>
              </a:rPr>
              <a:t>Как нету на свете без рожек козлов,</a:t>
            </a:r>
          </a:p>
          <a:p>
            <a:pPr>
              <a:buFontTx/>
              <a:buNone/>
            </a:pPr>
            <a:r>
              <a:rPr lang="ru-RU" sz="3000" b="1" i="1" dirty="0" smtClean="0">
                <a:solidFill>
                  <a:srgbClr val="000099"/>
                </a:solidFill>
                <a:latin typeface="Bookman Old Style" pitchFamily="18" charset="0"/>
              </a:rPr>
              <a:t>Котов без усов и без панцирей раков, </a:t>
            </a:r>
          </a:p>
          <a:p>
            <a:pPr>
              <a:buFontTx/>
              <a:buNone/>
            </a:pPr>
            <a:r>
              <a:rPr lang="ru-RU" sz="3000" b="1" i="1" dirty="0" smtClean="0">
                <a:solidFill>
                  <a:srgbClr val="000099"/>
                </a:solidFill>
                <a:latin typeface="Bookman Old Style" pitchFamily="18" charset="0"/>
              </a:rPr>
              <a:t>Так нет в арифметике</a:t>
            </a:r>
          </a:p>
          <a:p>
            <a:pPr>
              <a:buFontTx/>
              <a:buNone/>
            </a:pPr>
            <a:r>
              <a:rPr lang="ru-RU" sz="3000" b="1" i="1" dirty="0" smtClean="0">
                <a:solidFill>
                  <a:srgbClr val="000099"/>
                </a:solidFill>
                <a:latin typeface="Bookman Old Style" pitchFamily="18" charset="0"/>
              </a:rPr>
              <a:t>                  действий без знаков.</a:t>
            </a: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6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36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d36efffaa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838"/>
            <a:ext cx="2428875" cy="396081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101" name="Picture 5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179388" y="188913"/>
            <a:ext cx="8713787" cy="1295400"/>
          </a:xfrm>
          <a:prstGeom prst="wedgeRoundRectCallout">
            <a:avLst>
              <a:gd name="adj1" fmla="val 34826"/>
              <a:gd name="adj2" fmla="val 177323"/>
              <a:gd name="adj3" fmla="val 16667"/>
            </a:avLst>
          </a:prstGeom>
          <a:solidFill>
            <a:srgbClr val="CCFFFF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Тема знакомая, не правда ли? Ты знаешь, что сложение – одно из арифметических действий, причем не самое сложное.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179388" y="1557338"/>
            <a:ext cx="8713787" cy="1223962"/>
          </a:xfrm>
          <a:prstGeom prst="wedgeRoundRectCallout">
            <a:avLst>
              <a:gd name="adj1" fmla="val -29400"/>
              <a:gd name="adj2" fmla="val 101927"/>
              <a:gd name="adj3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i="0" dirty="0">
                <a:solidFill>
                  <a:srgbClr val="993300"/>
                </a:solidFill>
                <a:latin typeface="Bookman Old Style" pitchFamily="18" charset="0"/>
                <a:cs typeface="+mn-cs"/>
              </a:rPr>
              <a:t>При этом  у слов </a:t>
            </a:r>
            <a:r>
              <a:rPr lang="ru-RU" sz="2400" i="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сложный</a:t>
            </a:r>
            <a:r>
              <a:rPr lang="ru-RU" sz="2400" i="0" dirty="0">
                <a:solidFill>
                  <a:srgbClr val="993300"/>
                </a:solidFill>
                <a:latin typeface="Bookman Old Style" pitchFamily="18" charset="0"/>
                <a:cs typeface="+mn-cs"/>
              </a:rPr>
              <a:t> и </a:t>
            </a:r>
            <a:r>
              <a:rPr lang="ru-RU" sz="2400" i="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сложение </a:t>
            </a:r>
            <a:r>
              <a:rPr lang="ru-RU" sz="2400" i="0" dirty="0">
                <a:solidFill>
                  <a:srgbClr val="993300"/>
                </a:solidFill>
                <a:latin typeface="Bookman Old Style" pitchFamily="18" charset="0"/>
                <a:cs typeface="+mn-cs"/>
              </a:rPr>
              <a:t>почему-то общий корень</a:t>
            </a:r>
          </a:p>
          <a:p>
            <a:pPr algn="ctr">
              <a:defRPr/>
            </a:pPr>
            <a:r>
              <a:rPr lang="ru-RU" sz="2400" i="0" dirty="0">
                <a:solidFill>
                  <a:srgbClr val="993300"/>
                </a:solidFill>
                <a:latin typeface="Bookman Old Style" pitchFamily="18" charset="0"/>
                <a:cs typeface="+mn-cs"/>
              </a:rPr>
              <a:t>Может мы не все знаем о сложении? 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2124075" y="3000372"/>
            <a:ext cx="5111750" cy="2071702"/>
          </a:xfrm>
          <a:prstGeom prst="wedgeRoundRectCallout">
            <a:avLst>
              <a:gd name="adj1" fmla="val 60246"/>
              <a:gd name="adj2" fmla="val -12010"/>
              <a:gd name="adj3" fmla="val 16667"/>
            </a:avLst>
          </a:prstGeom>
          <a:solidFill>
            <a:srgbClr val="CCFFFF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Конечно, не всё.</a:t>
            </a:r>
          </a:p>
          <a:p>
            <a:pPr algn="ctr">
              <a:defRPr/>
            </a:pP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Например, с его помощью можно найти последующее число для любого натурального числа.</a:t>
            </a: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1979613" y="5445125"/>
            <a:ext cx="5472112" cy="1223963"/>
          </a:xfrm>
          <a:prstGeom prst="wedgeRoundRectCallout">
            <a:avLst>
              <a:gd name="adj1" fmla="val -50231"/>
              <a:gd name="adj2" fmla="val -100972"/>
              <a:gd name="adj3" fmla="val 16667"/>
            </a:avLst>
          </a:prstGeom>
          <a:solidFill>
            <a:srgbClr val="FFFF99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i="0" dirty="0">
                <a:solidFill>
                  <a:srgbClr val="993300"/>
                </a:solidFill>
                <a:latin typeface="Bookman Old Style" pitchFamily="18" charset="0"/>
                <a:cs typeface="+mn-cs"/>
              </a:rPr>
              <a:t>Интересно!</a:t>
            </a:r>
          </a:p>
          <a:p>
            <a:pPr algn="ctr">
              <a:defRPr/>
            </a:pPr>
            <a:r>
              <a:rPr lang="ru-RU" sz="2400" i="0" dirty="0">
                <a:solidFill>
                  <a:srgbClr val="993300"/>
                </a:solidFill>
                <a:latin typeface="Bookman Old Style" pitchFamily="18" charset="0"/>
                <a:cs typeface="+mn-cs"/>
              </a:rPr>
              <a:t>Ребята, подскажите, как это можно сделать…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 descr="Рисунок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2555776" y="188913"/>
            <a:ext cx="6337399" cy="1382699"/>
          </a:xfrm>
          <a:prstGeom prst="wedgeRoundRectCallout">
            <a:avLst>
              <a:gd name="adj1" fmla="val 30455"/>
              <a:gd name="adj2" fmla="val 126309"/>
              <a:gd name="adj3" fmla="val 16667"/>
            </a:avLst>
          </a:prstGeom>
          <a:solidFill>
            <a:srgbClr val="CCFFFF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 прибавить к натуральному числу единицу, то получится следующее за ним число.</a:t>
            </a:r>
          </a:p>
        </p:txBody>
      </p:sp>
      <p:sp>
        <p:nvSpPr>
          <p:cNvPr id="5128" name="WordArt 8"/>
          <p:cNvSpPr>
            <a:spLocks noChangeArrowheads="1" noChangeShapeType="1" noTextEdit="1"/>
          </p:cNvSpPr>
          <p:nvPr/>
        </p:nvSpPr>
        <p:spPr bwMode="auto">
          <a:xfrm>
            <a:off x="2484438" y="1844824"/>
            <a:ext cx="3444875" cy="78105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 smtClean="0">
                <a:solidFill>
                  <a:srgbClr val="000099"/>
                </a:solidFill>
                <a:latin typeface="Bookman Old Style" pitchFamily="18" charset="0"/>
              </a:rPr>
              <a:t>6 + 1 = 7</a:t>
            </a:r>
            <a:endParaRPr lang="ru-RU" sz="6000" kern="1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129" name="WordArt 9"/>
          <p:cNvSpPr>
            <a:spLocks noChangeArrowheads="1" noChangeShapeType="1" noTextEdit="1"/>
          </p:cNvSpPr>
          <p:nvPr/>
        </p:nvSpPr>
        <p:spPr bwMode="auto">
          <a:xfrm>
            <a:off x="2484438" y="2921918"/>
            <a:ext cx="3516312" cy="71755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000099"/>
                </a:solidFill>
                <a:latin typeface="Bookman Old Style" pitchFamily="18" charset="0"/>
              </a:rPr>
              <a:t>3 + ... = 4</a:t>
            </a:r>
          </a:p>
        </p:txBody>
      </p:sp>
      <p:sp>
        <p:nvSpPr>
          <p:cNvPr id="5130" name="WordArt 10"/>
          <p:cNvSpPr>
            <a:spLocks noChangeArrowheads="1" noChangeShapeType="1" noTextEdit="1"/>
          </p:cNvSpPr>
          <p:nvPr/>
        </p:nvSpPr>
        <p:spPr bwMode="auto">
          <a:xfrm>
            <a:off x="3998913" y="2780928"/>
            <a:ext cx="501650" cy="6588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C00000"/>
                </a:solidFill>
                <a:latin typeface="Bookman Old Style" pitchFamily="18" charset="0"/>
              </a:rPr>
              <a:t>1</a:t>
            </a:r>
          </a:p>
        </p:txBody>
      </p:sp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2484438" y="3935512"/>
            <a:ext cx="3587750" cy="70961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000099"/>
                </a:solidFill>
                <a:latin typeface="Bookman Old Style" pitchFamily="18" charset="0"/>
              </a:rPr>
              <a:t>... + 1 = 9</a:t>
            </a:r>
          </a:p>
        </p:txBody>
      </p:sp>
      <p:sp>
        <p:nvSpPr>
          <p:cNvPr id="5132" name="WordArt 12"/>
          <p:cNvSpPr>
            <a:spLocks noChangeArrowheads="1" noChangeShapeType="1" noTextEdit="1"/>
          </p:cNvSpPr>
          <p:nvPr/>
        </p:nvSpPr>
        <p:spPr bwMode="auto">
          <a:xfrm>
            <a:off x="2555875" y="3861048"/>
            <a:ext cx="587375" cy="7096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C00000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5133" name="WordArt 13"/>
          <p:cNvSpPr>
            <a:spLocks noChangeArrowheads="1" noChangeShapeType="1" noTextEdit="1"/>
          </p:cNvSpPr>
          <p:nvPr/>
        </p:nvSpPr>
        <p:spPr bwMode="auto">
          <a:xfrm>
            <a:off x="2928938" y="4941168"/>
            <a:ext cx="4214812" cy="8080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000099"/>
                </a:solidFill>
                <a:latin typeface="Bookman Old Style" pitchFamily="18" charset="0"/>
              </a:rPr>
              <a:t>... + 1 = 345</a:t>
            </a:r>
          </a:p>
        </p:txBody>
      </p:sp>
      <p:sp>
        <p:nvSpPr>
          <p:cNvPr id="5134" name="WordArt 14"/>
          <p:cNvSpPr>
            <a:spLocks noChangeArrowheads="1" noChangeShapeType="1" noTextEdit="1"/>
          </p:cNvSpPr>
          <p:nvPr/>
        </p:nvSpPr>
        <p:spPr bwMode="auto">
          <a:xfrm>
            <a:off x="2339752" y="4869160"/>
            <a:ext cx="1352550" cy="74771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>
                <a:solidFill>
                  <a:srgbClr val="C00000"/>
                </a:solidFill>
                <a:latin typeface="Bookman Old Style" pitchFamily="18" charset="0"/>
              </a:rPr>
              <a:t>344</a:t>
            </a:r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2124075" y="260648"/>
            <a:ext cx="4681538" cy="1007517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000099"/>
                </a:solidFill>
                <a:latin typeface="Bookman Old Style" pitchFamily="18" charset="0"/>
              </a:rPr>
              <a:t>26 + 13 = ...</a:t>
            </a:r>
          </a:p>
        </p:txBody>
      </p:sp>
      <p:sp useBgFill="1"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6012060" y="261243"/>
            <a:ext cx="1296244" cy="107952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600" kern="10" dirty="0">
                <a:solidFill>
                  <a:srgbClr val="C00000"/>
                </a:solidFill>
                <a:latin typeface="Bookman Old Style" pitchFamily="18" charset="0"/>
              </a:rPr>
              <a:t>39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3132138" y="2636838"/>
            <a:ext cx="2808287" cy="1258887"/>
          </a:xfrm>
          <a:prstGeom prst="cloudCallout">
            <a:avLst>
              <a:gd name="adj1" fmla="val -81431"/>
              <a:gd name="adj2" fmla="val 62991"/>
            </a:avLst>
          </a:prstGeom>
          <a:noFill/>
          <a:ln w="57150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5400" dirty="0">
                <a:solidFill>
                  <a:srgbClr val="FF0000"/>
                </a:solidFill>
                <a:latin typeface="Georgia" pitchFamily="18" charset="0"/>
                <a:cs typeface="+mn-cs"/>
              </a:rPr>
              <a:t>???</a:t>
            </a:r>
          </a:p>
        </p:txBody>
      </p:sp>
      <p:sp>
        <p:nvSpPr>
          <p:cNvPr id="6154" name="Freeform 10"/>
          <p:cNvSpPr>
            <a:spLocks/>
          </p:cNvSpPr>
          <p:nvPr/>
        </p:nvSpPr>
        <p:spPr bwMode="auto">
          <a:xfrm>
            <a:off x="5241925" y="1401763"/>
            <a:ext cx="1235075" cy="1417637"/>
          </a:xfrm>
          <a:custGeom>
            <a:avLst/>
            <a:gdLst/>
            <a:ahLst/>
            <a:cxnLst>
              <a:cxn ang="0">
                <a:pos x="0" y="893"/>
              </a:cxn>
              <a:cxn ang="0">
                <a:pos x="778" y="0"/>
              </a:cxn>
            </a:cxnLst>
            <a:rect l="0" t="0" r="r" b="b"/>
            <a:pathLst>
              <a:path w="778" h="893">
                <a:moveTo>
                  <a:pt x="0" y="893"/>
                </a:moveTo>
                <a:lnTo>
                  <a:pt x="778" y="0"/>
                </a:lnTo>
              </a:path>
            </a:pathLst>
          </a:custGeom>
          <a:noFill/>
          <a:ln w="127000">
            <a:solidFill>
              <a:srgbClr val="FF0000"/>
            </a:solidFill>
            <a:round/>
            <a:headEnd type="none" w="med" len="med"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2700337" y="3965202"/>
            <a:ext cx="3671888" cy="6477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3810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008000"/>
                </a:solidFill>
                <a:latin typeface="Bookman Old Style" pitchFamily="18" charset="0"/>
                <a:cs typeface="+mn-cs"/>
              </a:rPr>
              <a:t>Сумма</a:t>
            </a:r>
          </a:p>
        </p:txBody>
      </p:sp>
      <p:sp>
        <p:nvSpPr>
          <p:cNvPr id="6156" name="Freeform 12"/>
          <p:cNvSpPr>
            <a:spLocks/>
          </p:cNvSpPr>
          <p:nvPr/>
        </p:nvSpPr>
        <p:spPr bwMode="auto">
          <a:xfrm rot="-4201669">
            <a:off x="2431256" y="1466057"/>
            <a:ext cx="1235075" cy="1417638"/>
          </a:xfrm>
          <a:custGeom>
            <a:avLst/>
            <a:gdLst/>
            <a:ahLst/>
            <a:cxnLst>
              <a:cxn ang="0">
                <a:pos x="0" y="893"/>
              </a:cxn>
              <a:cxn ang="0">
                <a:pos x="778" y="0"/>
              </a:cxn>
            </a:cxnLst>
            <a:rect l="0" t="0" r="r" b="b"/>
            <a:pathLst>
              <a:path w="778" h="893">
                <a:moveTo>
                  <a:pt x="0" y="893"/>
                </a:moveTo>
                <a:lnTo>
                  <a:pt x="778" y="0"/>
                </a:lnTo>
              </a:path>
            </a:pathLst>
          </a:custGeom>
          <a:noFill/>
          <a:ln w="127000">
            <a:solidFill>
              <a:srgbClr val="FF0000"/>
            </a:solidFill>
            <a:round/>
            <a:headEnd type="none" w="med" len="med"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6157" name="Freeform 13"/>
          <p:cNvSpPr>
            <a:spLocks/>
          </p:cNvSpPr>
          <p:nvPr/>
        </p:nvSpPr>
        <p:spPr bwMode="auto">
          <a:xfrm>
            <a:off x="3992563" y="1322388"/>
            <a:ext cx="614362" cy="1512887"/>
          </a:xfrm>
          <a:custGeom>
            <a:avLst/>
            <a:gdLst/>
            <a:ahLst/>
            <a:cxnLst>
              <a:cxn ang="0">
                <a:pos x="0" y="953"/>
              </a:cxn>
              <a:cxn ang="0">
                <a:pos x="387" y="0"/>
              </a:cxn>
            </a:cxnLst>
            <a:rect l="0" t="0" r="r" b="b"/>
            <a:pathLst>
              <a:path w="387" h="953">
                <a:moveTo>
                  <a:pt x="0" y="953"/>
                </a:moveTo>
                <a:lnTo>
                  <a:pt x="387" y="0"/>
                </a:lnTo>
              </a:path>
            </a:pathLst>
          </a:custGeom>
          <a:noFill/>
          <a:ln w="127000">
            <a:solidFill>
              <a:srgbClr val="FF0000"/>
            </a:solidFill>
            <a:round/>
            <a:headEnd type="none" w="med" len="med"/>
            <a:tailEnd type="stealth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Georgia" pitchFamily="18" charset="0"/>
              <a:cs typeface="+mn-cs"/>
            </a:endParaRP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2628900" y="4941168"/>
            <a:ext cx="3671887" cy="647700"/>
          </a:xfrm>
          <a:prstGeom prst="roundRect">
            <a:avLst>
              <a:gd name="adj" fmla="val 16667"/>
            </a:avLst>
          </a:prstGeom>
          <a:solidFill>
            <a:srgbClr val="FFE1FF"/>
          </a:solidFill>
          <a:ln w="38100">
            <a:solidFill>
              <a:srgbClr val="000099"/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>
                <a:solidFill>
                  <a:srgbClr val="9900CC"/>
                </a:solidFill>
                <a:latin typeface="Bookman Old Style" pitchFamily="18" charset="0"/>
                <a:cs typeface="+mn-cs"/>
              </a:rPr>
              <a:t>Слагаемые</a:t>
            </a: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8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45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0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8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63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8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Right)">
                                      <p:cBhvr>
                                        <p:cTn id="66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487858" y="5265737"/>
            <a:ext cx="6913562" cy="936625"/>
          </a:xfrm>
          <a:prstGeom prst="wedgeRoundRectCallout">
            <a:avLst>
              <a:gd name="adj1" fmla="val 59782"/>
              <a:gd name="adj2" fmla="val -247625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Сложение чисел можно изобразить на координатном луче.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68314" y="930276"/>
            <a:ext cx="6553200" cy="914400"/>
            <a:chOff x="39" y="2408"/>
            <a:chExt cx="4128" cy="576"/>
          </a:xfrm>
        </p:grpSpPr>
        <p:sp>
          <p:nvSpPr>
            <p:cNvPr id="7214" name="Rectangle 7"/>
            <p:cNvSpPr>
              <a:spLocks noChangeArrowheads="1"/>
            </p:cNvSpPr>
            <p:nvPr/>
          </p:nvSpPr>
          <p:spPr bwMode="auto">
            <a:xfrm>
              <a:off x="39" y="2408"/>
              <a:ext cx="412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>
                <a:solidFill>
                  <a:srgbClr val="000099"/>
                </a:solidFill>
                <a:latin typeface="Bookman Old Style" pitchFamily="18" charset="0"/>
              </a:endParaRPr>
            </a:p>
            <a:p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0     1   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2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3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 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4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 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5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 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6              </a:t>
              </a:r>
              <a:r>
                <a:rPr lang="ru-RU" sz="2400" dirty="0" err="1">
                  <a:solidFill>
                    <a:srgbClr val="000099"/>
                  </a:solidFill>
                  <a:latin typeface="Bookman Old Style" pitchFamily="18" charset="0"/>
                </a:rPr>
                <a:t>х</a:t>
              </a:r>
              <a:endParaRPr lang="ru-RU" sz="24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auto">
            <a:xfrm>
              <a:off x="220" y="2659"/>
              <a:ext cx="371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15" y="0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189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>
              <a:off x="643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>
              <a:off x="1096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>
              <a:off x="1549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>
              <a:off x="2006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>
              <a:off x="2459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2912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7185" name="Freeform 17"/>
          <p:cNvSpPr>
            <a:spLocks/>
          </p:cNvSpPr>
          <p:nvPr/>
        </p:nvSpPr>
        <p:spPr bwMode="auto">
          <a:xfrm>
            <a:off x="1475656" y="825510"/>
            <a:ext cx="2133600" cy="395288"/>
          </a:xfrm>
          <a:custGeom>
            <a:avLst/>
            <a:gdLst/>
            <a:ahLst/>
            <a:cxnLst>
              <a:cxn ang="0">
                <a:pos x="1344" y="249"/>
              </a:cxn>
              <a:cxn ang="0">
                <a:pos x="1051" y="75"/>
              </a:cxn>
              <a:cxn ang="0">
                <a:pos x="667" y="2"/>
              </a:cxn>
              <a:cxn ang="0">
                <a:pos x="311" y="66"/>
              </a:cxn>
              <a:cxn ang="0">
                <a:pos x="0" y="240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2390775" y="276225"/>
            <a:ext cx="6619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+3</a:t>
            </a:r>
          </a:p>
        </p:txBody>
      </p:sp>
      <p:sp>
        <p:nvSpPr>
          <p:cNvPr id="7187" name="WordArt 19"/>
          <p:cNvSpPr>
            <a:spLocks noChangeArrowheads="1" noChangeShapeType="1" noTextEdit="1"/>
          </p:cNvSpPr>
          <p:nvPr/>
        </p:nvSpPr>
        <p:spPr bwMode="auto">
          <a:xfrm>
            <a:off x="661988" y="1700808"/>
            <a:ext cx="3267075" cy="62388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kern="10" dirty="0">
                <a:solidFill>
                  <a:srgbClr val="000099"/>
                </a:solidFill>
                <a:latin typeface="Bookman Old Style" pitchFamily="18" charset="0"/>
              </a:rPr>
              <a:t>1 + 3 = 4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395289" y="3213101"/>
            <a:ext cx="6553200" cy="914400"/>
            <a:chOff x="26" y="2440"/>
            <a:chExt cx="4128" cy="576"/>
          </a:xfrm>
        </p:grpSpPr>
        <p:sp>
          <p:nvSpPr>
            <p:cNvPr id="7189" name="Rectangle 21"/>
            <p:cNvSpPr>
              <a:spLocks noChangeArrowheads="1"/>
            </p:cNvSpPr>
            <p:nvPr/>
          </p:nvSpPr>
          <p:spPr bwMode="auto">
            <a:xfrm>
              <a:off x="26" y="2440"/>
              <a:ext cx="4128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 dirty="0">
                <a:solidFill>
                  <a:srgbClr val="000099"/>
                </a:solidFill>
                <a:latin typeface="Bookman Old Style" pitchFamily="18" charset="0"/>
              </a:endParaRPr>
            </a:p>
            <a:p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0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1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2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3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  </a:t>
              </a:r>
              <a:r>
                <a:rPr lang="ru-RU" sz="2400" dirty="0">
                  <a:solidFill>
                    <a:srgbClr val="000099"/>
                  </a:solidFill>
                  <a:latin typeface="Bookman Old Style" pitchFamily="18" charset="0"/>
                </a:rPr>
                <a:t>4     </a:t>
              </a:r>
              <a:r>
                <a:rPr lang="ru-RU" sz="2400" dirty="0" smtClean="0">
                  <a:solidFill>
                    <a:srgbClr val="000099"/>
                  </a:solidFill>
                  <a:latin typeface="Bookman Old Style" pitchFamily="18" charset="0"/>
                </a:rPr>
                <a:t>5     6              </a:t>
              </a:r>
              <a:r>
                <a:rPr lang="ru-RU" sz="2400" dirty="0" err="1">
                  <a:solidFill>
                    <a:srgbClr val="000099"/>
                  </a:solidFill>
                  <a:latin typeface="Bookman Old Style" pitchFamily="18" charset="0"/>
                </a:rPr>
                <a:t>х</a:t>
              </a:r>
              <a:endParaRPr lang="ru-RU" sz="240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90" name="Freeform 22"/>
            <p:cNvSpPr>
              <a:spLocks/>
            </p:cNvSpPr>
            <p:nvPr/>
          </p:nvSpPr>
          <p:spPr bwMode="auto">
            <a:xfrm>
              <a:off x="208" y="2659"/>
              <a:ext cx="371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15" y="0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oval" w="sm" len="sm"/>
              <a:tailEnd type="stealth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7192" name="Line 24"/>
            <p:cNvSpPr>
              <a:spLocks noChangeShapeType="1"/>
            </p:cNvSpPr>
            <p:nvPr/>
          </p:nvSpPr>
          <p:spPr bwMode="auto">
            <a:xfrm>
              <a:off x="192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4" name="Line 25"/>
            <p:cNvSpPr>
              <a:spLocks noChangeShapeType="1"/>
            </p:cNvSpPr>
            <p:nvPr/>
          </p:nvSpPr>
          <p:spPr bwMode="auto">
            <a:xfrm>
              <a:off x="641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94" name="Line 26"/>
            <p:cNvSpPr>
              <a:spLocks noChangeShapeType="1"/>
            </p:cNvSpPr>
            <p:nvPr/>
          </p:nvSpPr>
          <p:spPr bwMode="auto">
            <a:xfrm>
              <a:off x="1098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95" name="Line 27"/>
            <p:cNvSpPr>
              <a:spLocks noChangeShapeType="1"/>
            </p:cNvSpPr>
            <p:nvPr/>
          </p:nvSpPr>
          <p:spPr bwMode="auto">
            <a:xfrm>
              <a:off x="1551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96" name="Line 28"/>
            <p:cNvSpPr>
              <a:spLocks noChangeShapeType="1"/>
            </p:cNvSpPr>
            <p:nvPr/>
          </p:nvSpPr>
          <p:spPr bwMode="auto">
            <a:xfrm>
              <a:off x="2004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97" name="Line 29"/>
            <p:cNvSpPr>
              <a:spLocks noChangeShapeType="1"/>
            </p:cNvSpPr>
            <p:nvPr/>
          </p:nvSpPr>
          <p:spPr bwMode="auto">
            <a:xfrm>
              <a:off x="2457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auto">
            <a:xfrm>
              <a:off x="2910" y="2613"/>
              <a:ext cx="0" cy="9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ru-RU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7199" name="Freeform 31"/>
          <p:cNvSpPr>
            <a:spLocks/>
          </p:cNvSpPr>
          <p:nvPr/>
        </p:nvSpPr>
        <p:spPr bwMode="auto">
          <a:xfrm>
            <a:off x="2123728" y="2913073"/>
            <a:ext cx="2887662" cy="538162"/>
          </a:xfrm>
          <a:custGeom>
            <a:avLst/>
            <a:gdLst/>
            <a:ahLst/>
            <a:cxnLst>
              <a:cxn ang="0">
                <a:pos x="1819" y="339"/>
              </a:cxn>
              <a:cxn ang="0">
                <a:pos x="1356" y="76"/>
              </a:cxn>
              <a:cxn ang="0">
                <a:pos x="914" y="1"/>
              </a:cxn>
              <a:cxn ang="0">
                <a:pos x="442" y="85"/>
              </a:cxn>
              <a:cxn ang="0">
                <a:pos x="0" y="321"/>
              </a:cxn>
            </a:cxnLst>
            <a:rect l="0" t="0" r="r" b="b"/>
            <a:pathLst>
              <a:path w="1819" h="339">
                <a:moveTo>
                  <a:pt x="1819" y="339"/>
                </a:moveTo>
                <a:cubicBezTo>
                  <a:pt x="1742" y="295"/>
                  <a:pt x="1507" y="132"/>
                  <a:pt x="1356" y="76"/>
                </a:cubicBezTo>
                <a:cubicBezTo>
                  <a:pt x="1205" y="20"/>
                  <a:pt x="1066" y="0"/>
                  <a:pt x="914" y="1"/>
                </a:cubicBezTo>
                <a:cubicBezTo>
                  <a:pt x="762" y="2"/>
                  <a:pt x="594" y="32"/>
                  <a:pt x="442" y="85"/>
                </a:cubicBezTo>
                <a:cubicBezTo>
                  <a:pt x="290" y="138"/>
                  <a:pt x="92" y="272"/>
                  <a:pt x="0" y="321"/>
                </a:cubicBezTo>
              </a:path>
            </a:pathLst>
          </a:custGeom>
          <a:noFill/>
          <a:ln w="76200">
            <a:solidFill>
              <a:srgbClr val="FF0000"/>
            </a:solidFill>
            <a:round/>
            <a:headEnd type="triangl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3614738" y="2409825"/>
            <a:ext cx="643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+4</a:t>
            </a:r>
          </a:p>
        </p:txBody>
      </p:sp>
      <p:sp>
        <p:nvSpPr>
          <p:cNvPr id="7201" name="WordArt 33"/>
          <p:cNvSpPr>
            <a:spLocks noChangeArrowheads="1" noChangeShapeType="1" noTextEdit="1"/>
          </p:cNvSpPr>
          <p:nvPr/>
        </p:nvSpPr>
        <p:spPr bwMode="auto">
          <a:xfrm>
            <a:off x="806450" y="4196358"/>
            <a:ext cx="3265488" cy="7191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kern="10">
                <a:solidFill>
                  <a:srgbClr val="000099"/>
                </a:solidFill>
                <a:latin typeface="Bookman Old Style" pitchFamily="18" charset="0"/>
              </a:rPr>
              <a:t>2 + 4 = 6</a:t>
            </a:r>
          </a:p>
        </p:txBody>
      </p:sp>
      <p:sp>
        <p:nvSpPr>
          <p:cNvPr id="3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/>
      <p:bldP spid="7187" grpId="0" animBg="1"/>
      <p:bldP spid="7200" grpId="0"/>
      <p:bldP spid="720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1571612"/>
            <a:ext cx="4405372" cy="45243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188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+mn-cs"/>
            </a:endParaRPr>
          </a:p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189</a:t>
            </a:r>
          </a:p>
          <a:p>
            <a:pPr algn="ctr">
              <a:defRPr/>
            </a:pP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№ 190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1984" y="1700808"/>
            <a:ext cx="4405372" cy="304698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185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+mn-cs"/>
            </a:endParaRPr>
          </a:p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186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4747796"/>
            <a:ext cx="4405372" cy="156966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+mn-cs"/>
              </a:rPr>
              <a:t>220</a:t>
            </a:r>
            <a:endParaRPr lang="ru-RU" sz="9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78592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П.6, </a:t>
            </a: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229,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239,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240(а, </a:t>
            </a:r>
            <a:r>
              <a:rPr lang="ru-RU" sz="4800" i="0" smtClean="0">
                <a:solidFill>
                  <a:srgbClr val="000099"/>
                </a:solidFill>
                <a:latin typeface="Georgia" pitchFamily="18" charset="0"/>
              </a:rPr>
              <a:t>б) </a:t>
            </a:r>
            <a:endParaRPr lang="ru-RU" sz="4800" i="0" dirty="0" smtClean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endParaRPr lang="ru-RU" sz="4800" i="0" dirty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A81F07-1564-41B2-BBAF-1152964B68BD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151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2031</TotalTime>
  <Words>226</Words>
  <Application>Microsoft Office PowerPoint</Application>
  <PresentationFormat>Экран (4:3)</PresentationFormat>
  <Paragraphs>51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233</cp:revision>
  <dcterms:created xsi:type="dcterms:W3CDTF">2007-07-13T07:27:52Z</dcterms:created>
  <dcterms:modified xsi:type="dcterms:W3CDTF">2015-09-22T15:46:02Z</dcterms:modified>
</cp:coreProperties>
</file>