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9"/>
  </p:notesMasterIdLst>
  <p:handoutMasterIdLst>
    <p:handoutMasterId r:id="rId10"/>
  </p:handoutMasterIdLst>
  <p:sldIdLst>
    <p:sldId id="422" r:id="rId2"/>
    <p:sldId id="403" r:id="rId3"/>
    <p:sldId id="415" r:id="rId4"/>
    <p:sldId id="416" r:id="rId5"/>
    <p:sldId id="411" r:id="rId6"/>
    <p:sldId id="289" r:id="rId7"/>
    <p:sldId id="42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3333CC"/>
    <a:srgbClr val="0066FF"/>
    <a:srgbClr val="C2D2F6"/>
    <a:srgbClr val="000099"/>
    <a:srgbClr val="00FF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8E1B324-A99F-4862-8BFA-E9FDAD1388A3}" type="datetimeFigureOut">
              <a:rPr lang="ru-RU"/>
              <a:pPr>
                <a:defRPr/>
              </a:pPr>
              <a:t>20.09.2015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245E9F5-F3D5-41A8-A170-A6BA37F26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2687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AA304B7-B543-4891-8E8B-3693E4A0A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002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02A6-646F-4EC0-9401-B37289FEECF4}" type="datetime1">
              <a:rPr lang="ru-RU"/>
              <a:pPr>
                <a:defRPr/>
              </a:pPr>
              <a:t>20.09.2015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56328-902F-40C0-8994-F87BF974A7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D9CD9-F195-46D8-BC35-3852E262484E}" type="datetime1">
              <a:rPr lang="ru-RU"/>
              <a:pPr>
                <a:defRPr/>
              </a:pPr>
              <a:t>20.09.2015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AA77-4EAF-4A0D-8C4C-D8F0C5165E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A8CA4-6248-46BB-9AD5-F20F82C677B2}" type="datetime1">
              <a:rPr lang="ru-RU"/>
              <a:pPr>
                <a:defRPr/>
              </a:pPr>
              <a:t>20.09.2015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B4F4-175E-4971-AD22-4C81474215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B9FE4-30CF-4101-824D-78F5B9641EFD}" type="datetime1">
              <a:rPr lang="ru-RU"/>
              <a:pPr>
                <a:defRPr/>
              </a:pPr>
              <a:t>20.09.2015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62A5B-E9C0-4C74-A47A-D3FE2F6362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8551-FFFB-49C1-9747-017FEBF2DBC3}" type="datetime1">
              <a:rPr lang="ru-RU"/>
              <a:pPr>
                <a:defRPr/>
              </a:pPr>
              <a:t>20.09.2015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F946-51A4-464B-A3A1-486B162BE6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68CE-8B6D-43D0-A38F-922F47108C33}" type="datetime1">
              <a:rPr lang="ru-RU"/>
              <a:pPr>
                <a:defRPr/>
              </a:pPr>
              <a:t>20.09.2015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EEF2-5518-4C08-B311-55B6C28D65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480D9-15F7-46E5-A18B-357467B6F1F6}" type="datetime1">
              <a:rPr lang="ru-RU"/>
              <a:pPr>
                <a:defRPr/>
              </a:pPr>
              <a:t>20.09.2015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970D6-6F3E-44F5-958A-3A82A12C3B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A3A46-ECC4-4559-9F5D-316E838F5223}" type="datetime1">
              <a:rPr lang="ru-RU"/>
              <a:pPr>
                <a:defRPr/>
              </a:pPr>
              <a:t>20.09.2015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4F078-2A21-4EC7-89DD-1ECF26888C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3CF47-9300-4588-8987-D808964A5AE6}" type="datetime1">
              <a:rPr lang="ru-RU"/>
              <a:pPr>
                <a:defRPr/>
              </a:pPr>
              <a:t>20.09.2015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8910F-3EE8-49F6-AD10-908B2BA4F9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6A834A-4DE3-433B-ABDF-D4CC6AA86D42}" type="datetime1">
              <a:rPr lang="ru-RU"/>
              <a:pPr>
                <a:defRPr/>
              </a:pPr>
              <a:t>20.09.2015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EFFF52-F4E4-4813-B297-DC039E915A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20.09.2015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132856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7CCA62">
                  <a:lumMod val="50000"/>
                </a:srgbClr>
              </a:buClr>
              <a:defRPr/>
            </a:pPr>
            <a:r>
              <a:rPr lang="ru-RU" sz="54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Двойные неравенства</a:t>
            </a:r>
            <a:r>
              <a:rPr lang="ru-RU" sz="48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5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285720" y="3927478"/>
            <a:ext cx="7929618" cy="1588"/>
          </a:xfrm>
          <a:prstGeom prst="line">
            <a:avLst/>
          </a:prstGeom>
          <a:ln w="101600">
            <a:headEnd type="oval" w="sm" len="sm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431800" y="3429000"/>
            <a:ext cx="8569325" cy="914400"/>
            <a:chOff x="89" y="1435"/>
            <a:chExt cx="5398" cy="576"/>
          </a:xfrm>
        </p:grpSpPr>
        <p:sp>
          <p:nvSpPr>
            <p:cNvPr id="7204" name="Rectangle 4"/>
            <p:cNvSpPr>
              <a:spLocks noChangeArrowheads="1"/>
            </p:cNvSpPr>
            <p:nvPr/>
          </p:nvSpPr>
          <p:spPr bwMode="auto">
            <a:xfrm>
              <a:off x="89" y="1435"/>
              <a:ext cx="539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  <a:p>
              <a:r>
                <a:rPr lang="ru-RU" sz="2400">
                  <a:latin typeface="Georgia" pitchFamily="18" charset="0"/>
                </a:rPr>
                <a:t>     </a:t>
              </a:r>
            </a:p>
            <a:p>
              <a:r>
                <a:rPr lang="ru-RU" sz="2400">
                  <a:latin typeface="Georgia" pitchFamily="18" charset="0"/>
                </a:rPr>
                <a:t>     1       2      3       4       5       6       7       8      9      10      х</a:t>
              </a:r>
            </a:p>
          </p:txBody>
        </p:sp>
        <p:sp>
          <p:nvSpPr>
            <p:cNvPr id="6161" name="Line 6"/>
            <p:cNvSpPr>
              <a:spLocks noChangeShapeType="1"/>
            </p:cNvSpPr>
            <p:nvPr/>
          </p:nvSpPr>
          <p:spPr bwMode="auto">
            <a:xfrm>
              <a:off x="174" y="1706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2" name="Line 7"/>
            <p:cNvSpPr>
              <a:spLocks noChangeShapeType="1"/>
            </p:cNvSpPr>
            <p:nvPr/>
          </p:nvSpPr>
          <p:spPr bwMode="auto">
            <a:xfrm>
              <a:off x="631" y="1706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3" name="Line 8"/>
            <p:cNvSpPr>
              <a:spLocks noChangeShapeType="1"/>
            </p:cNvSpPr>
            <p:nvPr/>
          </p:nvSpPr>
          <p:spPr bwMode="auto">
            <a:xfrm>
              <a:off x="1084" y="1706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" name="Line 9"/>
            <p:cNvSpPr>
              <a:spLocks noChangeShapeType="1"/>
            </p:cNvSpPr>
            <p:nvPr/>
          </p:nvSpPr>
          <p:spPr bwMode="auto">
            <a:xfrm>
              <a:off x="1537" y="1706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" name="Line 10"/>
            <p:cNvSpPr>
              <a:spLocks noChangeShapeType="1"/>
            </p:cNvSpPr>
            <p:nvPr/>
          </p:nvSpPr>
          <p:spPr bwMode="auto">
            <a:xfrm>
              <a:off x="1990" y="1706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6" name="Line 11"/>
            <p:cNvSpPr>
              <a:spLocks noChangeShapeType="1"/>
            </p:cNvSpPr>
            <p:nvPr/>
          </p:nvSpPr>
          <p:spPr bwMode="auto">
            <a:xfrm>
              <a:off x="2444" y="1706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7" name="Line 12"/>
            <p:cNvSpPr>
              <a:spLocks noChangeShapeType="1"/>
            </p:cNvSpPr>
            <p:nvPr/>
          </p:nvSpPr>
          <p:spPr bwMode="auto">
            <a:xfrm>
              <a:off x="2897" y="1706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8" name="Line 13"/>
            <p:cNvSpPr>
              <a:spLocks noChangeShapeType="1"/>
            </p:cNvSpPr>
            <p:nvPr/>
          </p:nvSpPr>
          <p:spPr bwMode="auto">
            <a:xfrm>
              <a:off x="3350" y="1706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9" name="Line 14"/>
            <p:cNvSpPr>
              <a:spLocks noChangeShapeType="1"/>
            </p:cNvSpPr>
            <p:nvPr/>
          </p:nvSpPr>
          <p:spPr bwMode="auto">
            <a:xfrm>
              <a:off x="3803" y="1706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70" name="Line 15"/>
            <p:cNvSpPr>
              <a:spLocks noChangeShapeType="1"/>
            </p:cNvSpPr>
            <p:nvPr/>
          </p:nvSpPr>
          <p:spPr bwMode="auto">
            <a:xfrm>
              <a:off x="4256" y="1706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6175" name="Picture 31" descr="C:\Users\1\Desktop\Мои документы\презентации к урокам математики\картинки к презентации\смайлы\negative.gif"/>
          <p:cNvPicPr>
            <a:picLocks noChangeAspect="1" noChangeArrowheads="1" noCrop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4143375" y="3357563"/>
            <a:ext cx="714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6" name="Picture 32" descr="C:\Users\1\Desktop\Мои документы\презентации к урокам математики\картинки к презентации\смайлы\bye.gif"/>
          <p:cNvPicPr>
            <a:picLocks noChangeAspect="1" noChangeArrowheads="1" noCrop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5857875" y="3429000"/>
            <a:ext cx="6477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9" descr="C:\Users\1\Desktop\Мои документы\презентации к урокам математики\картинки к презентации\смайлы\scare.gif"/>
          <p:cNvPicPr>
            <a:picLocks noChangeAspect="1" noChangeArrowheads="1" noCrop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4857750" y="3214688"/>
            <a:ext cx="10652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5" name="AutoShape 25"/>
          <p:cNvSpPr>
            <a:spLocks noChangeArrowheads="1"/>
          </p:cNvSpPr>
          <p:nvPr/>
        </p:nvSpPr>
        <p:spPr bwMode="auto">
          <a:xfrm>
            <a:off x="1038225" y="5371727"/>
            <a:ext cx="6264275" cy="1133492"/>
          </a:xfrm>
          <a:prstGeom prst="wedgeRoundRectCallout">
            <a:avLst>
              <a:gd name="adj1" fmla="val 64347"/>
              <a:gd name="adj2" fmla="val -12587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defRPr/>
            </a:pPr>
            <a:r>
              <a:rPr lang="ru-RU" sz="2800" i="0" dirty="0">
                <a:latin typeface="Georgia" pitchFamily="18" charset="0"/>
                <a:cs typeface="+mn-cs"/>
              </a:rPr>
              <a:t>Покажите множество чисел, которые меньше 9</a:t>
            </a:r>
            <a:endParaRPr lang="ru-RU" sz="2800" i="0" dirty="0">
              <a:solidFill>
                <a:srgbClr val="0000FF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61461" name="AutoShape 21"/>
          <p:cNvSpPr>
            <a:spLocks noChangeArrowheads="1"/>
          </p:cNvSpPr>
          <p:nvPr/>
        </p:nvSpPr>
        <p:spPr bwMode="auto">
          <a:xfrm>
            <a:off x="1079499" y="263690"/>
            <a:ext cx="6842125" cy="1597014"/>
          </a:xfrm>
          <a:prstGeom prst="wedgeRoundRectCallout">
            <a:avLst>
              <a:gd name="adj1" fmla="val -59693"/>
              <a:gd name="adj2" fmla="val 43969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i="0" dirty="0">
                <a:latin typeface="Georgia" pitchFamily="18" charset="0"/>
                <a:cs typeface="+mn-cs"/>
              </a:rPr>
              <a:t>Покажите на числовом луче множество чисел, которые больше 4</a:t>
            </a:r>
          </a:p>
        </p:txBody>
      </p:sp>
      <p:grpSp>
        <p:nvGrpSpPr>
          <p:cNvPr id="3" name="Группа 33"/>
          <p:cNvGrpSpPr>
            <a:grpSpLocks/>
          </p:cNvGrpSpPr>
          <p:nvPr/>
        </p:nvGrpSpPr>
        <p:grpSpPr bwMode="auto">
          <a:xfrm>
            <a:off x="3071813" y="3357563"/>
            <a:ext cx="5470525" cy="642937"/>
            <a:chOff x="-1500230" y="3643314"/>
            <a:chExt cx="5470753" cy="642942"/>
          </a:xfrm>
        </p:grpSpPr>
        <p:sp>
          <p:nvSpPr>
            <p:cNvPr id="32" name="Полилиния 31"/>
            <p:cNvSpPr/>
            <p:nvPr/>
          </p:nvSpPr>
          <p:spPr>
            <a:xfrm>
              <a:off x="-1428792" y="3643314"/>
              <a:ext cx="5399315" cy="580572"/>
            </a:xfrm>
            <a:custGeom>
              <a:avLst/>
              <a:gdLst>
                <a:gd name="connsiteX0" fmla="*/ 0 w 5399315"/>
                <a:gd name="connsiteY0" fmla="*/ 580572 h 580572"/>
                <a:gd name="connsiteX1" fmla="*/ 493486 w 5399315"/>
                <a:gd name="connsiteY1" fmla="*/ 203200 h 580572"/>
                <a:gd name="connsiteX2" fmla="*/ 1785257 w 5399315"/>
                <a:gd name="connsiteY2" fmla="*/ 58058 h 580572"/>
                <a:gd name="connsiteX3" fmla="*/ 4020457 w 5399315"/>
                <a:gd name="connsiteY3" fmla="*/ 14515 h 580572"/>
                <a:gd name="connsiteX4" fmla="*/ 5399315 w 5399315"/>
                <a:gd name="connsiteY4" fmla="*/ 0 h 580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9315" h="580572">
                  <a:moveTo>
                    <a:pt x="0" y="580572"/>
                  </a:moveTo>
                  <a:cubicBezTo>
                    <a:pt x="97971" y="435429"/>
                    <a:pt x="195943" y="290286"/>
                    <a:pt x="493486" y="203200"/>
                  </a:cubicBezTo>
                  <a:cubicBezTo>
                    <a:pt x="791029" y="116114"/>
                    <a:pt x="1197429" y="89505"/>
                    <a:pt x="1785257" y="58058"/>
                  </a:cubicBezTo>
                  <a:cubicBezTo>
                    <a:pt x="2373085" y="26611"/>
                    <a:pt x="4020457" y="14515"/>
                    <a:pt x="4020457" y="14515"/>
                  </a:cubicBezTo>
                  <a:lnTo>
                    <a:pt x="5399315" y="0"/>
                  </a:lnTo>
                </a:path>
              </a:pathLst>
            </a:custGeom>
            <a:ln w="76200">
              <a:headEnd type="oval" w="med" len="med"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0066FF"/>
                </a:solidFill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-1500230" y="4143380"/>
              <a:ext cx="142881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6" name="Группа 36"/>
          <p:cNvGrpSpPr>
            <a:grpSpLocks/>
          </p:cNvGrpSpPr>
          <p:nvPr/>
        </p:nvGrpSpPr>
        <p:grpSpPr bwMode="auto">
          <a:xfrm flipH="1">
            <a:off x="1428750" y="3357563"/>
            <a:ext cx="5470525" cy="642937"/>
            <a:chOff x="-1500230" y="3643314"/>
            <a:chExt cx="5470753" cy="642942"/>
          </a:xfrm>
        </p:grpSpPr>
        <p:sp>
          <p:nvSpPr>
            <p:cNvPr id="38" name="Полилиния 37"/>
            <p:cNvSpPr/>
            <p:nvPr/>
          </p:nvSpPr>
          <p:spPr>
            <a:xfrm>
              <a:off x="-1428792" y="3643314"/>
              <a:ext cx="5399315" cy="580572"/>
            </a:xfrm>
            <a:custGeom>
              <a:avLst/>
              <a:gdLst>
                <a:gd name="connsiteX0" fmla="*/ 0 w 5399315"/>
                <a:gd name="connsiteY0" fmla="*/ 580572 h 580572"/>
                <a:gd name="connsiteX1" fmla="*/ 493486 w 5399315"/>
                <a:gd name="connsiteY1" fmla="*/ 203200 h 580572"/>
                <a:gd name="connsiteX2" fmla="*/ 1785257 w 5399315"/>
                <a:gd name="connsiteY2" fmla="*/ 58058 h 580572"/>
                <a:gd name="connsiteX3" fmla="*/ 4020457 w 5399315"/>
                <a:gd name="connsiteY3" fmla="*/ 14515 h 580572"/>
                <a:gd name="connsiteX4" fmla="*/ 5399315 w 5399315"/>
                <a:gd name="connsiteY4" fmla="*/ 0 h 580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9315" h="580572">
                  <a:moveTo>
                    <a:pt x="0" y="580572"/>
                  </a:moveTo>
                  <a:cubicBezTo>
                    <a:pt x="97971" y="435429"/>
                    <a:pt x="195943" y="290286"/>
                    <a:pt x="493486" y="203200"/>
                  </a:cubicBezTo>
                  <a:cubicBezTo>
                    <a:pt x="791029" y="116114"/>
                    <a:pt x="1197429" y="89505"/>
                    <a:pt x="1785257" y="58058"/>
                  </a:cubicBezTo>
                  <a:cubicBezTo>
                    <a:pt x="2373085" y="26611"/>
                    <a:pt x="4020457" y="14515"/>
                    <a:pt x="4020457" y="14515"/>
                  </a:cubicBezTo>
                  <a:lnTo>
                    <a:pt x="5399315" y="0"/>
                  </a:lnTo>
                </a:path>
              </a:pathLst>
            </a:custGeom>
            <a:ln w="76200">
              <a:solidFill>
                <a:srgbClr val="00FF00"/>
              </a:solidFill>
              <a:headEnd type="oval" w="med" len="med"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0066FF"/>
                </a:solidFill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-1500230" y="4143380"/>
              <a:ext cx="142881" cy="1428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6172" name="Picture 28" descr="C:\Users\1\Desktop\Мои документы\презентации к урокам математики\картинки к презентации\смайлы\greeting.gif"/>
          <p:cNvPicPr>
            <a:picLocks noChangeAspect="1" noChangeArrowheads="1" noCrop="1"/>
          </p:cNvPicPr>
          <p:nvPr/>
        </p:nvPicPr>
        <p:blipFill>
          <a:blip r:embed="rId5" cstate="print">
            <a:lum contrast="40000"/>
          </a:blip>
          <a:srcRect/>
          <a:stretch>
            <a:fillRect/>
          </a:stretch>
        </p:blipFill>
        <p:spPr bwMode="auto">
          <a:xfrm>
            <a:off x="3357563" y="3357563"/>
            <a:ext cx="10318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AutoShape 21"/>
          <p:cNvSpPr>
            <a:spLocks noChangeArrowheads="1"/>
          </p:cNvSpPr>
          <p:nvPr/>
        </p:nvSpPr>
        <p:spPr bwMode="auto">
          <a:xfrm>
            <a:off x="1063576" y="302253"/>
            <a:ext cx="6858048" cy="1928826"/>
          </a:xfrm>
          <a:prstGeom prst="wedgeRoundRectCallout">
            <a:avLst>
              <a:gd name="adj1" fmla="val -61539"/>
              <a:gd name="adj2" fmla="val 29561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i="0" dirty="0" smtClean="0">
                <a:latin typeface="Georgia" pitchFamily="18" charset="0"/>
                <a:cs typeface="+mn-cs"/>
              </a:rPr>
              <a:t> </a:t>
            </a:r>
            <a:r>
              <a:rPr lang="ru-RU" sz="2800" i="0" dirty="0">
                <a:solidFill>
                  <a:srgbClr val="FF0000"/>
                </a:solidFill>
                <a:latin typeface="Georgia" pitchFamily="18" charset="0"/>
                <a:cs typeface="+mn-cs"/>
              </a:rPr>
              <a:t>Множества этих неравенств пересекаются. </a:t>
            </a:r>
            <a:r>
              <a:rPr lang="ru-RU" sz="2800" i="0" dirty="0">
                <a:latin typeface="Georgia" pitchFamily="18" charset="0"/>
                <a:cs typeface="+mn-cs"/>
              </a:rPr>
              <a:t>Какие числа входят в множество пересечения?</a:t>
            </a:r>
          </a:p>
        </p:txBody>
      </p:sp>
      <p:sp>
        <p:nvSpPr>
          <p:cNvPr id="41" name="AutoShape 25"/>
          <p:cNvSpPr>
            <a:spLocks noChangeArrowheads="1"/>
          </p:cNvSpPr>
          <p:nvPr/>
        </p:nvSpPr>
        <p:spPr bwMode="auto">
          <a:xfrm>
            <a:off x="1118391" y="5301208"/>
            <a:ext cx="6264275" cy="1133492"/>
          </a:xfrm>
          <a:prstGeom prst="wedgeRoundRectCallout">
            <a:avLst>
              <a:gd name="adj1" fmla="val 64347"/>
              <a:gd name="adj2" fmla="val -12587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defRPr/>
            </a:pPr>
            <a:r>
              <a:rPr lang="ru-RU" sz="2800" i="0" dirty="0">
                <a:latin typeface="Georgia" pitchFamily="18" charset="0"/>
                <a:cs typeface="+mn-cs"/>
              </a:rPr>
              <a:t>Как это записать с помощью знаков больше и меньше?</a:t>
            </a:r>
            <a:endParaRPr lang="ru-RU" sz="2800" i="0" dirty="0">
              <a:solidFill>
                <a:srgbClr val="0000FF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42" name="WordArt 15"/>
          <p:cNvSpPr>
            <a:spLocks noChangeArrowheads="1" noChangeShapeType="1" noTextEdit="1"/>
          </p:cNvSpPr>
          <p:nvPr/>
        </p:nvSpPr>
        <p:spPr bwMode="auto">
          <a:xfrm>
            <a:off x="3786188" y="2428875"/>
            <a:ext cx="3571875" cy="785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4&lt;х&lt;9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5" grpId="0"/>
      <p:bldP spid="61461" grpId="0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ChangeArrowheads="1"/>
          </p:cNvSpPr>
          <p:nvPr/>
        </p:nvSpPr>
        <p:spPr bwMode="auto">
          <a:xfrm rot="-5400000">
            <a:off x="4246563" y="-1935163"/>
            <a:ext cx="1081088" cy="5472113"/>
          </a:xfrm>
          <a:prstGeom prst="flowChartDelay">
            <a:avLst/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8" name="Group 6"/>
          <p:cNvGraphicFramePr>
            <a:graphicFrameLocks noGrp="1"/>
          </p:cNvGraphicFramePr>
          <p:nvPr/>
        </p:nvGraphicFramePr>
        <p:xfrm>
          <a:off x="2339975" y="908050"/>
          <a:ext cx="4824413" cy="433388"/>
        </p:xfrm>
        <a:graphic>
          <a:graphicData uri="http://schemas.openxmlformats.org/drawingml/2006/table">
            <a:tbl>
              <a:tblPr/>
              <a:tblGrid>
                <a:gridCol w="482600"/>
                <a:gridCol w="482600"/>
                <a:gridCol w="481013"/>
                <a:gridCol w="482600"/>
                <a:gridCol w="485775"/>
                <a:gridCol w="481012"/>
                <a:gridCol w="482600"/>
                <a:gridCol w="481013"/>
                <a:gridCol w="482600"/>
                <a:gridCol w="48260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30"/>
          <p:cNvGraphicFramePr>
            <a:graphicFrameLocks noGrp="1"/>
          </p:cNvGraphicFramePr>
          <p:nvPr/>
        </p:nvGraphicFramePr>
        <p:xfrm>
          <a:off x="2555875" y="1052513"/>
          <a:ext cx="4392613" cy="288925"/>
        </p:xfrm>
        <a:graphic>
          <a:graphicData uri="http://schemas.openxmlformats.org/drawingml/2006/table">
            <a:tbl>
              <a:tblPr/>
              <a:tblGrid>
                <a:gridCol w="487363"/>
                <a:gridCol w="487362"/>
                <a:gridCol w="488950"/>
                <a:gridCol w="487363"/>
                <a:gridCol w="490537"/>
                <a:gridCol w="487363"/>
                <a:gridCol w="488950"/>
                <a:gridCol w="487362"/>
                <a:gridCol w="48736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37" name="Text Box 52"/>
          <p:cNvSpPr txBox="1">
            <a:spLocks noChangeArrowheads="1"/>
          </p:cNvSpPr>
          <p:nvPr/>
        </p:nvSpPr>
        <p:spPr bwMode="auto">
          <a:xfrm>
            <a:off x="2124075" y="620713"/>
            <a:ext cx="568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Arial" pitchFamily="34" charset="0"/>
              </a:rPr>
              <a:t>0   100  200  300  400  </a:t>
            </a:r>
            <a:r>
              <a:rPr lang="ru-RU">
                <a:solidFill>
                  <a:srgbClr val="0000FF"/>
                </a:solidFill>
                <a:latin typeface="Arial" pitchFamily="34" charset="0"/>
              </a:rPr>
              <a:t>500</a:t>
            </a:r>
            <a:r>
              <a:rPr lang="ru-RU">
                <a:solidFill>
                  <a:srgbClr val="000000"/>
                </a:solidFill>
                <a:latin typeface="Arial" pitchFamily="34" charset="0"/>
              </a:rPr>
              <a:t>  600 700  800  900 1000</a:t>
            </a:r>
          </a:p>
        </p:txBody>
      </p:sp>
      <p:sp>
        <p:nvSpPr>
          <p:cNvPr id="8238" name="Line 53"/>
          <p:cNvSpPr>
            <a:spLocks noChangeShapeType="1"/>
          </p:cNvSpPr>
          <p:nvPr/>
        </p:nvSpPr>
        <p:spPr bwMode="auto">
          <a:xfrm flipH="1" flipV="1">
            <a:off x="7380288" y="981075"/>
            <a:ext cx="0" cy="16557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" name="PubBanner"/>
          <p:cNvSpPr>
            <a:spLocks noEditPoints="1" noChangeArrowheads="1"/>
          </p:cNvSpPr>
          <p:nvPr/>
        </p:nvSpPr>
        <p:spPr bwMode="auto">
          <a:xfrm rot="10800000">
            <a:off x="2051050" y="1341438"/>
            <a:ext cx="5473700" cy="2016125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" name="chair1"/>
          <p:cNvSpPr>
            <a:spLocks noEditPoints="1" noChangeArrowheads="1"/>
          </p:cNvSpPr>
          <p:nvPr/>
        </p:nvSpPr>
        <p:spPr bwMode="auto">
          <a:xfrm>
            <a:off x="4859338" y="2420938"/>
            <a:ext cx="3816350" cy="935037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1593 w 21600"/>
              <a:gd name="T9" fmla="*/ 7848 h 21600"/>
              <a:gd name="T10" fmla="*/ 20317 w 21600"/>
              <a:gd name="T11" fmla="*/ 1757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206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" name="chair1"/>
          <p:cNvSpPr>
            <a:spLocks noEditPoints="1" noChangeArrowheads="1"/>
          </p:cNvSpPr>
          <p:nvPr/>
        </p:nvSpPr>
        <p:spPr bwMode="auto">
          <a:xfrm>
            <a:off x="468313" y="2349500"/>
            <a:ext cx="3816350" cy="10779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1593 w 21600"/>
              <a:gd name="T9" fmla="*/ 7848 h 21600"/>
              <a:gd name="T10" fmla="*/ 20317 w 21600"/>
              <a:gd name="T11" fmla="*/ 1757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rgbClr val="9999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00206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8246" name="Text Box 71"/>
          <p:cNvSpPr txBox="1">
            <a:spLocks noChangeArrowheads="1"/>
          </p:cNvSpPr>
          <p:nvPr/>
        </p:nvSpPr>
        <p:spPr bwMode="auto">
          <a:xfrm>
            <a:off x="3238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" name="Group 270"/>
          <p:cNvGrpSpPr>
            <a:grpSpLocks/>
          </p:cNvGrpSpPr>
          <p:nvPr/>
        </p:nvGrpSpPr>
        <p:grpSpPr bwMode="auto">
          <a:xfrm>
            <a:off x="755650" y="549275"/>
            <a:ext cx="1971675" cy="2087563"/>
            <a:chOff x="476" y="346"/>
            <a:chExt cx="1242" cy="1315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8" name="Picture 268" descr="arbuz0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425726">
              <a:off x="476" y="346"/>
              <a:ext cx="1242" cy="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9" name="Freeform 269"/>
            <p:cNvSpPr>
              <a:spLocks/>
            </p:cNvSpPr>
            <p:nvPr/>
          </p:nvSpPr>
          <p:spPr bwMode="auto">
            <a:xfrm>
              <a:off x="1200" y="1246"/>
              <a:ext cx="468" cy="309"/>
            </a:xfrm>
            <a:custGeom>
              <a:avLst/>
              <a:gdLst>
                <a:gd name="T0" fmla="*/ 0 w 468"/>
                <a:gd name="T1" fmla="*/ 224 h 309"/>
                <a:gd name="T2" fmla="*/ 84 w 468"/>
                <a:gd name="T3" fmla="*/ 278 h 309"/>
                <a:gd name="T4" fmla="*/ 194 w 468"/>
                <a:gd name="T5" fmla="*/ 306 h 309"/>
                <a:gd name="T6" fmla="*/ 302 w 468"/>
                <a:gd name="T7" fmla="*/ 294 h 309"/>
                <a:gd name="T8" fmla="*/ 396 w 468"/>
                <a:gd name="T9" fmla="*/ 232 h 309"/>
                <a:gd name="T10" fmla="*/ 452 w 468"/>
                <a:gd name="T11" fmla="*/ 116 h 309"/>
                <a:gd name="T12" fmla="*/ 468 w 468"/>
                <a:gd name="T13" fmla="*/ 0 h 3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309"/>
                <a:gd name="T23" fmla="*/ 468 w 468"/>
                <a:gd name="T24" fmla="*/ 309 h 3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309">
                  <a:moveTo>
                    <a:pt x="0" y="224"/>
                  </a:moveTo>
                  <a:cubicBezTo>
                    <a:pt x="14" y="233"/>
                    <a:pt x="52" y="264"/>
                    <a:pt x="84" y="278"/>
                  </a:cubicBezTo>
                  <a:cubicBezTo>
                    <a:pt x="116" y="292"/>
                    <a:pt x="158" y="303"/>
                    <a:pt x="194" y="306"/>
                  </a:cubicBezTo>
                  <a:cubicBezTo>
                    <a:pt x="230" y="309"/>
                    <a:pt x="268" y="306"/>
                    <a:pt x="302" y="294"/>
                  </a:cubicBezTo>
                  <a:cubicBezTo>
                    <a:pt x="336" y="282"/>
                    <a:pt x="371" y="261"/>
                    <a:pt x="396" y="232"/>
                  </a:cubicBezTo>
                  <a:cubicBezTo>
                    <a:pt x="421" y="203"/>
                    <a:pt x="440" y="154"/>
                    <a:pt x="452" y="116"/>
                  </a:cubicBezTo>
                  <a:cubicBezTo>
                    <a:pt x="464" y="78"/>
                    <a:pt x="465" y="24"/>
                    <a:pt x="468" y="0"/>
                  </a:cubicBezTo>
                </a:path>
              </a:pathLst>
            </a:custGeom>
            <a:noFill/>
            <a:ln w="38100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</p:grpSp>
      <p:grpSp>
        <p:nvGrpSpPr>
          <p:cNvPr id="3" name="Group 279"/>
          <p:cNvGrpSpPr>
            <a:grpSpLocks/>
          </p:cNvGrpSpPr>
          <p:nvPr/>
        </p:nvGrpSpPr>
        <p:grpSpPr bwMode="auto">
          <a:xfrm>
            <a:off x="4211638" y="4292600"/>
            <a:ext cx="1371600" cy="2230438"/>
            <a:chOff x="3984" y="2006"/>
            <a:chExt cx="682" cy="1133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1" name="Freeform 280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2" name="Oval 281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3" name="Text Box 282"/>
            <p:cNvSpPr txBox="1">
              <a:spLocks noChangeArrowheads="1"/>
            </p:cNvSpPr>
            <p:nvPr/>
          </p:nvSpPr>
          <p:spPr bwMode="auto">
            <a:xfrm>
              <a:off x="3984" y="2403"/>
              <a:ext cx="667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 5кг</a:t>
              </a:r>
            </a:p>
          </p:txBody>
        </p:sp>
      </p:grpSp>
      <p:grpSp>
        <p:nvGrpSpPr>
          <p:cNvPr id="4" name="Group 279"/>
          <p:cNvGrpSpPr>
            <a:grpSpLocks/>
          </p:cNvGrpSpPr>
          <p:nvPr/>
        </p:nvGrpSpPr>
        <p:grpSpPr bwMode="auto">
          <a:xfrm>
            <a:off x="6072198" y="4357694"/>
            <a:ext cx="1371600" cy="2230438"/>
            <a:chOff x="3984" y="2006"/>
            <a:chExt cx="682" cy="1133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5" name="Freeform 280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6" name="Oval 281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7" name="Text Box 282"/>
            <p:cNvSpPr txBox="1">
              <a:spLocks noChangeArrowheads="1"/>
            </p:cNvSpPr>
            <p:nvPr/>
          </p:nvSpPr>
          <p:spPr bwMode="auto">
            <a:xfrm>
              <a:off x="3984" y="2403"/>
              <a:ext cx="667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4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 5кг</a:t>
              </a:r>
            </a:p>
          </p:txBody>
        </p:sp>
      </p:grpSp>
      <p:sp>
        <p:nvSpPr>
          <p:cNvPr id="2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9" name="WordArt 15"/>
          <p:cNvSpPr>
            <a:spLocks noChangeArrowheads="1" noChangeShapeType="1" noTextEdit="1"/>
          </p:cNvSpPr>
          <p:nvPr/>
        </p:nvSpPr>
        <p:spPr bwMode="auto">
          <a:xfrm>
            <a:off x="357188" y="3786188"/>
            <a:ext cx="2428875" cy="785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5&lt;х</a:t>
            </a:r>
          </a:p>
        </p:txBody>
      </p:sp>
      <p:sp>
        <p:nvSpPr>
          <p:cNvPr id="30" name="WordArt 15"/>
          <p:cNvSpPr>
            <a:spLocks noChangeArrowheads="1" noChangeShapeType="1" noTextEdit="1"/>
          </p:cNvSpPr>
          <p:nvPr/>
        </p:nvSpPr>
        <p:spPr bwMode="auto">
          <a:xfrm>
            <a:off x="428625" y="5000625"/>
            <a:ext cx="2928938" cy="785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х&lt;10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42276E-6 L 0.13767 -0.592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0" y="-2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69935E-6 L 0.00382 0.1207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60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4709E-6 L 0.00243 0.1417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6161E-6 L 0.07587 -0.5913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-2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4709E-6 L 0.00243 -0.0786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39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69935E-6 L -0.004 -0.0890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2886E-6 L 0.18264 -0.1810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857250" y="260648"/>
            <a:ext cx="7858125" cy="2060575"/>
          </a:xfrm>
          <a:prstGeom prst="cloudCallout">
            <a:avLst>
              <a:gd name="adj1" fmla="val -53517"/>
              <a:gd name="adj2" fmla="val 44314"/>
            </a:avLst>
          </a:prstGeom>
          <a:noFill/>
          <a:ln w="38100"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dirty="0">
                <a:latin typeface="Georgia" pitchFamily="18" charset="0"/>
              </a:rPr>
              <a:t>Если в записи двойного неравенства используются знак </a:t>
            </a:r>
            <a:r>
              <a:rPr lang="ru-RU" sz="2400" dirty="0">
                <a:latin typeface="Georgia" pitchFamily="18" charset="0"/>
                <a:sym typeface="Symbol"/>
              </a:rPr>
              <a:t> или  , то множество его решений расширяется</a:t>
            </a:r>
            <a:endParaRPr lang="ru-RU" sz="2400" dirty="0">
              <a:latin typeface="Georgia" pitchFamily="18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50825" y="3500438"/>
            <a:ext cx="6553200" cy="914400"/>
            <a:chOff x="476" y="2387"/>
            <a:chExt cx="4128" cy="5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15" name="Rectangle 7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Georgia" pitchFamily="18" charset="0"/>
                <a:cs typeface="+mn-cs"/>
              </a:endParaRPr>
            </a:p>
            <a:p>
              <a:pPr>
                <a:defRPr/>
              </a:pPr>
              <a:r>
                <a:rPr lang="ru-RU" sz="2400" dirty="0">
                  <a:latin typeface="Georgia" pitchFamily="18" charset="0"/>
                  <a:cs typeface="+mn-cs"/>
                </a:rPr>
                <a:t>0        1       2       3      4       5       6       7        </a:t>
              </a:r>
              <a:r>
                <a:rPr lang="ru-RU" sz="2400" dirty="0" err="1">
                  <a:latin typeface="Georgia" pitchFamily="18" charset="0"/>
                  <a:cs typeface="+mn-cs"/>
                </a:rPr>
                <a:t>х</a:t>
              </a:r>
              <a:endParaRPr lang="ru-RU" sz="2400" dirty="0">
                <a:latin typeface="Georgia" pitchFamily="18" charset="0"/>
                <a:cs typeface="+mn-cs"/>
              </a:endParaRPr>
            </a:p>
          </p:txBody>
        </p:sp>
        <p:sp>
          <p:nvSpPr>
            <p:cNvPr id="4116" name="Freeform 8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  <a:gd name="T6" fmla="*/ 0 w 3715"/>
                <a:gd name="T7" fmla="*/ 0 h 1"/>
                <a:gd name="T8" fmla="*/ 3715 w 371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oval" w="sm" len="sm"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4117" name="Line 9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4118" name="Line 10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4119" name="Line 11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4120" name="Line 12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4121" name="Line 13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4122" name="Line 14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4123" name="Line 15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4124" name="Line 16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50825" y="4724400"/>
            <a:ext cx="6553200" cy="914400"/>
            <a:chOff x="476" y="2387"/>
            <a:chExt cx="4128" cy="57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18" name="Rectangle 23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Georgia" pitchFamily="18" charset="0"/>
                <a:cs typeface="+mn-cs"/>
              </a:endParaRPr>
            </a:p>
            <a:p>
              <a:pPr>
                <a:defRPr/>
              </a:pPr>
              <a:r>
                <a:rPr lang="ru-RU" sz="2400" dirty="0">
                  <a:latin typeface="Georgia" pitchFamily="18" charset="0"/>
                  <a:cs typeface="+mn-cs"/>
                </a:rPr>
                <a:t>0        1       2       3      4       5       6       7        </a:t>
              </a:r>
              <a:r>
                <a:rPr lang="ru-RU" sz="2400" dirty="0" err="1">
                  <a:latin typeface="Georgia" pitchFamily="18" charset="0"/>
                  <a:cs typeface="+mn-cs"/>
                </a:rPr>
                <a:t>х</a:t>
              </a:r>
              <a:endParaRPr lang="ru-RU" sz="2400" dirty="0">
                <a:latin typeface="Georgia" pitchFamily="18" charset="0"/>
                <a:cs typeface="+mn-cs"/>
              </a:endParaRPr>
            </a:p>
          </p:txBody>
        </p:sp>
        <p:sp>
          <p:nvSpPr>
            <p:cNvPr id="8219" name="Freeform 24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  <a:gd name="T6" fmla="*/ 0 w 3715"/>
                <a:gd name="T7" fmla="*/ 0 h 1"/>
                <a:gd name="T8" fmla="*/ 3715 w 371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grpFill/>
            <a:ln w="76200">
              <a:solidFill>
                <a:schemeClr val="tx1"/>
              </a:solidFill>
              <a:round/>
              <a:headEnd type="oval" w="sm" len="sm"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20" name="Line 25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21" name="Line 26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22" name="Line 27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23" name="Line 28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24" name="Line 29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25" name="Line 30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26" name="Line 31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27" name="Line 32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323850" y="5943600"/>
            <a:ext cx="6553200" cy="914400"/>
            <a:chOff x="476" y="2387"/>
            <a:chExt cx="4128" cy="57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08" name="Rectangle 34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Georgia" pitchFamily="18" charset="0"/>
                <a:cs typeface="+mn-cs"/>
              </a:endParaRPr>
            </a:p>
            <a:p>
              <a:pPr>
                <a:defRPr/>
              </a:pPr>
              <a:r>
                <a:rPr lang="ru-RU" sz="2400" dirty="0">
                  <a:latin typeface="Georgia" pitchFamily="18" charset="0"/>
                  <a:cs typeface="+mn-cs"/>
                </a:rPr>
                <a:t>0        1       2       3      4       5       6       7       </a:t>
              </a:r>
              <a:r>
                <a:rPr lang="ru-RU" sz="2400" dirty="0" err="1">
                  <a:latin typeface="Georgia" pitchFamily="18" charset="0"/>
                  <a:cs typeface="+mn-cs"/>
                </a:rPr>
                <a:t>х</a:t>
              </a:r>
              <a:endParaRPr lang="ru-RU" sz="2400" dirty="0">
                <a:latin typeface="Georgia" pitchFamily="18" charset="0"/>
                <a:cs typeface="+mn-cs"/>
              </a:endParaRPr>
            </a:p>
          </p:txBody>
        </p:sp>
        <p:sp>
          <p:nvSpPr>
            <p:cNvPr id="8209" name="Freeform 35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  <a:gd name="T6" fmla="*/ 0 w 3715"/>
                <a:gd name="T7" fmla="*/ 0 h 1"/>
                <a:gd name="T8" fmla="*/ 3715 w 371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grpFill/>
            <a:ln w="76200">
              <a:solidFill>
                <a:schemeClr val="tx1"/>
              </a:solidFill>
              <a:round/>
              <a:headEnd type="oval" w="sm" len="sm"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10" name="Line 36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11" name="Line 37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12" name="Line 38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13" name="Line 39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14" name="Line 40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15" name="Line 41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16" name="Line 42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  <p:sp>
          <p:nvSpPr>
            <p:cNvPr id="8217" name="Line 43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eorgia" pitchFamily="18" charset="0"/>
                <a:cs typeface="+mn-cs"/>
              </a:endParaRPr>
            </a:p>
          </p:txBody>
        </p:sp>
      </p:grp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2500298" y="3786190"/>
            <a:ext cx="285752" cy="285752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3214678" y="5000636"/>
            <a:ext cx="285751" cy="285752"/>
          </a:xfrm>
          <a:prstGeom prst="ellipse">
            <a:avLst/>
          </a:prstGeom>
          <a:solidFill>
            <a:srgbClr val="7030A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2571736" y="6143644"/>
            <a:ext cx="285752" cy="285751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4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6500826" y="3429000"/>
            <a:ext cx="2520242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rgbClr val="CC0000"/>
                </a:solidFill>
                <a:latin typeface="Georgia" pitchFamily="18" charset="0"/>
                <a:cs typeface="+mn-cs"/>
              </a:rPr>
              <a:t>3 </a:t>
            </a:r>
            <a:r>
              <a:rPr lang="ru-RU" sz="4800" dirty="0">
                <a:solidFill>
                  <a:srgbClr val="CC0000"/>
                </a:solidFill>
                <a:latin typeface="Georgia" pitchFamily="18" charset="0"/>
                <a:cs typeface="+mn-cs"/>
                <a:sym typeface="Symbol"/>
              </a:rPr>
              <a:t> </a:t>
            </a:r>
            <a:r>
              <a:rPr lang="ru-RU" sz="4800" dirty="0" err="1">
                <a:solidFill>
                  <a:srgbClr val="CC0000"/>
                </a:solidFill>
                <a:latin typeface="Georgia" pitchFamily="18" charset="0"/>
                <a:cs typeface="+mn-cs"/>
                <a:sym typeface="Symbol"/>
              </a:rPr>
              <a:t>х</a:t>
            </a:r>
            <a:r>
              <a:rPr lang="ru-RU" sz="4800" dirty="0">
                <a:solidFill>
                  <a:srgbClr val="CC0000"/>
                </a:solidFill>
                <a:latin typeface="Georgia" pitchFamily="18" charset="0"/>
                <a:cs typeface="+mn-cs"/>
                <a:sym typeface="Symbol"/>
              </a:rPr>
              <a:t> &lt;7</a:t>
            </a:r>
            <a:endParaRPr lang="ru-RU" sz="4800" dirty="0">
              <a:solidFill>
                <a:srgbClr val="CC000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49" name="Oval 45"/>
          <p:cNvSpPr>
            <a:spLocks noChangeArrowheads="1"/>
          </p:cNvSpPr>
          <p:nvPr/>
        </p:nvSpPr>
        <p:spPr bwMode="auto">
          <a:xfrm>
            <a:off x="3214678" y="3786190"/>
            <a:ext cx="285752" cy="285752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50" name="Oval 45"/>
          <p:cNvSpPr>
            <a:spLocks noChangeArrowheads="1"/>
          </p:cNvSpPr>
          <p:nvPr/>
        </p:nvSpPr>
        <p:spPr bwMode="auto">
          <a:xfrm>
            <a:off x="3929058" y="3786190"/>
            <a:ext cx="285752" cy="285752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51" name="Oval 45"/>
          <p:cNvSpPr>
            <a:spLocks noChangeArrowheads="1"/>
          </p:cNvSpPr>
          <p:nvPr/>
        </p:nvSpPr>
        <p:spPr bwMode="auto">
          <a:xfrm>
            <a:off x="4643438" y="3786190"/>
            <a:ext cx="285752" cy="285752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6500826" y="4598267"/>
            <a:ext cx="2677336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rgbClr val="CC0000"/>
                </a:solidFill>
                <a:latin typeface="Georgia" pitchFamily="18" charset="0"/>
                <a:cs typeface="+mn-cs"/>
              </a:rPr>
              <a:t>3 </a:t>
            </a:r>
            <a:r>
              <a:rPr lang="ru-RU" sz="4800" dirty="0">
                <a:solidFill>
                  <a:srgbClr val="CC0000"/>
                </a:solidFill>
                <a:latin typeface="Georgia"/>
                <a:cs typeface="+mn-cs"/>
                <a:sym typeface="Symbol"/>
              </a:rPr>
              <a:t>&lt;</a:t>
            </a:r>
            <a:r>
              <a:rPr lang="ru-RU" sz="4800" dirty="0">
                <a:solidFill>
                  <a:srgbClr val="CC0000"/>
                </a:solidFill>
                <a:latin typeface="Georgia" pitchFamily="18" charset="0"/>
                <a:cs typeface="+mn-cs"/>
                <a:sym typeface="Symbol"/>
              </a:rPr>
              <a:t> </a:t>
            </a:r>
            <a:r>
              <a:rPr lang="ru-RU" sz="4800" dirty="0" err="1">
                <a:solidFill>
                  <a:srgbClr val="CC0000"/>
                </a:solidFill>
                <a:latin typeface="Georgia" pitchFamily="18" charset="0"/>
                <a:cs typeface="+mn-cs"/>
                <a:sym typeface="Symbol"/>
              </a:rPr>
              <a:t>х</a:t>
            </a:r>
            <a:r>
              <a:rPr lang="ru-RU" sz="4800" dirty="0">
                <a:solidFill>
                  <a:srgbClr val="CC0000"/>
                </a:solidFill>
                <a:latin typeface="Georgia" pitchFamily="18" charset="0"/>
                <a:cs typeface="+mn-cs"/>
                <a:sym typeface="Symbol"/>
              </a:rPr>
              <a:t>  7</a:t>
            </a:r>
            <a:endParaRPr lang="ru-RU" sz="4800" dirty="0">
              <a:solidFill>
                <a:srgbClr val="CC000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53" name="Oval 47"/>
          <p:cNvSpPr>
            <a:spLocks noChangeArrowheads="1"/>
          </p:cNvSpPr>
          <p:nvPr/>
        </p:nvSpPr>
        <p:spPr bwMode="auto">
          <a:xfrm>
            <a:off x="3929058" y="5000636"/>
            <a:ext cx="285751" cy="285752"/>
          </a:xfrm>
          <a:prstGeom prst="ellipse">
            <a:avLst/>
          </a:prstGeom>
          <a:solidFill>
            <a:srgbClr val="7030A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54" name="Oval 47"/>
          <p:cNvSpPr>
            <a:spLocks noChangeArrowheads="1"/>
          </p:cNvSpPr>
          <p:nvPr/>
        </p:nvSpPr>
        <p:spPr bwMode="auto">
          <a:xfrm>
            <a:off x="4643438" y="5000637"/>
            <a:ext cx="285751" cy="285752"/>
          </a:xfrm>
          <a:prstGeom prst="ellipse">
            <a:avLst/>
          </a:prstGeom>
          <a:solidFill>
            <a:srgbClr val="7030A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55" name="Oval 47"/>
          <p:cNvSpPr>
            <a:spLocks noChangeArrowheads="1"/>
          </p:cNvSpPr>
          <p:nvPr/>
        </p:nvSpPr>
        <p:spPr bwMode="auto">
          <a:xfrm>
            <a:off x="5357819" y="5000636"/>
            <a:ext cx="285751" cy="285752"/>
          </a:xfrm>
          <a:prstGeom prst="ellipse">
            <a:avLst/>
          </a:prstGeom>
          <a:solidFill>
            <a:srgbClr val="7030A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6500826" y="5812713"/>
            <a:ext cx="2677336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rgbClr val="CC0000"/>
                </a:solidFill>
                <a:latin typeface="Georgia" pitchFamily="18" charset="0"/>
                <a:cs typeface="+mn-cs"/>
              </a:rPr>
              <a:t>3 </a:t>
            </a:r>
            <a:r>
              <a:rPr lang="ru-RU" sz="4800" dirty="0">
                <a:solidFill>
                  <a:srgbClr val="CC0000"/>
                </a:solidFill>
                <a:latin typeface="Georgia"/>
                <a:cs typeface="+mn-cs"/>
                <a:sym typeface="Symbol"/>
              </a:rPr>
              <a:t></a:t>
            </a:r>
            <a:r>
              <a:rPr lang="ru-RU" sz="4800" dirty="0">
                <a:solidFill>
                  <a:srgbClr val="CC0000"/>
                </a:solidFill>
                <a:latin typeface="Georgia" pitchFamily="18" charset="0"/>
                <a:cs typeface="+mn-cs"/>
                <a:sym typeface="Symbol"/>
              </a:rPr>
              <a:t> </a:t>
            </a:r>
            <a:r>
              <a:rPr lang="ru-RU" sz="4800" dirty="0" err="1">
                <a:solidFill>
                  <a:srgbClr val="CC0000"/>
                </a:solidFill>
                <a:latin typeface="Georgia" pitchFamily="18" charset="0"/>
                <a:cs typeface="+mn-cs"/>
                <a:sym typeface="Symbol"/>
              </a:rPr>
              <a:t>х</a:t>
            </a:r>
            <a:r>
              <a:rPr lang="ru-RU" sz="4800" dirty="0">
                <a:solidFill>
                  <a:srgbClr val="CC0000"/>
                </a:solidFill>
                <a:latin typeface="Georgia" pitchFamily="18" charset="0"/>
                <a:cs typeface="+mn-cs"/>
                <a:sym typeface="Symbol"/>
              </a:rPr>
              <a:t>  7</a:t>
            </a:r>
            <a:endParaRPr lang="ru-RU" sz="4800" dirty="0">
              <a:solidFill>
                <a:srgbClr val="CC000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57" name="Oval 48"/>
          <p:cNvSpPr>
            <a:spLocks noChangeArrowheads="1"/>
          </p:cNvSpPr>
          <p:nvPr/>
        </p:nvSpPr>
        <p:spPr bwMode="auto">
          <a:xfrm>
            <a:off x="3286116" y="6143644"/>
            <a:ext cx="285752" cy="285751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58" name="Oval 48"/>
          <p:cNvSpPr>
            <a:spLocks noChangeArrowheads="1"/>
          </p:cNvSpPr>
          <p:nvPr/>
        </p:nvSpPr>
        <p:spPr bwMode="auto">
          <a:xfrm>
            <a:off x="4000496" y="6143644"/>
            <a:ext cx="285752" cy="285751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59" name="Oval 48"/>
          <p:cNvSpPr>
            <a:spLocks noChangeArrowheads="1"/>
          </p:cNvSpPr>
          <p:nvPr/>
        </p:nvSpPr>
        <p:spPr bwMode="auto">
          <a:xfrm>
            <a:off x="4786314" y="6143644"/>
            <a:ext cx="285752" cy="285751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60" name="Oval 48"/>
          <p:cNvSpPr>
            <a:spLocks noChangeArrowheads="1"/>
          </p:cNvSpPr>
          <p:nvPr/>
        </p:nvSpPr>
        <p:spPr bwMode="auto">
          <a:xfrm>
            <a:off x="5500694" y="6143645"/>
            <a:ext cx="285752" cy="285751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1150937" y="332656"/>
            <a:ext cx="6842125" cy="1071570"/>
          </a:xfrm>
          <a:prstGeom prst="wedgeRoundRectCallout">
            <a:avLst>
              <a:gd name="adj1" fmla="val -53562"/>
              <a:gd name="adj2" fmla="val 99684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defRPr/>
            </a:pPr>
            <a:r>
              <a:rPr lang="ru-RU" sz="2800" i="0" dirty="0">
                <a:solidFill>
                  <a:srgbClr val="000099"/>
                </a:solidFill>
                <a:latin typeface="Georgia" pitchFamily="18" charset="0"/>
                <a:cs typeface="+mn-cs"/>
              </a:rPr>
              <a:t>Назовите все натуральные числа, удовлетворяющие неравенству:</a:t>
            </a:r>
          </a:p>
        </p:txBody>
      </p:sp>
      <p:sp>
        <p:nvSpPr>
          <p:cNvPr id="10245" name="WordArt 15"/>
          <p:cNvSpPr>
            <a:spLocks noChangeArrowheads="1" noChangeShapeType="1" noTextEdit="1"/>
          </p:cNvSpPr>
          <p:nvPr/>
        </p:nvSpPr>
        <p:spPr bwMode="auto">
          <a:xfrm>
            <a:off x="2857500" y="2571750"/>
            <a:ext cx="5000625" cy="920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13&lt; a&lt;17</a:t>
            </a:r>
            <a:endParaRPr lang="ru-RU" sz="4800" kern="10">
              <a:ln w="2857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10246" name="WordArt 20"/>
          <p:cNvSpPr>
            <a:spLocks noChangeArrowheads="1" noChangeShapeType="1" noTextEdit="1"/>
          </p:cNvSpPr>
          <p:nvPr/>
        </p:nvSpPr>
        <p:spPr bwMode="auto">
          <a:xfrm>
            <a:off x="1714500" y="3643313"/>
            <a:ext cx="5072063" cy="1077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15&lt;a&lt; 16</a:t>
            </a:r>
            <a:endParaRPr lang="ru-RU" sz="4800" kern="10">
              <a:ln w="28575">
                <a:solidFill>
                  <a:srgbClr val="0080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42005" name="WordArt 21"/>
          <p:cNvSpPr>
            <a:spLocks noChangeArrowheads="1" noChangeShapeType="1" noTextEdit="1"/>
          </p:cNvSpPr>
          <p:nvPr/>
        </p:nvSpPr>
        <p:spPr bwMode="auto">
          <a:xfrm>
            <a:off x="500063" y="5207000"/>
            <a:ext cx="578643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4800" kern="10" dirty="0">
                <a:ln w="285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96</a:t>
            </a:r>
            <a:r>
              <a:rPr lang="en-US" sz="4800" kern="10" dirty="0"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&lt;</a:t>
            </a:r>
            <a:r>
              <a:rPr lang="en-US" sz="4800" kern="10" dirty="0">
                <a:ln w="285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a</a:t>
            </a:r>
            <a:r>
              <a:rPr lang="en-US" sz="4800" kern="10" dirty="0"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&lt;</a:t>
            </a:r>
            <a:r>
              <a:rPr lang="en-US" sz="4800" kern="10" dirty="0">
                <a:ln w="285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97</a:t>
            </a:r>
            <a:endParaRPr lang="ru-RU" sz="4800" kern="10" dirty="0">
              <a:ln w="28575">
                <a:solidFill>
                  <a:srgbClr val="00008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6250" y="3143250"/>
            <a:ext cx="428625" cy="285750"/>
          </a:xfrm>
          <a:prstGeom prst="line">
            <a:avLst/>
          </a:prstGeom>
          <a:ln w="762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43438" y="4357688"/>
            <a:ext cx="500062" cy="285750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0250" y="5857875"/>
            <a:ext cx="500063" cy="285750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000500" y="5857875"/>
            <a:ext cx="500063" cy="285750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1700807"/>
            <a:ext cx="4277133" cy="452431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150</a:t>
            </a:r>
          </a:p>
          <a:p>
            <a:pPr algn="ctr">
              <a:defRPr/>
            </a:pPr>
            <a:r>
              <a:rPr lang="ru-RU" sz="96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152</a:t>
            </a:r>
          </a:p>
          <a:p>
            <a:pPr algn="ctr">
              <a:defRPr/>
            </a:pPr>
            <a:r>
              <a:rPr lang="ru-RU" sz="96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4770" y="1775927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П.5, </a:t>
            </a: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171 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(б, в</a:t>
            </a: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),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235</a:t>
            </a:r>
          </a:p>
          <a:p>
            <a:pPr>
              <a:defRPr/>
            </a:pPr>
            <a:r>
              <a:rPr lang="ru-RU" sz="4800" i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smtClean="0">
                <a:solidFill>
                  <a:srgbClr val="000099"/>
                </a:solidFill>
                <a:latin typeface="Georgia" pitchFamily="18" charset="0"/>
              </a:rPr>
              <a:t>180 (б, г),</a:t>
            </a:r>
            <a:endParaRPr lang="ru-RU" sz="4800" i="0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59CE6-E9FA-4763-9FEB-21142F9EB180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</TotalTime>
  <Words>183</Words>
  <Application>Microsoft Office PowerPoint</Application>
  <PresentationFormat>Экран (4:3)</PresentationFormat>
  <Paragraphs>59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200</cp:revision>
  <dcterms:created xsi:type="dcterms:W3CDTF">2007-07-13T07:27:52Z</dcterms:created>
  <dcterms:modified xsi:type="dcterms:W3CDTF">2015-09-20T09:13:59Z</dcterms:modified>
</cp:coreProperties>
</file>