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9"/>
  </p:notesMasterIdLst>
  <p:handoutMasterIdLst>
    <p:handoutMasterId r:id="rId10"/>
  </p:handoutMasterIdLst>
  <p:sldIdLst>
    <p:sldId id="422" r:id="rId2"/>
    <p:sldId id="403" r:id="rId3"/>
    <p:sldId id="415" r:id="rId4"/>
    <p:sldId id="416" r:id="rId5"/>
    <p:sldId id="411" r:id="rId6"/>
    <p:sldId id="289" r:id="rId7"/>
    <p:sldId id="421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3333CC"/>
    <a:srgbClr val="0066FF"/>
    <a:srgbClr val="C2D2F6"/>
    <a:srgbClr val="000099"/>
    <a:srgbClr val="00FF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057" autoAdjust="0"/>
  </p:normalViewPr>
  <p:slideViewPr>
    <p:cSldViewPr>
      <p:cViewPr varScale="1">
        <p:scale>
          <a:sx n="71" d="100"/>
          <a:sy n="71" d="100"/>
        </p:scale>
        <p:origin x="-8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0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8E1B324-A99F-4862-8BFA-E9FDAD1388A3}" type="datetimeFigureOut">
              <a:rPr lang="ru-RU"/>
              <a:pPr>
                <a:defRPr/>
              </a:pPr>
              <a:t>20.09.2015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245E9F5-F3D5-41A8-A170-A6BA37F266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26876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AA304B7-B543-4891-8E8B-3693E4A0A3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0002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C02A6-646F-4EC0-9401-B37289FEECF4}" type="datetime1">
              <a:rPr lang="ru-RU"/>
              <a:pPr>
                <a:defRPr/>
              </a:pPr>
              <a:t>20.09.2015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56328-902F-40C0-8994-F87BF974A7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D9CD9-F195-46D8-BC35-3852E262484E}" type="datetime1">
              <a:rPr lang="ru-RU"/>
              <a:pPr>
                <a:defRPr/>
              </a:pPr>
              <a:t>20.09.2015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AAA77-4EAF-4A0D-8C4C-D8F0C5165E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A8CA4-6248-46BB-9AD5-F20F82C677B2}" type="datetime1">
              <a:rPr lang="ru-RU"/>
              <a:pPr>
                <a:defRPr/>
              </a:pPr>
              <a:t>20.09.2015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BB4F4-175E-4971-AD22-4C81474215D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B9FE4-30CF-4101-824D-78F5B9641EFD}" type="datetime1">
              <a:rPr lang="ru-RU"/>
              <a:pPr>
                <a:defRPr/>
              </a:pPr>
              <a:t>20.09.2015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62A5B-E9C0-4C74-A47A-D3FE2F6362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18551-FFFB-49C1-9747-017FEBF2DBC3}" type="datetime1">
              <a:rPr lang="ru-RU"/>
              <a:pPr>
                <a:defRPr/>
              </a:pPr>
              <a:t>20.09.2015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3F946-51A4-464B-A3A1-486B162BE63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968CE-8B6D-43D0-A38F-922F47108C33}" type="datetime1">
              <a:rPr lang="ru-RU"/>
              <a:pPr>
                <a:defRPr/>
              </a:pPr>
              <a:t>20.09.2015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DEEF2-5518-4C08-B311-55B6C28D65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480D9-15F7-46E5-A18B-357467B6F1F6}" type="datetime1">
              <a:rPr lang="ru-RU"/>
              <a:pPr>
                <a:defRPr/>
              </a:pPr>
              <a:t>20.09.2015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970D6-6F3E-44F5-958A-3A82A12C3B4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A3A46-ECC4-4559-9F5D-316E838F5223}" type="datetime1">
              <a:rPr lang="ru-RU"/>
              <a:pPr>
                <a:defRPr/>
              </a:pPr>
              <a:t>20.09.2015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4F078-2A21-4EC7-89DD-1ECF26888CC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3CF47-9300-4588-8987-D808964A5AE6}" type="datetime1">
              <a:rPr lang="ru-RU"/>
              <a:pPr>
                <a:defRPr/>
              </a:pPr>
              <a:t>20.09.2015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8910F-3EE8-49F6-AD10-908B2BA4F9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6A834A-4DE3-433B-ABDF-D4CC6AA86D42}" type="datetime1">
              <a:rPr lang="ru-RU"/>
              <a:pPr>
                <a:defRPr/>
              </a:pPr>
              <a:t>20.09.2015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EFFF52-F4E4-4813-B297-DC039E915A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4400" kern="1200" dirty="0">
          <a:solidFill>
            <a:srgbClr val="546422"/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68760"/>
            <a:ext cx="8028000" cy="2874620"/>
          </a:xfrm>
          <a:solidFill>
            <a:schemeClr val="accent6">
              <a:lumMod val="60000"/>
              <a:lumOff val="40000"/>
            </a:schemeClr>
          </a:solidFill>
          <a:ln w="76200" cap="rnd"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>
            <a:noAutofit/>
          </a:bodyPr>
          <a:lstStyle/>
          <a:p>
            <a:pPr algn="l" eaLnBrk="1" fontAlgn="auto" hangingPunct="1">
              <a:spcAft>
                <a:spcPts val="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ru-RU" sz="5400" b="1" dirty="0" smtClean="0">
                <a:solidFill>
                  <a:srgbClr val="FF0000"/>
                </a:solidFill>
                <a:latin typeface="Georgia" pitchFamily="18" charset="0"/>
              </a:rPr>
              <a:t>Тема урока: </a:t>
            </a:r>
          </a:p>
        </p:txBody>
      </p:sp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20.09.2015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2132856"/>
            <a:ext cx="8136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rgbClr val="7CCA62">
                  <a:lumMod val="50000"/>
                </a:srgbClr>
              </a:buClr>
              <a:defRPr/>
            </a:pPr>
            <a:r>
              <a:rPr lang="ru-RU" sz="5400" dirty="0" smtClean="0">
                <a:ln w="1905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Двойные неравенства</a:t>
            </a:r>
            <a:r>
              <a:rPr lang="ru-RU" sz="4800" dirty="0" smtClean="0">
                <a:ln w="1905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ru-RU" sz="54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Прямая соединительная линия 34"/>
          <p:cNvCxnSpPr/>
          <p:nvPr/>
        </p:nvCxnSpPr>
        <p:spPr>
          <a:xfrm>
            <a:off x="285720" y="3927478"/>
            <a:ext cx="7929618" cy="1588"/>
          </a:xfrm>
          <a:prstGeom prst="line">
            <a:avLst/>
          </a:prstGeom>
          <a:ln w="101600">
            <a:headEnd type="oval" w="sm" len="sm"/>
            <a:tailEnd type="stealth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7171" name="Group 3"/>
          <p:cNvGrpSpPr>
            <a:grpSpLocks/>
          </p:cNvGrpSpPr>
          <p:nvPr/>
        </p:nvGrpSpPr>
        <p:grpSpPr bwMode="auto">
          <a:xfrm>
            <a:off x="431800" y="3429000"/>
            <a:ext cx="8569325" cy="914400"/>
            <a:chOff x="89" y="1435"/>
            <a:chExt cx="5398" cy="576"/>
          </a:xfrm>
        </p:grpSpPr>
        <p:sp>
          <p:nvSpPr>
            <p:cNvPr id="7204" name="Rectangle 4"/>
            <p:cNvSpPr>
              <a:spLocks noChangeArrowheads="1"/>
            </p:cNvSpPr>
            <p:nvPr/>
          </p:nvSpPr>
          <p:spPr bwMode="auto">
            <a:xfrm>
              <a:off x="89" y="1435"/>
              <a:ext cx="5398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  <a:p>
              <a:r>
                <a:rPr lang="ru-RU" sz="2400">
                  <a:latin typeface="Georgia" pitchFamily="18" charset="0"/>
                </a:rPr>
                <a:t>     </a:t>
              </a:r>
            </a:p>
            <a:p>
              <a:r>
                <a:rPr lang="ru-RU" sz="2400">
                  <a:latin typeface="Georgia" pitchFamily="18" charset="0"/>
                </a:rPr>
                <a:t>     1       2      3       4       5       6       7       8      9      10      х</a:t>
              </a:r>
            </a:p>
          </p:txBody>
        </p:sp>
        <p:sp>
          <p:nvSpPr>
            <p:cNvPr id="6161" name="Line 6"/>
            <p:cNvSpPr>
              <a:spLocks noChangeShapeType="1"/>
            </p:cNvSpPr>
            <p:nvPr/>
          </p:nvSpPr>
          <p:spPr bwMode="auto">
            <a:xfrm>
              <a:off x="174" y="1706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62" name="Line 7"/>
            <p:cNvSpPr>
              <a:spLocks noChangeShapeType="1"/>
            </p:cNvSpPr>
            <p:nvPr/>
          </p:nvSpPr>
          <p:spPr bwMode="auto">
            <a:xfrm>
              <a:off x="631" y="1706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63" name="Line 8"/>
            <p:cNvSpPr>
              <a:spLocks noChangeShapeType="1"/>
            </p:cNvSpPr>
            <p:nvPr/>
          </p:nvSpPr>
          <p:spPr bwMode="auto">
            <a:xfrm>
              <a:off x="1084" y="1706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" name="Line 9"/>
            <p:cNvSpPr>
              <a:spLocks noChangeShapeType="1"/>
            </p:cNvSpPr>
            <p:nvPr/>
          </p:nvSpPr>
          <p:spPr bwMode="auto">
            <a:xfrm>
              <a:off x="1537" y="1706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" name="Line 10"/>
            <p:cNvSpPr>
              <a:spLocks noChangeShapeType="1"/>
            </p:cNvSpPr>
            <p:nvPr/>
          </p:nvSpPr>
          <p:spPr bwMode="auto">
            <a:xfrm>
              <a:off x="1990" y="1706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66" name="Line 11"/>
            <p:cNvSpPr>
              <a:spLocks noChangeShapeType="1"/>
            </p:cNvSpPr>
            <p:nvPr/>
          </p:nvSpPr>
          <p:spPr bwMode="auto">
            <a:xfrm>
              <a:off x="2444" y="1706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67" name="Line 12"/>
            <p:cNvSpPr>
              <a:spLocks noChangeShapeType="1"/>
            </p:cNvSpPr>
            <p:nvPr/>
          </p:nvSpPr>
          <p:spPr bwMode="auto">
            <a:xfrm>
              <a:off x="2897" y="1706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68" name="Line 13"/>
            <p:cNvSpPr>
              <a:spLocks noChangeShapeType="1"/>
            </p:cNvSpPr>
            <p:nvPr/>
          </p:nvSpPr>
          <p:spPr bwMode="auto">
            <a:xfrm>
              <a:off x="3350" y="1706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69" name="Line 14"/>
            <p:cNvSpPr>
              <a:spLocks noChangeShapeType="1"/>
            </p:cNvSpPr>
            <p:nvPr/>
          </p:nvSpPr>
          <p:spPr bwMode="auto">
            <a:xfrm>
              <a:off x="3803" y="1706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70" name="Line 15"/>
            <p:cNvSpPr>
              <a:spLocks noChangeShapeType="1"/>
            </p:cNvSpPr>
            <p:nvPr/>
          </p:nvSpPr>
          <p:spPr bwMode="auto">
            <a:xfrm>
              <a:off x="4256" y="1706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pic>
        <p:nvPicPr>
          <p:cNvPr id="6175" name="Picture 31" descr="C:\Users\1\Desktop\Мои документы\презентации к урокам математики\картинки к презентации\смайлы\negative.gif"/>
          <p:cNvPicPr>
            <a:picLocks noChangeAspect="1" noChangeArrowheads="1" noCrop="1"/>
          </p:cNvPicPr>
          <p:nvPr/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>
            <a:off x="4143375" y="3357563"/>
            <a:ext cx="7143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76" name="Picture 32" descr="C:\Users\1\Desktop\Мои документы\презентации к урокам математики\картинки к презентации\смайлы\bye.gif"/>
          <p:cNvPicPr>
            <a:picLocks noChangeAspect="1" noChangeArrowheads="1" noCrop="1"/>
          </p:cNvPicPr>
          <p:nvPr/>
        </p:nvPicPr>
        <p:blipFill>
          <a:blip r:embed="rId3" cstate="print">
            <a:lum contrast="40000"/>
          </a:blip>
          <a:srcRect/>
          <a:stretch>
            <a:fillRect/>
          </a:stretch>
        </p:blipFill>
        <p:spPr bwMode="auto">
          <a:xfrm>
            <a:off x="5857875" y="3429000"/>
            <a:ext cx="6477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29" descr="C:\Users\1\Desktop\Мои документы\презентации к урокам математики\картинки к презентации\смайлы\scare.gif"/>
          <p:cNvPicPr>
            <a:picLocks noChangeAspect="1" noChangeArrowheads="1" noCrop="1"/>
          </p:cNvPicPr>
          <p:nvPr/>
        </p:nvPicPr>
        <p:blipFill>
          <a:blip r:embed="rId4" cstate="print">
            <a:lum contrast="40000"/>
          </a:blip>
          <a:srcRect/>
          <a:stretch>
            <a:fillRect/>
          </a:stretch>
        </p:blipFill>
        <p:spPr bwMode="auto">
          <a:xfrm>
            <a:off x="4857750" y="3214688"/>
            <a:ext cx="1065213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5" name="AutoShape 25"/>
          <p:cNvSpPr>
            <a:spLocks noChangeArrowheads="1"/>
          </p:cNvSpPr>
          <p:nvPr/>
        </p:nvSpPr>
        <p:spPr bwMode="auto">
          <a:xfrm>
            <a:off x="1038225" y="5371727"/>
            <a:ext cx="6264275" cy="1133492"/>
          </a:xfrm>
          <a:prstGeom prst="wedgeRoundRectCallout">
            <a:avLst>
              <a:gd name="adj1" fmla="val 64347"/>
              <a:gd name="adj2" fmla="val -125874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algn="ctr">
              <a:defRPr/>
            </a:pPr>
            <a:r>
              <a:rPr lang="ru-RU" sz="2800" i="0" dirty="0">
                <a:latin typeface="Georgia" pitchFamily="18" charset="0"/>
                <a:cs typeface="+mn-cs"/>
              </a:rPr>
              <a:t>Покажите множество чисел, которые меньше 9</a:t>
            </a:r>
            <a:endParaRPr lang="ru-RU" sz="2800" i="0" dirty="0">
              <a:solidFill>
                <a:srgbClr val="0000FF"/>
              </a:solidFill>
              <a:latin typeface="Georgia" pitchFamily="18" charset="0"/>
              <a:cs typeface="+mn-cs"/>
            </a:endParaRPr>
          </a:p>
        </p:txBody>
      </p:sp>
      <p:sp>
        <p:nvSpPr>
          <p:cNvPr id="61461" name="AutoShape 21"/>
          <p:cNvSpPr>
            <a:spLocks noChangeArrowheads="1"/>
          </p:cNvSpPr>
          <p:nvPr/>
        </p:nvSpPr>
        <p:spPr bwMode="auto">
          <a:xfrm>
            <a:off x="1079499" y="263690"/>
            <a:ext cx="6842125" cy="1597014"/>
          </a:xfrm>
          <a:prstGeom prst="wedgeRoundRectCallout">
            <a:avLst>
              <a:gd name="adj1" fmla="val -59693"/>
              <a:gd name="adj2" fmla="val 43969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i="0" dirty="0">
                <a:latin typeface="Georgia" pitchFamily="18" charset="0"/>
                <a:cs typeface="+mn-cs"/>
              </a:rPr>
              <a:t>Покажите на числовом луче множество чисел, которые больше 4</a:t>
            </a:r>
          </a:p>
        </p:txBody>
      </p:sp>
      <p:grpSp>
        <p:nvGrpSpPr>
          <p:cNvPr id="3" name="Группа 33"/>
          <p:cNvGrpSpPr>
            <a:grpSpLocks/>
          </p:cNvGrpSpPr>
          <p:nvPr/>
        </p:nvGrpSpPr>
        <p:grpSpPr bwMode="auto">
          <a:xfrm>
            <a:off x="3071813" y="3357563"/>
            <a:ext cx="5470525" cy="642937"/>
            <a:chOff x="-1500230" y="3643314"/>
            <a:chExt cx="5470753" cy="642942"/>
          </a:xfrm>
        </p:grpSpPr>
        <p:sp>
          <p:nvSpPr>
            <p:cNvPr id="32" name="Полилиния 31"/>
            <p:cNvSpPr/>
            <p:nvPr/>
          </p:nvSpPr>
          <p:spPr>
            <a:xfrm>
              <a:off x="-1428792" y="3643314"/>
              <a:ext cx="5399315" cy="580572"/>
            </a:xfrm>
            <a:custGeom>
              <a:avLst/>
              <a:gdLst>
                <a:gd name="connsiteX0" fmla="*/ 0 w 5399315"/>
                <a:gd name="connsiteY0" fmla="*/ 580572 h 580572"/>
                <a:gd name="connsiteX1" fmla="*/ 493486 w 5399315"/>
                <a:gd name="connsiteY1" fmla="*/ 203200 h 580572"/>
                <a:gd name="connsiteX2" fmla="*/ 1785257 w 5399315"/>
                <a:gd name="connsiteY2" fmla="*/ 58058 h 580572"/>
                <a:gd name="connsiteX3" fmla="*/ 4020457 w 5399315"/>
                <a:gd name="connsiteY3" fmla="*/ 14515 h 580572"/>
                <a:gd name="connsiteX4" fmla="*/ 5399315 w 5399315"/>
                <a:gd name="connsiteY4" fmla="*/ 0 h 580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9315" h="580572">
                  <a:moveTo>
                    <a:pt x="0" y="580572"/>
                  </a:moveTo>
                  <a:cubicBezTo>
                    <a:pt x="97971" y="435429"/>
                    <a:pt x="195943" y="290286"/>
                    <a:pt x="493486" y="203200"/>
                  </a:cubicBezTo>
                  <a:cubicBezTo>
                    <a:pt x="791029" y="116114"/>
                    <a:pt x="1197429" y="89505"/>
                    <a:pt x="1785257" y="58058"/>
                  </a:cubicBezTo>
                  <a:cubicBezTo>
                    <a:pt x="2373085" y="26611"/>
                    <a:pt x="4020457" y="14515"/>
                    <a:pt x="4020457" y="14515"/>
                  </a:cubicBezTo>
                  <a:lnTo>
                    <a:pt x="5399315" y="0"/>
                  </a:lnTo>
                </a:path>
              </a:pathLst>
            </a:custGeom>
            <a:ln w="76200">
              <a:headEnd type="oval" w="med" len="med"/>
              <a:tailEnd type="triangl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srgbClr val="0066FF"/>
                </a:solidFill>
              </a:endParaRPr>
            </a:p>
          </p:txBody>
        </p:sp>
        <p:sp>
          <p:nvSpPr>
            <p:cNvPr id="33" name="Овал 32"/>
            <p:cNvSpPr/>
            <p:nvPr/>
          </p:nvSpPr>
          <p:spPr>
            <a:xfrm>
              <a:off x="-1500230" y="4143380"/>
              <a:ext cx="142881" cy="1428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grpSp>
        <p:nvGrpSpPr>
          <p:cNvPr id="6" name="Группа 36"/>
          <p:cNvGrpSpPr>
            <a:grpSpLocks/>
          </p:cNvGrpSpPr>
          <p:nvPr/>
        </p:nvGrpSpPr>
        <p:grpSpPr bwMode="auto">
          <a:xfrm flipH="1">
            <a:off x="1428750" y="3357563"/>
            <a:ext cx="5470525" cy="642937"/>
            <a:chOff x="-1500230" y="3643314"/>
            <a:chExt cx="5470753" cy="642942"/>
          </a:xfrm>
        </p:grpSpPr>
        <p:sp>
          <p:nvSpPr>
            <p:cNvPr id="38" name="Полилиния 37"/>
            <p:cNvSpPr/>
            <p:nvPr/>
          </p:nvSpPr>
          <p:spPr>
            <a:xfrm>
              <a:off x="-1428792" y="3643314"/>
              <a:ext cx="5399315" cy="580572"/>
            </a:xfrm>
            <a:custGeom>
              <a:avLst/>
              <a:gdLst>
                <a:gd name="connsiteX0" fmla="*/ 0 w 5399315"/>
                <a:gd name="connsiteY0" fmla="*/ 580572 h 580572"/>
                <a:gd name="connsiteX1" fmla="*/ 493486 w 5399315"/>
                <a:gd name="connsiteY1" fmla="*/ 203200 h 580572"/>
                <a:gd name="connsiteX2" fmla="*/ 1785257 w 5399315"/>
                <a:gd name="connsiteY2" fmla="*/ 58058 h 580572"/>
                <a:gd name="connsiteX3" fmla="*/ 4020457 w 5399315"/>
                <a:gd name="connsiteY3" fmla="*/ 14515 h 580572"/>
                <a:gd name="connsiteX4" fmla="*/ 5399315 w 5399315"/>
                <a:gd name="connsiteY4" fmla="*/ 0 h 580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9315" h="580572">
                  <a:moveTo>
                    <a:pt x="0" y="580572"/>
                  </a:moveTo>
                  <a:cubicBezTo>
                    <a:pt x="97971" y="435429"/>
                    <a:pt x="195943" y="290286"/>
                    <a:pt x="493486" y="203200"/>
                  </a:cubicBezTo>
                  <a:cubicBezTo>
                    <a:pt x="791029" y="116114"/>
                    <a:pt x="1197429" y="89505"/>
                    <a:pt x="1785257" y="58058"/>
                  </a:cubicBezTo>
                  <a:cubicBezTo>
                    <a:pt x="2373085" y="26611"/>
                    <a:pt x="4020457" y="14515"/>
                    <a:pt x="4020457" y="14515"/>
                  </a:cubicBezTo>
                  <a:lnTo>
                    <a:pt x="5399315" y="0"/>
                  </a:lnTo>
                </a:path>
              </a:pathLst>
            </a:custGeom>
            <a:ln w="76200">
              <a:solidFill>
                <a:srgbClr val="00FF00"/>
              </a:solidFill>
              <a:headEnd type="oval" w="med" len="med"/>
              <a:tailEnd type="triangl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srgbClr val="0066FF"/>
                </a:solidFill>
              </a:endParaRPr>
            </a:p>
          </p:txBody>
        </p:sp>
        <p:sp>
          <p:nvSpPr>
            <p:cNvPr id="39" name="Овал 38"/>
            <p:cNvSpPr/>
            <p:nvPr/>
          </p:nvSpPr>
          <p:spPr>
            <a:xfrm>
              <a:off x="-1500230" y="4143380"/>
              <a:ext cx="142881" cy="14287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pic>
        <p:nvPicPr>
          <p:cNvPr id="6172" name="Picture 28" descr="C:\Users\1\Desktop\Мои документы\презентации к урокам математики\картинки к презентации\смайлы\greeting.gif"/>
          <p:cNvPicPr>
            <a:picLocks noChangeAspect="1" noChangeArrowheads="1" noCrop="1"/>
          </p:cNvPicPr>
          <p:nvPr/>
        </p:nvPicPr>
        <p:blipFill>
          <a:blip r:embed="rId5" cstate="print">
            <a:lum contrast="40000"/>
          </a:blip>
          <a:srcRect/>
          <a:stretch>
            <a:fillRect/>
          </a:stretch>
        </p:blipFill>
        <p:spPr bwMode="auto">
          <a:xfrm>
            <a:off x="3357563" y="3357563"/>
            <a:ext cx="1031875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AutoShape 21"/>
          <p:cNvSpPr>
            <a:spLocks noChangeArrowheads="1"/>
          </p:cNvSpPr>
          <p:nvPr/>
        </p:nvSpPr>
        <p:spPr bwMode="auto">
          <a:xfrm>
            <a:off x="1063576" y="302253"/>
            <a:ext cx="6858048" cy="1928826"/>
          </a:xfrm>
          <a:prstGeom prst="wedgeRoundRectCallout">
            <a:avLst>
              <a:gd name="adj1" fmla="val -61539"/>
              <a:gd name="adj2" fmla="val 29561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i="0" dirty="0" smtClean="0">
                <a:latin typeface="Georgia" pitchFamily="18" charset="0"/>
                <a:cs typeface="+mn-cs"/>
              </a:rPr>
              <a:t> </a:t>
            </a:r>
            <a:r>
              <a:rPr lang="ru-RU" sz="2800" i="0" dirty="0">
                <a:solidFill>
                  <a:srgbClr val="FF0000"/>
                </a:solidFill>
                <a:latin typeface="Georgia" pitchFamily="18" charset="0"/>
                <a:cs typeface="+mn-cs"/>
              </a:rPr>
              <a:t>Множества этих неравенств пересекаются. </a:t>
            </a:r>
            <a:r>
              <a:rPr lang="ru-RU" sz="2800" i="0" dirty="0">
                <a:latin typeface="Georgia" pitchFamily="18" charset="0"/>
                <a:cs typeface="+mn-cs"/>
              </a:rPr>
              <a:t>Какие числа входят в множество пересечения?</a:t>
            </a:r>
          </a:p>
        </p:txBody>
      </p:sp>
      <p:sp>
        <p:nvSpPr>
          <p:cNvPr id="41" name="AutoShape 25"/>
          <p:cNvSpPr>
            <a:spLocks noChangeArrowheads="1"/>
          </p:cNvSpPr>
          <p:nvPr/>
        </p:nvSpPr>
        <p:spPr bwMode="auto">
          <a:xfrm>
            <a:off x="1118391" y="5301208"/>
            <a:ext cx="6264275" cy="1133492"/>
          </a:xfrm>
          <a:prstGeom prst="wedgeRoundRectCallout">
            <a:avLst>
              <a:gd name="adj1" fmla="val 64347"/>
              <a:gd name="adj2" fmla="val -125874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algn="ctr">
              <a:defRPr/>
            </a:pPr>
            <a:r>
              <a:rPr lang="ru-RU" sz="2800" i="0" dirty="0">
                <a:latin typeface="Georgia" pitchFamily="18" charset="0"/>
                <a:cs typeface="+mn-cs"/>
              </a:rPr>
              <a:t>Как это записать с помощью знаков больше и меньше?</a:t>
            </a:r>
            <a:endParaRPr lang="ru-RU" sz="2800" i="0" dirty="0">
              <a:solidFill>
                <a:srgbClr val="0000FF"/>
              </a:solidFill>
              <a:latin typeface="Georgia" pitchFamily="18" charset="0"/>
              <a:cs typeface="+mn-cs"/>
            </a:endParaRPr>
          </a:p>
        </p:txBody>
      </p:sp>
      <p:sp>
        <p:nvSpPr>
          <p:cNvPr id="42" name="WordArt 15"/>
          <p:cNvSpPr>
            <a:spLocks noChangeArrowheads="1" noChangeShapeType="1" noTextEdit="1"/>
          </p:cNvSpPr>
          <p:nvPr/>
        </p:nvSpPr>
        <p:spPr bwMode="auto">
          <a:xfrm>
            <a:off x="3786188" y="2428875"/>
            <a:ext cx="3571875" cy="785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4&lt;х&lt;9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1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614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5" grpId="0"/>
      <p:bldP spid="61461" grpId="0"/>
      <p:bldP spid="4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4"/>
          <p:cNvSpPr>
            <a:spLocks noChangeArrowheads="1"/>
          </p:cNvSpPr>
          <p:nvPr/>
        </p:nvSpPr>
        <p:spPr bwMode="auto">
          <a:xfrm rot="-5400000">
            <a:off x="4246563" y="-1935163"/>
            <a:ext cx="1081088" cy="5472113"/>
          </a:xfrm>
          <a:prstGeom prst="flowChartDelay">
            <a:avLst/>
          </a:prstGeom>
          <a:gradFill rotWithShape="1">
            <a:gsLst>
              <a:gs pos="0">
                <a:srgbClr val="CC99FF"/>
              </a:gs>
              <a:gs pos="50000">
                <a:srgbClr val="FFFFFF"/>
              </a:gs>
              <a:gs pos="100000">
                <a:srgbClr val="CC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Arial" pitchFamily="34" charset="0"/>
            </a:endParaRPr>
          </a:p>
        </p:txBody>
      </p:sp>
      <p:graphicFrame>
        <p:nvGraphicFramePr>
          <p:cNvPr id="8" name="Group 6"/>
          <p:cNvGraphicFramePr>
            <a:graphicFrameLocks noGrp="1"/>
          </p:cNvGraphicFramePr>
          <p:nvPr/>
        </p:nvGraphicFramePr>
        <p:xfrm>
          <a:off x="2339975" y="908050"/>
          <a:ext cx="4824413" cy="433388"/>
        </p:xfrm>
        <a:graphic>
          <a:graphicData uri="http://schemas.openxmlformats.org/drawingml/2006/table">
            <a:tbl>
              <a:tblPr/>
              <a:tblGrid>
                <a:gridCol w="482600"/>
                <a:gridCol w="482600"/>
                <a:gridCol w="481013"/>
                <a:gridCol w="482600"/>
                <a:gridCol w="485775"/>
                <a:gridCol w="481012"/>
                <a:gridCol w="482600"/>
                <a:gridCol w="481013"/>
                <a:gridCol w="482600"/>
                <a:gridCol w="482600"/>
              </a:tblGrid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Group 30"/>
          <p:cNvGraphicFramePr>
            <a:graphicFrameLocks noGrp="1"/>
          </p:cNvGraphicFramePr>
          <p:nvPr/>
        </p:nvGraphicFramePr>
        <p:xfrm>
          <a:off x="2555875" y="1052513"/>
          <a:ext cx="4392613" cy="288925"/>
        </p:xfrm>
        <a:graphic>
          <a:graphicData uri="http://schemas.openxmlformats.org/drawingml/2006/table">
            <a:tbl>
              <a:tblPr/>
              <a:tblGrid>
                <a:gridCol w="487363"/>
                <a:gridCol w="487362"/>
                <a:gridCol w="488950"/>
                <a:gridCol w="487363"/>
                <a:gridCol w="490537"/>
                <a:gridCol w="487363"/>
                <a:gridCol w="488950"/>
                <a:gridCol w="487362"/>
                <a:gridCol w="487363"/>
              </a:tblGrid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37" name="Text Box 52"/>
          <p:cNvSpPr txBox="1">
            <a:spLocks noChangeArrowheads="1"/>
          </p:cNvSpPr>
          <p:nvPr/>
        </p:nvSpPr>
        <p:spPr bwMode="auto">
          <a:xfrm>
            <a:off x="2124075" y="620713"/>
            <a:ext cx="56880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000000"/>
                </a:solidFill>
                <a:latin typeface="Arial" pitchFamily="34" charset="0"/>
              </a:rPr>
              <a:t>0   100  200  300  400  </a:t>
            </a:r>
            <a:r>
              <a:rPr lang="ru-RU">
                <a:solidFill>
                  <a:srgbClr val="0000FF"/>
                </a:solidFill>
                <a:latin typeface="Arial" pitchFamily="34" charset="0"/>
              </a:rPr>
              <a:t>500</a:t>
            </a:r>
            <a:r>
              <a:rPr lang="ru-RU">
                <a:solidFill>
                  <a:srgbClr val="000000"/>
                </a:solidFill>
                <a:latin typeface="Arial" pitchFamily="34" charset="0"/>
              </a:rPr>
              <a:t>  600 700  800  900 1000</a:t>
            </a:r>
          </a:p>
        </p:txBody>
      </p:sp>
      <p:sp>
        <p:nvSpPr>
          <p:cNvPr id="8238" name="Line 53"/>
          <p:cNvSpPr>
            <a:spLocks noChangeShapeType="1"/>
          </p:cNvSpPr>
          <p:nvPr/>
        </p:nvSpPr>
        <p:spPr bwMode="auto">
          <a:xfrm flipH="1" flipV="1">
            <a:off x="7380288" y="981075"/>
            <a:ext cx="0" cy="16557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" name="PubBanner"/>
          <p:cNvSpPr>
            <a:spLocks noEditPoints="1" noChangeArrowheads="1"/>
          </p:cNvSpPr>
          <p:nvPr/>
        </p:nvSpPr>
        <p:spPr bwMode="auto">
          <a:xfrm rot="10800000">
            <a:off x="2051050" y="1341438"/>
            <a:ext cx="5473700" cy="2016125"/>
          </a:xfrm>
          <a:custGeom>
            <a:avLst/>
            <a:gdLst>
              <a:gd name="T0" fmla="*/ 10800 w 21600"/>
              <a:gd name="T1" fmla="*/ 0 h 21600"/>
              <a:gd name="T2" fmla="*/ 684 w 21600"/>
              <a:gd name="T3" fmla="*/ 13728 h 21600"/>
              <a:gd name="T4" fmla="*/ 10800 w 21600"/>
              <a:gd name="T5" fmla="*/ 12549 h 21600"/>
              <a:gd name="T6" fmla="*/ 20928 w 21600"/>
              <a:gd name="T7" fmla="*/ 1372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826 w 21600"/>
              <a:gd name="T13" fmla="*/ 4525 h 21600"/>
              <a:gd name="T14" fmla="*/ 18785 w 21600"/>
              <a:gd name="T15" fmla="*/ 1254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785" y="4525"/>
                </a:moveTo>
                <a:cubicBezTo>
                  <a:pt x="18684" y="3891"/>
                  <a:pt x="18494" y="3359"/>
                  <a:pt x="18152" y="2776"/>
                </a:cubicBezTo>
                <a:cubicBezTo>
                  <a:pt x="17708" y="2243"/>
                  <a:pt x="17125" y="1749"/>
                  <a:pt x="16453" y="1318"/>
                </a:cubicBezTo>
                <a:cubicBezTo>
                  <a:pt x="15667" y="925"/>
                  <a:pt x="14792" y="583"/>
                  <a:pt x="13816" y="342"/>
                </a:cubicBezTo>
                <a:cubicBezTo>
                  <a:pt x="12840" y="152"/>
                  <a:pt x="11826" y="0"/>
                  <a:pt x="10800" y="0"/>
                </a:cubicBezTo>
                <a:cubicBezTo>
                  <a:pt x="9735" y="0"/>
                  <a:pt x="8708" y="152"/>
                  <a:pt x="7732" y="342"/>
                </a:cubicBezTo>
                <a:cubicBezTo>
                  <a:pt x="6807" y="583"/>
                  <a:pt x="5932" y="925"/>
                  <a:pt x="5159" y="1318"/>
                </a:cubicBezTo>
                <a:cubicBezTo>
                  <a:pt x="4474" y="1749"/>
                  <a:pt x="3891" y="2243"/>
                  <a:pt x="3409" y="2776"/>
                </a:cubicBezTo>
                <a:cubicBezTo>
                  <a:pt x="3118" y="3359"/>
                  <a:pt x="2864" y="3891"/>
                  <a:pt x="2826" y="4525"/>
                </a:cubicBezTo>
                <a:lnTo>
                  <a:pt x="2826" y="6084"/>
                </a:lnTo>
                <a:lnTo>
                  <a:pt x="0" y="9152"/>
                </a:lnTo>
                <a:lnTo>
                  <a:pt x="684" y="13728"/>
                </a:lnTo>
                <a:lnTo>
                  <a:pt x="0" y="21600"/>
                </a:lnTo>
                <a:lnTo>
                  <a:pt x="2826" y="18684"/>
                </a:lnTo>
                <a:lnTo>
                  <a:pt x="2826" y="17074"/>
                </a:lnTo>
                <a:cubicBezTo>
                  <a:pt x="2864" y="16491"/>
                  <a:pt x="3118" y="15908"/>
                  <a:pt x="3409" y="15325"/>
                </a:cubicBezTo>
                <a:cubicBezTo>
                  <a:pt x="3891" y="14792"/>
                  <a:pt x="4474" y="14311"/>
                  <a:pt x="5159" y="13867"/>
                </a:cubicBezTo>
                <a:cubicBezTo>
                  <a:pt x="5932" y="13474"/>
                  <a:pt x="6807" y="13145"/>
                  <a:pt x="7732" y="12891"/>
                </a:cubicBezTo>
                <a:cubicBezTo>
                  <a:pt x="8708" y="12701"/>
                  <a:pt x="9735" y="12600"/>
                  <a:pt x="10800" y="12549"/>
                </a:cubicBezTo>
                <a:cubicBezTo>
                  <a:pt x="11826" y="12600"/>
                  <a:pt x="12840" y="12701"/>
                  <a:pt x="13816" y="12891"/>
                </a:cubicBezTo>
                <a:cubicBezTo>
                  <a:pt x="14792" y="13145"/>
                  <a:pt x="15667" y="13474"/>
                  <a:pt x="16453" y="13867"/>
                </a:cubicBezTo>
                <a:cubicBezTo>
                  <a:pt x="17125" y="14311"/>
                  <a:pt x="17708" y="14792"/>
                  <a:pt x="18152" y="15325"/>
                </a:cubicBezTo>
                <a:cubicBezTo>
                  <a:pt x="18494" y="15908"/>
                  <a:pt x="18684" y="16491"/>
                  <a:pt x="18785" y="17074"/>
                </a:cubicBezTo>
                <a:lnTo>
                  <a:pt x="18785" y="18684"/>
                </a:lnTo>
                <a:lnTo>
                  <a:pt x="21600" y="21600"/>
                </a:lnTo>
                <a:lnTo>
                  <a:pt x="20928" y="13728"/>
                </a:lnTo>
                <a:lnTo>
                  <a:pt x="21600" y="9152"/>
                </a:lnTo>
                <a:lnTo>
                  <a:pt x="18785" y="6084"/>
                </a:lnTo>
                <a:lnTo>
                  <a:pt x="18785" y="4525"/>
                </a:lnTo>
                <a:close/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3" name="chair1"/>
          <p:cNvSpPr>
            <a:spLocks noEditPoints="1" noChangeArrowheads="1"/>
          </p:cNvSpPr>
          <p:nvPr/>
        </p:nvSpPr>
        <p:spPr bwMode="auto">
          <a:xfrm>
            <a:off x="4859338" y="2420938"/>
            <a:ext cx="3816350" cy="935037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1593 w 21600"/>
              <a:gd name="T9" fmla="*/ 7848 h 21600"/>
              <a:gd name="T10" fmla="*/ 20317 w 21600"/>
              <a:gd name="T11" fmla="*/ 1757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7752" y="5993"/>
                </a:moveTo>
                <a:lnTo>
                  <a:pt x="13862" y="5993"/>
                </a:lnTo>
                <a:lnTo>
                  <a:pt x="13862" y="3443"/>
                </a:lnTo>
                <a:lnTo>
                  <a:pt x="18455" y="3443"/>
                </a:lnTo>
                <a:lnTo>
                  <a:pt x="18952" y="3443"/>
                </a:lnTo>
                <a:lnTo>
                  <a:pt x="19448" y="3354"/>
                </a:lnTo>
                <a:lnTo>
                  <a:pt x="19697" y="3220"/>
                </a:lnTo>
                <a:lnTo>
                  <a:pt x="20234" y="3041"/>
                </a:lnTo>
                <a:lnTo>
                  <a:pt x="20566" y="2817"/>
                </a:lnTo>
                <a:lnTo>
                  <a:pt x="20731" y="2460"/>
                </a:lnTo>
                <a:lnTo>
                  <a:pt x="20897" y="2102"/>
                </a:lnTo>
                <a:lnTo>
                  <a:pt x="20897" y="1744"/>
                </a:lnTo>
                <a:lnTo>
                  <a:pt x="20897" y="1431"/>
                </a:lnTo>
                <a:lnTo>
                  <a:pt x="20731" y="1073"/>
                </a:lnTo>
                <a:lnTo>
                  <a:pt x="20566" y="716"/>
                </a:lnTo>
                <a:lnTo>
                  <a:pt x="20234" y="492"/>
                </a:lnTo>
                <a:lnTo>
                  <a:pt x="19697" y="224"/>
                </a:lnTo>
                <a:lnTo>
                  <a:pt x="19448" y="134"/>
                </a:lnTo>
                <a:lnTo>
                  <a:pt x="18952" y="0"/>
                </a:lnTo>
                <a:lnTo>
                  <a:pt x="18455" y="0"/>
                </a:lnTo>
                <a:lnTo>
                  <a:pt x="10966" y="0"/>
                </a:lnTo>
                <a:lnTo>
                  <a:pt x="3641" y="0"/>
                </a:lnTo>
                <a:lnTo>
                  <a:pt x="3145" y="0"/>
                </a:lnTo>
                <a:lnTo>
                  <a:pt x="2648" y="134"/>
                </a:lnTo>
                <a:lnTo>
                  <a:pt x="2276" y="224"/>
                </a:lnTo>
                <a:lnTo>
                  <a:pt x="1945" y="492"/>
                </a:lnTo>
                <a:lnTo>
                  <a:pt x="1697" y="716"/>
                </a:lnTo>
                <a:lnTo>
                  <a:pt x="1366" y="1073"/>
                </a:lnTo>
                <a:lnTo>
                  <a:pt x="1200" y="1431"/>
                </a:lnTo>
                <a:lnTo>
                  <a:pt x="1200" y="1744"/>
                </a:lnTo>
                <a:lnTo>
                  <a:pt x="1200" y="2102"/>
                </a:lnTo>
                <a:lnTo>
                  <a:pt x="1366" y="2460"/>
                </a:lnTo>
                <a:lnTo>
                  <a:pt x="1697" y="2817"/>
                </a:lnTo>
                <a:lnTo>
                  <a:pt x="1945" y="3041"/>
                </a:lnTo>
                <a:lnTo>
                  <a:pt x="2276" y="3220"/>
                </a:lnTo>
                <a:lnTo>
                  <a:pt x="2648" y="3354"/>
                </a:lnTo>
                <a:lnTo>
                  <a:pt x="3145" y="3443"/>
                </a:lnTo>
                <a:lnTo>
                  <a:pt x="3641" y="3443"/>
                </a:lnTo>
                <a:lnTo>
                  <a:pt x="8152" y="3443"/>
                </a:lnTo>
                <a:lnTo>
                  <a:pt x="8152" y="5993"/>
                </a:lnTo>
                <a:lnTo>
                  <a:pt x="3890" y="5993"/>
                </a:lnTo>
                <a:lnTo>
                  <a:pt x="3145" y="6127"/>
                </a:lnTo>
                <a:lnTo>
                  <a:pt x="2276" y="6306"/>
                </a:lnTo>
                <a:lnTo>
                  <a:pt x="1697" y="6663"/>
                </a:lnTo>
                <a:lnTo>
                  <a:pt x="1200" y="7155"/>
                </a:lnTo>
                <a:lnTo>
                  <a:pt x="662" y="7737"/>
                </a:lnTo>
                <a:lnTo>
                  <a:pt x="166" y="8273"/>
                </a:lnTo>
                <a:lnTo>
                  <a:pt x="0" y="8989"/>
                </a:lnTo>
                <a:lnTo>
                  <a:pt x="0" y="9525"/>
                </a:lnTo>
                <a:lnTo>
                  <a:pt x="0" y="10822"/>
                </a:lnTo>
                <a:lnTo>
                  <a:pt x="0" y="15831"/>
                </a:lnTo>
                <a:lnTo>
                  <a:pt x="166" y="16547"/>
                </a:lnTo>
                <a:lnTo>
                  <a:pt x="662" y="17307"/>
                </a:lnTo>
                <a:lnTo>
                  <a:pt x="1697" y="18380"/>
                </a:lnTo>
                <a:lnTo>
                  <a:pt x="2814" y="19275"/>
                </a:lnTo>
                <a:lnTo>
                  <a:pt x="3641" y="19766"/>
                </a:lnTo>
                <a:lnTo>
                  <a:pt x="4428" y="20169"/>
                </a:lnTo>
                <a:lnTo>
                  <a:pt x="5421" y="20527"/>
                </a:lnTo>
                <a:lnTo>
                  <a:pt x="6372" y="20884"/>
                </a:lnTo>
                <a:lnTo>
                  <a:pt x="7572" y="21242"/>
                </a:lnTo>
                <a:lnTo>
                  <a:pt x="8648" y="21466"/>
                </a:lnTo>
                <a:lnTo>
                  <a:pt x="9766" y="21600"/>
                </a:lnTo>
                <a:lnTo>
                  <a:pt x="11131" y="21600"/>
                </a:lnTo>
                <a:lnTo>
                  <a:pt x="12414" y="21600"/>
                </a:lnTo>
                <a:lnTo>
                  <a:pt x="13779" y="21466"/>
                </a:lnTo>
                <a:lnTo>
                  <a:pt x="14855" y="21242"/>
                </a:lnTo>
                <a:lnTo>
                  <a:pt x="15807" y="20884"/>
                </a:lnTo>
                <a:lnTo>
                  <a:pt x="16841" y="20527"/>
                </a:lnTo>
                <a:lnTo>
                  <a:pt x="17669" y="20169"/>
                </a:lnTo>
                <a:lnTo>
                  <a:pt x="18455" y="19766"/>
                </a:lnTo>
                <a:lnTo>
                  <a:pt x="19117" y="19275"/>
                </a:lnTo>
                <a:lnTo>
                  <a:pt x="20234" y="18380"/>
                </a:lnTo>
                <a:lnTo>
                  <a:pt x="21062" y="17307"/>
                </a:lnTo>
                <a:lnTo>
                  <a:pt x="21600" y="16547"/>
                </a:lnTo>
                <a:lnTo>
                  <a:pt x="21600" y="15831"/>
                </a:lnTo>
                <a:lnTo>
                  <a:pt x="21600" y="10733"/>
                </a:lnTo>
                <a:lnTo>
                  <a:pt x="21600" y="9525"/>
                </a:lnTo>
                <a:lnTo>
                  <a:pt x="21600" y="8989"/>
                </a:lnTo>
                <a:lnTo>
                  <a:pt x="21434" y="8273"/>
                </a:lnTo>
                <a:lnTo>
                  <a:pt x="21062" y="7737"/>
                </a:lnTo>
                <a:lnTo>
                  <a:pt x="20566" y="7155"/>
                </a:lnTo>
                <a:lnTo>
                  <a:pt x="19903" y="6663"/>
                </a:lnTo>
                <a:lnTo>
                  <a:pt x="19283" y="6306"/>
                </a:lnTo>
                <a:lnTo>
                  <a:pt x="18621" y="6127"/>
                </a:lnTo>
                <a:lnTo>
                  <a:pt x="17752" y="5993"/>
                </a:lnTo>
                <a:close/>
              </a:path>
              <a:path w="21600" h="21600" extrusionOk="0">
                <a:moveTo>
                  <a:pt x="8152" y="3443"/>
                </a:moveTo>
                <a:lnTo>
                  <a:pt x="13862" y="3443"/>
                </a:lnTo>
              </a:path>
              <a:path w="21600" h="21600" extrusionOk="0">
                <a:moveTo>
                  <a:pt x="8152" y="5993"/>
                </a:moveTo>
                <a:lnTo>
                  <a:pt x="13862" y="5993"/>
                </a:lnTo>
              </a:path>
            </a:pathLst>
          </a:custGeom>
          <a:gradFill rotWithShape="1">
            <a:gsLst>
              <a:gs pos="0">
                <a:srgbClr val="0000FF"/>
              </a:gs>
              <a:gs pos="50000">
                <a:srgbClr val="9999FF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rgbClr val="00206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4" name="chair1"/>
          <p:cNvSpPr>
            <a:spLocks noEditPoints="1" noChangeArrowheads="1"/>
          </p:cNvSpPr>
          <p:nvPr/>
        </p:nvSpPr>
        <p:spPr bwMode="auto">
          <a:xfrm>
            <a:off x="468313" y="2349500"/>
            <a:ext cx="3816350" cy="1077913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1593 w 21600"/>
              <a:gd name="T9" fmla="*/ 7848 h 21600"/>
              <a:gd name="T10" fmla="*/ 20317 w 21600"/>
              <a:gd name="T11" fmla="*/ 1757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7752" y="5993"/>
                </a:moveTo>
                <a:lnTo>
                  <a:pt x="13862" y="5993"/>
                </a:lnTo>
                <a:lnTo>
                  <a:pt x="13862" y="3443"/>
                </a:lnTo>
                <a:lnTo>
                  <a:pt x="18455" y="3443"/>
                </a:lnTo>
                <a:lnTo>
                  <a:pt x="18952" y="3443"/>
                </a:lnTo>
                <a:lnTo>
                  <a:pt x="19448" y="3354"/>
                </a:lnTo>
                <a:lnTo>
                  <a:pt x="19697" y="3220"/>
                </a:lnTo>
                <a:lnTo>
                  <a:pt x="20234" y="3041"/>
                </a:lnTo>
                <a:lnTo>
                  <a:pt x="20566" y="2817"/>
                </a:lnTo>
                <a:lnTo>
                  <a:pt x="20731" y="2460"/>
                </a:lnTo>
                <a:lnTo>
                  <a:pt x="20897" y="2102"/>
                </a:lnTo>
                <a:lnTo>
                  <a:pt x="20897" y="1744"/>
                </a:lnTo>
                <a:lnTo>
                  <a:pt x="20897" y="1431"/>
                </a:lnTo>
                <a:lnTo>
                  <a:pt x="20731" y="1073"/>
                </a:lnTo>
                <a:lnTo>
                  <a:pt x="20566" y="716"/>
                </a:lnTo>
                <a:lnTo>
                  <a:pt x="20234" y="492"/>
                </a:lnTo>
                <a:lnTo>
                  <a:pt x="19697" y="224"/>
                </a:lnTo>
                <a:lnTo>
                  <a:pt x="19448" y="134"/>
                </a:lnTo>
                <a:lnTo>
                  <a:pt x="18952" y="0"/>
                </a:lnTo>
                <a:lnTo>
                  <a:pt x="18455" y="0"/>
                </a:lnTo>
                <a:lnTo>
                  <a:pt x="10966" y="0"/>
                </a:lnTo>
                <a:lnTo>
                  <a:pt x="3641" y="0"/>
                </a:lnTo>
                <a:lnTo>
                  <a:pt x="3145" y="0"/>
                </a:lnTo>
                <a:lnTo>
                  <a:pt x="2648" y="134"/>
                </a:lnTo>
                <a:lnTo>
                  <a:pt x="2276" y="224"/>
                </a:lnTo>
                <a:lnTo>
                  <a:pt x="1945" y="492"/>
                </a:lnTo>
                <a:lnTo>
                  <a:pt x="1697" y="716"/>
                </a:lnTo>
                <a:lnTo>
                  <a:pt x="1366" y="1073"/>
                </a:lnTo>
                <a:lnTo>
                  <a:pt x="1200" y="1431"/>
                </a:lnTo>
                <a:lnTo>
                  <a:pt x="1200" y="1744"/>
                </a:lnTo>
                <a:lnTo>
                  <a:pt x="1200" y="2102"/>
                </a:lnTo>
                <a:lnTo>
                  <a:pt x="1366" y="2460"/>
                </a:lnTo>
                <a:lnTo>
                  <a:pt x="1697" y="2817"/>
                </a:lnTo>
                <a:lnTo>
                  <a:pt x="1945" y="3041"/>
                </a:lnTo>
                <a:lnTo>
                  <a:pt x="2276" y="3220"/>
                </a:lnTo>
                <a:lnTo>
                  <a:pt x="2648" y="3354"/>
                </a:lnTo>
                <a:lnTo>
                  <a:pt x="3145" y="3443"/>
                </a:lnTo>
                <a:lnTo>
                  <a:pt x="3641" y="3443"/>
                </a:lnTo>
                <a:lnTo>
                  <a:pt x="8152" y="3443"/>
                </a:lnTo>
                <a:lnTo>
                  <a:pt x="8152" y="5993"/>
                </a:lnTo>
                <a:lnTo>
                  <a:pt x="3890" y="5993"/>
                </a:lnTo>
                <a:lnTo>
                  <a:pt x="3145" y="6127"/>
                </a:lnTo>
                <a:lnTo>
                  <a:pt x="2276" y="6306"/>
                </a:lnTo>
                <a:lnTo>
                  <a:pt x="1697" y="6663"/>
                </a:lnTo>
                <a:lnTo>
                  <a:pt x="1200" y="7155"/>
                </a:lnTo>
                <a:lnTo>
                  <a:pt x="662" y="7737"/>
                </a:lnTo>
                <a:lnTo>
                  <a:pt x="166" y="8273"/>
                </a:lnTo>
                <a:lnTo>
                  <a:pt x="0" y="8989"/>
                </a:lnTo>
                <a:lnTo>
                  <a:pt x="0" y="9525"/>
                </a:lnTo>
                <a:lnTo>
                  <a:pt x="0" y="10822"/>
                </a:lnTo>
                <a:lnTo>
                  <a:pt x="0" y="15831"/>
                </a:lnTo>
                <a:lnTo>
                  <a:pt x="166" y="16547"/>
                </a:lnTo>
                <a:lnTo>
                  <a:pt x="662" y="17307"/>
                </a:lnTo>
                <a:lnTo>
                  <a:pt x="1697" y="18380"/>
                </a:lnTo>
                <a:lnTo>
                  <a:pt x="2814" y="19275"/>
                </a:lnTo>
                <a:lnTo>
                  <a:pt x="3641" y="19766"/>
                </a:lnTo>
                <a:lnTo>
                  <a:pt x="4428" y="20169"/>
                </a:lnTo>
                <a:lnTo>
                  <a:pt x="5421" y="20527"/>
                </a:lnTo>
                <a:lnTo>
                  <a:pt x="6372" y="20884"/>
                </a:lnTo>
                <a:lnTo>
                  <a:pt x="7572" y="21242"/>
                </a:lnTo>
                <a:lnTo>
                  <a:pt x="8648" y="21466"/>
                </a:lnTo>
                <a:lnTo>
                  <a:pt x="9766" y="21600"/>
                </a:lnTo>
                <a:lnTo>
                  <a:pt x="11131" y="21600"/>
                </a:lnTo>
                <a:lnTo>
                  <a:pt x="12414" y="21600"/>
                </a:lnTo>
                <a:lnTo>
                  <a:pt x="13779" y="21466"/>
                </a:lnTo>
                <a:lnTo>
                  <a:pt x="14855" y="21242"/>
                </a:lnTo>
                <a:lnTo>
                  <a:pt x="15807" y="20884"/>
                </a:lnTo>
                <a:lnTo>
                  <a:pt x="16841" y="20527"/>
                </a:lnTo>
                <a:lnTo>
                  <a:pt x="17669" y="20169"/>
                </a:lnTo>
                <a:lnTo>
                  <a:pt x="18455" y="19766"/>
                </a:lnTo>
                <a:lnTo>
                  <a:pt x="19117" y="19275"/>
                </a:lnTo>
                <a:lnTo>
                  <a:pt x="20234" y="18380"/>
                </a:lnTo>
                <a:lnTo>
                  <a:pt x="21062" y="17307"/>
                </a:lnTo>
                <a:lnTo>
                  <a:pt x="21600" y="16547"/>
                </a:lnTo>
                <a:lnTo>
                  <a:pt x="21600" y="15831"/>
                </a:lnTo>
                <a:lnTo>
                  <a:pt x="21600" y="10733"/>
                </a:lnTo>
                <a:lnTo>
                  <a:pt x="21600" y="9525"/>
                </a:lnTo>
                <a:lnTo>
                  <a:pt x="21600" y="8989"/>
                </a:lnTo>
                <a:lnTo>
                  <a:pt x="21434" y="8273"/>
                </a:lnTo>
                <a:lnTo>
                  <a:pt x="21062" y="7737"/>
                </a:lnTo>
                <a:lnTo>
                  <a:pt x="20566" y="7155"/>
                </a:lnTo>
                <a:lnTo>
                  <a:pt x="19903" y="6663"/>
                </a:lnTo>
                <a:lnTo>
                  <a:pt x="19283" y="6306"/>
                </a:lnTo>
                <a:lnTo>
                  <a:pt x="18621" y="6127"/>
                </a:lnTo>
                <a:lnTo>
                  <a:pt x="17752" y="5993"/>
                </a:lnTo>
                <a:close/>
              </a:path>
              <a:path w="21600" h="21600" extrusionOk="0">
                <a:moveTo>
                  <a:pt x="8152" y="3443"/>
                </a:moveTo>
                <a:lnTo>
                  <a:pt x="13862" y="3443"/>
                </a:lnTo>
              </a:path>
              <a:path w="21600" h="21600" extrusionOk="0">
                <a:moveTo>
                  <a:pt x="8152" y="5993"/>
                </a:moveTo>
                <a:lnTo>
                  <a:pt x="13862" y="5993"/>
                </a:lnTo>
              </a:path>
            </a:pathLst>
          </a:custGeom>
          <a:gradFill rotWithShape="1">
            <a:gsLst>
              <a:gs pos="0">
                <a:srgbClr val="0000FF"/>
              </a:gs>
              <a:gs pos="50000">
                <a:srgbClr val="9999FF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rgbClr val="00206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8246" name="Text Box 71"/>
          <p:cNvSpPr txBox="1">
            <a:spLocks noChangeArrowheads="1"/>
          </p:cNvSpPr>
          <p:nvPr/>
        </p:nvSpPr>
        <p:spPr bwMode="auto">
          <a:xfrm>
            <a:off x="323850" y="386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solidFill>
                <a:srgbClr val="000000"/>
              </a:solidFill>
              <a:latin typeface="Arial" pitchFamily="34" charset="0"/>
            </a:endParaRPr>
          </a:p>
        </p:txBody>
      </p:sp>
      <p:grpSp>
        <p:nvGrpSpPr>
          <p:cNvPr id="2" name="Group 270"/>
          <p:cNvGrpSpPr>
            <a:grpSpLocks/>
          </p:cNvGrpSpPr>
          <p:nvPr/>
        </p:nvGrpSpPr>
        <p:grpSpPr bwMode="auto">
          <a:xfrm>
            <a:off x="755650" y="549275"/>
            <a:ext cx="1971675" cy="2087563"/>
            <a:chOff x="476" y="346"/>
            <a:chExt cx="1242" cy="1315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pic>
          <p:nvPicPr>
            <p:cNvPr id="18" name="Picture 268" descr="arbuz0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-425726">
              <a:off x="476" y="346"/>
              <a:ext cx="1242" cy="1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</p:pic>
        <p:sp>
          <p:nvSpPr>
            <p:cNvPr id="19" name="Freeform 269"/>
            <p:cNvSpPr>
              <a:spLocks/>
            </p:cNvSpPr>
            <p:nvPr/>
          </p:nvSpPr>
          <p:spPr bwMode="auto">
            <a:xfrm>
              <a:off x="1200" y="1246"/>
              <a:ext cx="468" cy="309"/>
            </a:xfrm>
            <a:custGeom>
              <a:avLst/>
              <a:gdLst>
                <a:gd name="T0" fmla="*/ 0 w 468"/>
                <a:gd name="T1" fmla="*/ 224 h 309"/>
                <a:gd name="T2" fmla="*/ 84 w 468"/>
                <a:gd name="T3" fmla="*/ 278 h 309"/>
                <a:gd name="T4" fmla="*/ 194 w 468"/>
                <a:gd name="T5" fmla="*/ 306 h 309"/>
                <a:gd name="T6" fmla="*/ 302 w 468"/>
                <a:gd name="T7" fmla="*/ 294 h 309"/>
                <a:gd name="T8" fmla="*/ 396 w 468"/>
                <a:gd name="T9" fmla="*/ 232 h 309"/>
                <a:gd name="T10" fmla="*/ 452 w 468"/>
                <a:gd name="T11" fmla="*/ 116 h 309"/>
                <a:gd name="T12" fmla="*/ 468 w 468"/>
                <a:gd name="T13" fmla="*/ 0 h 30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8"/>
                <a:gd name="T22" fmla="*/ 0 h 309"/>
                <a:gd name="T23" fmla="*/ 468 w 468"/>
                <a:gd name="T24" fmla="*/ 309 h 30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8" h="309">
                  <a:moveTo>
                    <a:pt x="0" y="224"/>
                  </a:moveTo>
                  <a:cubicBezTo>
                    <a:pt x="14" y="233"/>
                    <a:pt x="52" y="264"/>
                    <a:pt x="84" y="278"/>
                  </a:cubicBezTo>
                  <a:cubicBezTo>
                    <a:pt x="116" y="292"/>
                    <a:pt x="158" y="303"/>
                    <a:pt x="194" y="306"/>
                  </a:cubicBezTo>
                  <a:cubicBezTo>
                    <a:pt x="230" y="309"/>
                    <a:pt x="268" y="306"/>
                    <a:pt x="302" y="294"/>
                  </a:cubicBezTo>
                  <a:cubicBezTo>
                    <a:pt x="336" y="282"/>
                    <a:pt x="371" y="261"/>
                    <a:pt x="396" y="232"/>
                  </a:cubicBezTo>
                  <a:cubicBezTo>
                    <a:pt x="421" y="203"/>
                    <a:pt x="440" y="154"/>
                    <a:pt x="452" y="116"/>
                  </a:cubicBezTo>
                  <a:cubicBezTo>
                    <a:pt x="464" y="78"/>
                    <a:pt x="465" y="24"/>
                    <a:pt x="468" y="0"/>
                  </a:cubicBezTo>
                </a:path>
              </a:pathLst>
            </a:custGeom>
            <a:noFill/>
            <a:ln w="38100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</p:grpSp>
      <p:grpSp>
        <p:nvGrpSpPr>
          <p:cNvPr id="3" name="Group 279"/>
          <p:cNvGrpSpPr>
            <a:grpSpLocks/>
          </p:cNvGrpSpPr>
          <p:nvPr/>
        </p:nvGrpSpPr>
        <p:grpSpPr bwMode="auto">
          <a:xfrm>
            <a:off x="4211638" y="4292600"/>
            <a:ext cx="1371600" cy="2230438"/>
            <a:chOff x="3984" y="2006"/>
            <a:chExt cx="682" cy="1133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21" name="Freeform 280"/>
            <p:cNvSpPr>
              <a:spLocks/>
            </p:cNvSpPr>
            <p:nvPr/>
          </p:nvSpPr>
          <p:spPr bwMode="auto">
            <a:xfrm>
              <a:off x="3994" y="2006"/>
              <a:ext cx="672" cy="1133"/>
            </a:xfrm>
            <a:custGeom>
              <a:avLst/>
              <a:gdLst/>
              <a:ahLst/>
              <a:cxnLst>
                <a:cxn ang="0">
                  <a:pos x="272" y="804"/>
                </a:cxn>
                <a:cxn ang="0">
                  <a:pos x="98" y="798"/>
                </a:cxn>
                <a:cxn ang="0">
                  <a:pos x="20" y="744"/>
                </a:cxn>
                <a:cxn ang="0">
                  <a:pos x="2" y="576"/>
                </a:cxn>
                <a:cxn ang="0">
                  <a:pos x="20" y="270"/>
                </a:cxn>
                <a:cxn ang="0">
                  <a:pos x="122" y="204"/>
                </a:cxn>
                <a:cxn ang="0">
                  <a:pos x="164" y="162"/>
                </a:cxn>
                <a:cxn ang="0">
                  <a:pos x="104" y="108"/>
                </a:cxn>
                <a:cxn ang="0">
                  <a:pos x="80" y="48"/>
                </a:cxn>
                <a:cxn ang="0">
                  <a:pos x="158" y="6"/>
                </a:cxn>
                <a:cxn ang="0">
                  <a:pos x="315" y="12"/>
                </a:cxn>
                <a:cxn ang="0">
                  <a:pos x="422" y="42"/>
                </a:cxn>
                <a:cxn ang="0">
                  <a:pos x="422" y="90"/>
                </a:cxn>
                <a:cxn ang="0">
                  <a:pos x="356" y="162"/>
                </a:cxn>
                <a:cxn ang="0">
                  <a:pos x="392" y="204"/>
                </a:cxn>
                <a:cxn ang="0">
                  <a:pos x="494" y="240"/>
                </a:cxn>
                <a:cxn ang="0">
                  <a:pos x="518" y="432"/>
                </a:cxn>
                <a:cxn ang="0">
                  <a:pos x="519" y="564"/>
                </a:cxn>
                <a:cxn ang="0">
                  <a:pos x="502" y="750"/>
                </a:cxn>
                <a:cxn ang="0">
                  <a:pos x="434" y="798"/>
                </a:cxn>
                <a:cxn ang="0">
                  <a:pos x="284" y="804"/>
                </a:cxn>
              </a:cxnLst>
              <a:rect l="0" t="0" r="r" b="b"/>
              <a:pathLst>
                <a:path w="522" h="808">
                  <a:moveTo>
                    <a:pt x="272" y="804"/>
                  </a:moveTo>
                  <a:cubicBezTo>
                    <a:pt x="243" y="804"/>
                    <a:pt x="140" y="808"/>
                    <a:pt x="98" y="798"/>
                  </a:cubicBezTo>
                  <a:cubicBezTo>
                    <a:pt x="56" y="788"/>
                    <a:pt x="36" y="781"/>
                    <a:pt x="20" y="744"/>
                  </a:cubicBezTo>
                  <a:cubicBezTo>
                    <a:pt x="4" y="707"/>
                    <a:pt x="2" y="655"/>
                    <a:pt x="2" y="576"/>
                  </a:cubicBezTo>
                  <a:cubicBezTo>
                    <a:pt x="2" y="497"/>
                    <a:pt x="0" y="332"/>
                    <a:pt x="20" y="270"/>
                  </a:cubicBezTo>
                  <a:cubicBezTo>
                    <a:pt x="40" y="208"/>
                    <a:pt x="98" y="222"/>
                    <a:pt x="122" y="204"/>
                  </a:cubicBezTo>
                  <a:cubicBezTo>
                    <a:pt x="146" y="186"/>
                    <a:pt x="167" y="178"/>
                    <a:pt x="164" y="162"/>
                  </a:cubicBezTo>
                  <a:cubicBezTo>
                    <a:pt x="161" y="146"/>
                    <a:pt x="118" y="127"/>
                    <a:pt x="104" y="108"/>
                  </a:cubicBezTo>
                  <a:cubicBezTo>
                    <a:pt x="90" y="89"/>
                    <a:pt x="71" y="65"/>
                    <a:pt x="80" y="48"/>
                  </a:cubicBezTo>
                  <a:cubicBezTo>
                    <a:pt x="89" y="31"/>
                    <a:pt x="119" y="12"/>
                    <a:pt x="158" y="6"/>
                  </a:cubicBezTo>
                  <a:cubicBezTo>
                    <a:pt x="197" y="0"/>
                    <a:pt x="271" y="6"/>
                    <a:pt x="315" y="12"/>
                  </a:cubicBezTo>
                  <a:cubicBezTo>
                    <a:pt x="359" y="18"/>
                    <a:pt x="404" y="29"/>
                    <a:pt x="422" y="42"/>
                  </a:cubicBezTo>
                  <a:cubicBezTo>
                    <a:pt x="440" y="55"/>
                    <a:pt x="433" y="70"/>
                    <a:pt x="422" y="90"/>
                  </a:cubicBezTo>
                  <a:cubicBezTo>
                    <a:pt x="411" y="110"/>
                    <a:pt x="361" y="143"/>
                    <a:pt x="356" y="162"/>
                  </a:cubicBezTo>
                  <a:cubicBezTo>
                    <a:pt x="351" y="181"/>
                    <a:pt x="369" y="191"/>
                    <a:pt x="392" y="204"/>
                  </a:cubicBezTo>
                  <a:cubicBezTo>
                    <a:pt x="415" y="217"/>
                    <a:pt x="473" y="202"/>
                    <a:pt x="494" y="240"/>
                  </a:cubicBezTo>
                  <a:cubicBezTo>
                    <a:pt x="515" y="278"/>
                    <a:pt x="514" y="378"/>
                    <a:pt x="518" y="432"/>
                  </a:cubicBezTo>
                  <a:cubicBezTo>
                    <a:pt x="522" y="486"/>
                    <a:pt x="522" y="511"/>
                    <a:pt x="519" y="564"/>
                  </a:cubicBezTo>
                  <a:cubicBezTo>
                    <a:pt x="516" y="617"/>
                    <a:pt x="516" y="711"/>
                    <a:pt x="502" y="750"/>
                  </a:cubicBezTo>
                  <a:cubicBezTo>
                    <a:pt x="488" y="789"/>
                    <a:pt x="470" y="789"/>
                    <a:pt x="434" y="798"/>
                  </a:cubicBezTo>
                  <a:cubicBezTo>
                    <a:pt x="398" y="807"/>
                    <a:pt x="315" y="803"/>
                    <a:pt x="284" y="804"/>
                  </a:cubicBez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2" name="Oval 281"/>
            <p:cNvSpPr>
              <a:spLocks noChangeArrowheads="1"/>
            </p:cNvSpPr>
            <p:nvPr/>
          </p:nvSpPr>
          <p:spPr bwMode="auto">
            <a:xfrm>
              <a:off x="4080" y="2016"/>
              <a:ext cx="480" cy="9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3" name="Text Box 282"/>
            <p:cNvSpPr txBox="1">
              <a:spLocks noChangeArrowheads="1"/>
            </p:cNvSpPr>
            <p:nvPr/>
          </p:nvSpPr>
          <p:spPr bwMode="auto">
            <a:xfrm>
              <a:off x="3984" y="2403"/>
              <a:ext cx="667" cy="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48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 5кг</a:t>
              </a:r>
            </a:p>
          </p:txBody>
        </p:sp>
      </p:grpSp>
      <p:grpSp>
        <p:nvGrpSpPr>
          <p:cNvPr id="4" name="Group 279"/>
          <p:cNvGrpSpPr>
            <a:grpSpLocks/>
          </p:cNvGrpSpPr>
          <p:nvPr/>
        </p:nvGrpSpPr>
        <p:grpSpPr bwMode="auto">
          <a:xfrm>
            <a:off x="6072198" y="4357694"/>
            <a:ext cx="1371600" cy="2230438"/>
            <a:chOff x="3984" y="2006"/>
            <a:chExt cx="682" cy="1133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25" name="Freeform 280"/>
            <p:cNvSpPr>
              <a:spLocks/>
            </p:cNvSpPr>
            <p:nvPr/>
          </p:nvSpPr>
          <p:spPr bwMode="auto">
            <a:xfrm>
              <a:off x="3994" y="2006"/>
              <a:ext cx="672" cy="1133"/>
            </a:xfrm>
            <a:custGeom>
              <a:avLst/>
              <a:gdLst/>
              <a:ahLst/>
              <a:cxnLst>
                <a:cxn ang="0">
                  <a:pos x="272" y="804"/>
                </a:cxn>
                <a:cxn ang="0">
                  <a:pos x="98" y="798"/>
                </a:cxn>
                <a:cxn ang="0">
                  <a:pos x="20" y="744"/>
                </a:cxn>
                <a:cxn ang="0">
                  <a:pos x="2" y="576"/>
                </a:cxn>
                <a:cxn ang="0">
                  <a:pos x="20" y="270"/>
                </a:cxn>
                <a:cxn ang="0">
                  <a:pos x="122" y="204"/>
                </a:cxn>
                <a:cxn ang="0">
                  <a:pos x="164" y="162"/>
                </a:cxn>
                <a:cxn ang="0">
                  <a:pos x="104" y="108"/>
                </a:cxn>
                <a:cxn ang="0">
                  <a:pos x="80" y="48"/>
                </a:cxn>
                <a:cxn ang="0">
                  <a:pos x="158" y="6"/>
                </a:cxn>
                <a:cxn ang="0">
                  <a:pos x="315" y="12"/>
                </a:cxn>
                <a:cxn ang="0">
                  <a:pos x="422" y="42"/>
                </a:cxn>
                <a:cxn ang="0">
                  <a:pos x="422" y="90"/>
                </a:cxn>
                <a:cxn ang="0">
                  <a:pos x="356" y="162"/>
                </a:cxn>
                <a:cxn ang="0">
                  <a:pos x="392" y="204"/>
                </a:cxn>
                <a:cxn ang="0">
                  <a:pos x="494" y="240"/>
                </a:cxn>
                <a:cxn ang="0">
                  <a:pos x="518" y="432"/>
                </a:cxn>
                <a:cxn ang="0">
                  <a:pos x="519" y="564"/>
                </a:cxn>
                <a:cxn ang="0">
                  <a:pos x="502" y="750"/>
                </a:cxn>
                <a:cxn ang="0">
                  <a:pos x="434" y="798"/>
                </a:cxn>
                <a:cxn ang="0">
                  <a:pos x="284" y="804"/>
                </a:cxn>
              </a:cxnLst>
              <a:rect l="0" t="0" r="r" b="b"/>
              <a:pathLst>
                <a:path w="522" h="808">
                  <a:moveTo>
                    <a:pt x="272" y="804"/>
                  </a:moveTo>
                  <a:cubicBezTo>
                    <a:pt x="243" y="804"/>
                    <a:pt x="140" y="808"/>
                    <a:pt x="98" y="798"/>
                  </a:cubicBezTo>
                  <a:cubicBezTo>
                    <a:pt x="56" y="788"/>
                    <a:pt x="36" y="781"/>
                    <a:pt x="20" y="744"/>
                  </a:cubicBezTo>
                  <a:cubicBezTo>
                    <a:pt x="4" y="707"/>
                    <a:pt x="2" y="655"/>
                    <a:pt x="2" y="576"/>
                  </a:cubicBezTo>
                  <a:cubicBezTo>
                    <a:pt x="2" y="497"/>
                    <a:pt x="0" y="332"/>
                    <a:pt x="20" y="270"/>
                  </a:cubicBezTo>
                  <a:cubicBezTo>
                    <a:pt x="40" y="208"/>
                    <a:pt x="98" y="222"/>
                    <a:pt x="122" y="204"/>
                  </a:cubicBezTo>
                  <a:cubicBezTo>
                    <a:pt x="146" y="186"/>
                    <a:pt x="167" y="178"/>
                    <a:pt x="164" y="162"/>
                  </a:cubicBezTo>
                  <a:cubicBezTo>
                    <a:pt x="161" y="146"/>
                    <a:pt x="118" y="127"/>
                    <a:pt x="104" y="108"/>
                  </a:cubicBezTo>
                  <a:cubicBezTo>
                    <a:pt x="90" y="89"/>
                    <a:pt x="71" y="65"/>
                    <a:pt x="80" y="48"/>
                  </a:cubicBezTo>
                  <a:cubicBezTo>
                    <a:pt x="89" y="31"/>
                    <a:pt x="119" y="12"/>
                    <a:pt x="158" y="6"/>
                  </a:cubicBezTo>
                  <a:cubicBezTo>
                    <a:pt x="197" y="0"/>
                    <a:pt x="271" y="6"/>
                    <a:pt x="315" y="12"/>
                  </a:cubicBezTo>
                  <a:cubicBezTo>
                    <a:pt x="359" y="18"/>
                    <a:pt x="404" y="29"/>
                    <a:pt x="422" y="42"/>
                  </a:cubicBezTo>
                  <a:cubicBezTo>
                    <a:pt x="440" y="55"/>
                    <a:pt x="433" y="70"/>
                    <a:pt x="422" y="90"/>
                  </a:cubicBezTo>
                  <a:cubicBezTo>
                    <a:pt x="411" y="110"/>
                    <a:pt x="361" y="143"/>
                    <a:pt x="356" y="162"/>
                  </a:cubicBezTo>
                  <a:cubicBezTo>
                    <a:pt x="351" y="181"/>
                    <a:pt x="369" y="191"/>
                    <a:pt x="392" y="204"/>
                  </a:cubicBezTo>
                  <a:cubicBezTo>
                    <a:pt x="415" y="217"/>
                    <a:pt x="473" y="202"/>
                    <a:pt x="494" y="240"/>
                  </a:cubicBezTo>
                  <a:cubicBezTo>
                    <a:pt x="515" y="278"/>
                    <a:pt x="514" y="378"/>
                    <a:pt x="518" y="432"/>
                  </a:cubicBezTo>
                  <a:cubicBezTo>
                    <a:pt x="522" y="486"/>
                    <a:pt x="522" y="511"/>
                    <a:pt x="519" y="564"/>
                  </a:cubicBezTo>
                  <a:cubicBezTo>
                    <a:pt x="516" y="617"/>
                    <a:pt x="516" y="711"/>
                    <a:pt x="502" y="750"/>
                  </a:cubicBezTo>
                  <a:cubicBezTo>
                    <a:pt x="488" y="789"/>
                    <a:pt x="470" y="789"/>
                    <a:pt x="434" y="798"/>
                  </a:cubicBezTo>
                  <a:cubicBezTo>
                    <a:pt x="398" y="807"/>
                    <a:pt x="315" y="803"/>
                    <a:pt x="284" y="804"/>
                  </a:cubicBez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6" name="Oval 281"/>
            <p:cNvSpPr>
              <a:spLocks noChangeArrowheads="1"/>
            </p:cNvSpPr>
            <p:nvPr/>
          </p:nvSpPr>
          <p:spPr bwMode="auto">
            <a:xfrm>
              <a:off x="4080" y="2016"/>
              <a:ext cx="480" cy="9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7" name="Text Box 282"/>
            <p:cNvSpPr txBox="1">
              <a:spLocks noChangeArrowheads="1"/>
            </p:cNvSpPr>
            <p:nvPr/>
          </p:nvSpPr>
          <p:spPr bwMode="auto">
            <a:xfrm>
              <a:off x="3984" y="2403"/>
              <a:ext cx="667" cy="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48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 5кг</a:t>
              </a:r>
            </a:p>
          </p:txBody>
        </p:sp>
      </p:grpSp>
      <p:sp>
        <p:nvSpPr>
          <p:cNvPr id="2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29" name="WordArt 15"/>
          <p:cNvSpPr>
            <a:spLocks noChangeArrowheads="1" noChangeShapeType="1" noTextEdit="1"/>
          </p:cNvSpPr>
          <p:nvPr/>
        </p:nvSpPr>
        <p:spPr bwMode="auto">
          <a:xfrm>
            <a:off x="357188" y="3786188"/>
            <a:ext cx="2428875" cy="7858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5&lt;х</a:t>
            </a:r>
          </a:p>
        </p:txBody>
      </p:sp>
      <p:sp>
        <p:nvSpPr>
          <p:cNvPr id="30" name="WordArt 15"/>
          <p:cNvSpPr>
            <a:spLocks noChangeArrowheads="1" noChangeShapeType="1" noTextEdit="1"/>
          </p:cNvSpPr>
          <p:nvPr/>
        </p:nvSpPr>
        <p:spPr bwMode="auto">
          <a:xfrm>
            <a:off x="428625" y="5000625"/>
            <a:ext cx="2928938" cy="785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х&lt;10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42276E-6 L 0.13767 -0.5922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00" y="-29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69935E-6 L 0.00382 0.12072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600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14709E-6 L 0.00243 0.1417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7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46161E-6 L 0.07587 -0.5913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00" y="-29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14709E-6 L 0.00243 -0.0786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390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69935E-6 L -0.004 -0.0890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-4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82886E-6 L 0.18264 -0.1810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00" y="-9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857250" y="260648"/>
            <a:ext cx="7858125" cy="2060575"/>
          </a:xfrm>
          <a:prstGeom prst="cloudCallout">
            <a:avLst>
              <a:gd name="adj1" fmla="val -53517"/>
              <a:gd name="adj2" fmla="val 44314"/>
            </a:avLst>
          </a:prstGeom>
          <a:noFill/>
          <a:ln w="38100">
            <a:noFill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 dirty="0">
                <a:latin typeface="Georgia" pitchFamily="18" charset="0"/>
              </a:rPr>
              <a:t>Если в записи двойного неравенства используются знак </a:t>
            </a:r>
            <a:r>
              <a:rPr lang="ru-RU" sz="2400" dirty="0">
                <a:latin typeface="Georgia" pitchFamily="18" charset="0"/>
                <a:sym typeface="Symbol"/>
              </a:rPr>
              <a:t> или  , то множество его решений расширяется</a:t>
            </a:r>
            <a:endParaRPr lang="ru-RU" sz="2400" dirty="0">
              <a:latin typeface="Georgia" pitchFamily="18" charset="0"/>
            </a:endParaRP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250825" y="3500438"/>
            <a:ext cx="6553200" cy="914400"/>
            <a:chOff x="476" y="2387"/>
            <a:chExt cx="4128" cy="57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115" name="Rectangle 7"/>
            <p:cNvSpPr>
              <a:spLocks noChangeArrowheads="1"/>
            </p:cNvSpPr>
            <p:nvPr/>
          </p:nvSpPr>
          <p:spPr bwMode="auto">
            <a:xfrm>
              <a:off x="476" y="2387"/>
              <a:ext cx="4128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 dirty="0">
                <a:latin typeface="Georgia" pitchFamily="18" charset="0"/>
                <a:cs typeface="+mn-cs"/>
              </a:endParaRPr>
            </a:p>
            <a:p>
              <a:pPr>
                <a:defRPr/>
              </a:pPr>
              <a:r>
                <a:rPr lang="ru-RU" sz="2400" dirty="0">
                  <a:latin typeface="Georgia" pitchFamily="18" charset="0"/>
                  <a:cs typeface="+mn-cs"/>
                </a:rPr>
                <a:t>0        1       2       3      4       5       6       7        </a:t>
              </a:r>
              <a:r>
                <a:rPr lang="ru-RU" sz="2400" dirty="0" err="1">
                  <a:latin typeface="Georgia" pitchFamily="18" charset="0"/>
                  <a:cs typeface="+mn-cs"/>
                </a:rPr>
                <a:t>х</a:t>
              </a:r>
              <a:endParaRPr lang="ru-RU" sz="2400" dirty="0">
                <a:latin typeface="Georgia" pitchFamily="18" charset="0"/>
                <a:cs typeface="+mn-cs"/>
              </a:endParaRPr>
            </a:p>
          </p:txBody>
        </p:sp>
        <p:sp>
          <p:nvSpPr>
            <p:cNvPr id="4116" name="Freeform 8"/>
            <p:cNvSpPr>
              <a:spLocks/>
            </p:cNvSpPr>
            <p:nvPr/>
          </p:nvSpPr>
          <p:spPr bwMode="auto">
            <a:xfrm>
              <a:off x="595" y="2659"/>
              <a:ext cx="3715" cy="1"/>
            </a:xfrm>
            <a:custGeom>
              <a:avLst/>
              <a:gdLst>
                <a:gd name="T0" fmla="*/ 0 w 3715"/>
                <a:gd name="T1" fmla="*/ 0 h 1"/>
                <a:gd name="T2" fmla="*/ 3715 w 3715"/>
                <a:gd name="T3" fmla="*/ 0 h 1"/>
                <a:gd name="T4" fmla="*/ 0 60000 65536"/>
                <a:gd name="T5" fmla="*/ 0 60000 65536"/>
                <a:gd name="T6" fmla="*/ 0 w 3715"/>
                <a:gd name="T7" fmla="*/ 0 h 1"/>
                <a:gd name="T8" fmla="*/ 3715 w 371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15" h="1">
                  <a:moveTo>
                    <a:pt x="0" y="0"/>
                  </a:moveTo>
                  <a:lnTo>
                    <a:pt x="3715" y="0"/>
                  </a:lnTo>
                </a:path>
              </a:pathLst>
            </a:custGeom>
            <a:noFill/>
            <a:ln w="76200">
              <a:solidFill>
                <a:schemeClr val="tx1"/>
              </a:solidFill>
              <a:round/>
              <a:headEnd type="oval" w="sm" len="sm"/>
              <a:tailEnd type="stealth" w="med" len="med"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  <a:cs typeface="+mn-cs"/>
              </a:endParaRPr>
            </a:p>
          </p:txBody>
        </p:sp>
        <p:sp>
          <p:nvSpPr>
            <p:cNvPr id="4117" name="Line 9"/>
            <p:cNvSpPr>
              <a:spLocks noChangeShapeType="1"/>
            </p:cNvSpPr>
            <p:nvPr/>
          </p:nvSpPr>
          <p:spPr bwMode="auto">
            <a:xfrm>
              <a:off x="612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  <a:cs typeface="+mn-cs"/>
              </a:endParaRPr>
            </a:p>
          </p:txBody>
        </p:sp>
        <p:sp>
          <p:nvSpPr>
            <p:cNvPr id="4118" name="Line 10"/>
            <p:cNvSpPr>
              <a:spLocks noChangeShapeType="1"/>
            </p:cNvSpPr>
            <p:nvPr/>
          </p:nvSpPr>
          <p:spPr bwMode="auto">
            <a:xfrm>
              <a:off x="1066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  <a:cs typeface="+mn-cs"/>
              </a:endParaRPr>
            </a:p>
          </p:txBody>
        </p:sp>
        <p:sp>
          <p:nvSpPr>
            <p:cNvPr id="4119" name="Line 11"/>
            <p:cNvSpPr>
              <a:spLocks noChangeShapeType="1"/>
            </p:cNvSpPr>
            <p:nvPr/>
          </p:nvSpPr>
          <p:spPr bwMode="auto">
            <a:xfrm>
              <a:off x="1519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  <a:cs typeface="+mn-cs"/>
              </a:endParaRPr>
            </a:p>
          </p:txBody>
        </p:sp>
        <p:sp>
          <p:nvSpPr>
            <p:cNvPr id="4120" name="Line 12"/>
            <p:cNvSpPr>
              <a:spLocks noChangeShapeType="1"/>
            </p:cNvSpPr>
            <p:nvPr/>
          </p:nvSpPr>
          <p:spPr bwMode="auto">
            <a:xfrm>
              <a:off x="1973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  <a:cs typeface="+mn-cs"/>
              </a:endParaRPr>
            </a:p>
          </p:txBody>
        </p:sp>
        <p:sp>
          <p:nvSpPr>
            <p:cNvPr id="4121" name="Line 13"/>
            <p:cNvSpPr>
              <a:spLocks noChangeShapeType="1"/>
            </p:cNvSpPr>
            <p:nvPr/>
          </p:nvSpPr>
          <p:spPr bwMode="auto">
            <a:xfrm>
              <a:off x="2426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  <a:cs typeface="+mn-cs"/>
              </a:endParaRPr>
            </a:p>
          </p:txBody>
        </p:sp>
        <p:sp>
          <p:nvSpPr>
            <p:cNvPr id="4122" name="Line 14"/>
            <p:cNvSpPr>
              <a:spLocks noChangeShapeType="1"/>
            </p:cNvSpPr>
            <p:nvPr/>
          </p:nvSpPr>
          <p:spPr bwMode="auto">
            <a:xfrm>
              <a:off x="2880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  <a:cs typeface="+mn-cs"/>
              </a:endParaRPr>
            </a:p>
          </p:txBody>
        </p:sp>
        <p:sp>
          <p:nvSpPr>
            <p:cNvPr id="4123" name="Line 15"/>
            <p:cNvSpPr>
              <a:spLocks noChangeShapeType="1"/>
            </p:cNvSpPr>
            <p:nvPr/>
          </p:nvSpPr>
          <p:spPr bwMode="auto">
            <a:xfrm>
              <a:off x="3334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  <a:cs typeface="+mn-cs"/>
              </a:endParaRPr>
            </a:p>
          </p:txBody>
        </p:sp>
        <p:sp>
          <p:nvSpPr>
            <p:cNvPr id="4124" name="Line 16"/>
            <p:cNvSpPr>
              <a:spLocks noChangeShapeType="1"/>
            </p:cNvSpPr>
            <p:nvPr/>
          </p:nvSpPr>
          <p:spPr bwMode="auto">
            <a:xfrm>
              <a:off x="3787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  <a:cs typeface="+mn-cs"/>
              </a:endParaRPr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250825" y="4724400"/>
            <a:ext cx="6553200" cy="914400"/>
            <a:chOff x="476" y="2387"/>
            <a:chExt cx="4128" cy="576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218" name="Rectangle 23"/>
            <p:cNvSpPr>
              <a:spLocks noChangeArrowheads="1"/>
            </p:cNvSpPr>
            <p:nvPr/>
          </p:nvSpPr>
          <p:spPr bwMode="auto">
            <a:xfrm>
              <a:off x="476" y="2387"/>
              <a:ext cx="4128" cy="57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 dirty="0">
                <a:latin typeface="Georgia" pitchFamily="18" charset="0"/>
                <a:cs typeface="+mn-cs"/>
              </a:endParaRPr>
            </a:p>
            <a:p>
              <a:pPr>
                <a:defRPr/>
              </a:pPr>
              <a:r>
                <a:rPr lang="ru-RU" sz="2400" dirty="0">
                  <a:latin typeface="Georgia" pitchFamily="18" charset="0"/>
                  <a:cs typeface="+mn-cs"/>
                </a:rPr>
                <a:t>0        1       2       3      4       5       6       7        </a:t>
              </a:r>
              <a:r>
                <a:rPr lang="ru-RU" sz="2400" dirty="0" err="1">
                  <a:latin typeface="Georgia" pitchFamily="18" charset="0"/>
                  <a:cs typeface="+mn-cs"/>
                </a:rPr>
                <a:t>х</a:t>
              </a:r>
              <a:endParaRPr lang="ru-RU" sz="2400" dirty="0">
                <a:latin typeface="Georgia" pitchFamily="18" charset="0"/>
                <a:cs typeface="+mn-cs"/>
              </a:endParaRPr>
            </a:p>
          </p:txBody>
        </p:sp>
        <p:sp>
          <p:nvSpPr>
            <p:cNvPr id="8219" name="Freeform 24"/>
            <p:cNvSpPr>
              <a:spLocks/>
            </p:cNvSpPr>
            <p:nvPr/>
          </p:nvSpPr>
          <p:spPr bwMode="auto">
            <a:xfrm>
              <a:off x="595" y="2659"/>
              <a:ext cx="3715" cy="1"/>
            </a:xfrm>
            <a:custGeom>
              <a:avLst/>
              <a:gdLst>
                <a:gd name="T0" fmla="*/ 0 w 3715"/>
                <a:gd name="T1" fmla="*/ 0 h 1"/>
                <a:gd name="T2" fmla="*/ 3715 w 3715"/>
                <a:gd name="T3" fmla="*/ 0 h 1"/>
                <a:gd name="T4" fmla="*/ 0 60000 65536"/>
                <a:gd name="T5" fmla="*/ 0 60000 65536"/>
                <a:gd name="T6" fmla="*/ 0 w 3715"/>
                <a:gd name="T7" fmla="*/ 0 h 1"/>
                <a:gd name="T8" fmla="*/ 3715 w 371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15" h="1">
                  <a:moveTo>
                    <a:pt x="0" y="0"/>
                  </a:moveTo>
                  <a:lnTo>
                    <a:pt x="3715" y="0"/>
                  </a:lnTo>
                </a:path>
              </a:pathLst>
            </a:custGeom>
            <a:grpFill/>
            <a:ln w="76200">
              <a:solidFill>
                <a:schemeClr val="tx1"/>
              </a:solidFill>
              <a:round/>
              <a:headEnd type="oval" w="sm" len="sm"/>
              <a:tailEnd type="stealth" w="med" len="med"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  <a:cs typeface="+mn-cs"/>
              </a:endParaRPr>
            </a:p>
          </p:txBody>
        </p:sp>
        <p:sp>
          <p:nvSpPr>
            <p:cNvPr id="8220" name="Line 25"/>
            <p:cNvSpPr>
              <a:spLocks noChangeShapeType="1"/>
            </p:cNvSpPr>
            <p:nvPr/>
          </p:nvSpPr>
          <p:spPr bwMode="auto">
            <a:xfrm>
              <a:off x="612" y="2613"/>
              <a:ext cx="0" cy="90"/>
            </a:xfrm>
            <a:prstGeom prst="line">
              <a:avLst/>
            </a:prstGeom>
            <a:grp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  <a:cs typeface="+mn-cs"/>
              </a:endParaRPr>
            </a:p>
          </p:txBody>
        </p:sp>
        <p:sp>
          <p:nvSpPr>
            <p:cNvPr id="8221" name="Line 26"/>
            <p:cNvSpPr>
              <a:spLocks noChangeShapeType="1"/>
            </p:cNvSpPr>
            <p:nvPr/>
          </p:nvSpPr>
          <p:spPr bwMode="auto">
            <a:xfrm>
              <a:off x="1066" y="2613"/>
              <a:ext cx="0" cy="90"/>
            </a:xfrm>
            <a:prstGeom prst="line">
              <a:avLst/>
            </a:prstGeom>
            <a:grp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  <a:cs typeface="+mn-cs"/>
              </a:endParaRPr>
            </a:p>
          </p:txBody>
        </p:sp>
        <p:sp>
          <p:nvSpPr>
            <p:cNvPr id="8222" name="Line 27"/>
            <p:cNvSpPr>
              <a:spLocks noChangeShapeType="1"/>
            </p:cNvSpPr>
            <p:nvPr/>
          </p:nvSpPr>
          <p:spPr bwMode="auto">
            <a:xfrm>
              <a:off x="1519" y="2613"/>
              <a:ext cx="0" cy="90"/>
            </a:xfrm>
            <a:prstGeom prst="line">
              <a:avLst/>
            </a:prstGeom>
            <a:grp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  <a:cs typeface="+mn-cs"/>
              </a:endParaRPr>
            </a:p>
          </p:txBody>
        </p:sp>
        <p:sp>
          <p:nvSpPr>
            <p:cNvPr id="8223" name="Line 28"/>
            <p:cNvSpPr>
              <a:spLocks noChangeShapeType="1"/>
            </p:cNvSpPr>
            <p:nvPr/>
          </p:nvSpPr>
          <p:spPr bwMode="auto">
            <a:xfrm>
              <a:off x="1973" y="2613"/>
              <a:ext cx="0" cy="90"/>
            </a:xfrm>
            <a:prstGeom prst="line">
              <a:avLst/>
            </a:prstGeom>
            <a:grp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  <a:cs typeface="+mn-cs"/>
              </a:endParaRPr>
            </a:p>
          </p:txBody>
        </p:sp>
        <p:sp>
          <p:nvSpPr>
            <p:cNvPr id="8224" name="Line 29"/>
            <p:cNvSpPr>
              <a:spLocks noChangeShapeType="1"/>
            </p:cNvSpPr>
            <p:nvPr/>
          </p:nvSpPr>
          <p:spPr bwMode="auto">
            <a:xfrm>
              <a:off x="2426" y="2613"/>
              <a:ext cx="0" cy="90"/>
            </a:xfrm>
            <a:prstGeom prst="line">
              <a:avLst/>
            </a:prstGeom>
            <a:grp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  <a:cs typeface="+mn-cs"/>
              </a:endParaRPr>
            </a:p>
          </p:txBody>
        </p:sp>
        <p:sp>
          <p:nvSpPr>
            <p:cNvPr id="8225" name="Line 30"/>
            <p:cNvSpPr>
              <a:spLocks noChangeShapeType="1"/>
            </p:cNvSpPr>
            <p:nvPr/>
          </p:nvSpPr>
          <p:spPr bwMode="auto">
            <a:xfrm>
              <a:off x="2880" y="2613"/>
              <a:ext cx="0" cy="90"/>
            </a:xfrm>
            <a:prstGeom prst="line">
              <a:avLst/>
            </a:prstGeom>
            <a:grp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  <a:cs typeface="+mn-cs"/>
              </a:endParaRPr>
            </a:p>
          </p:txBody>
        </p:sp>
        <p:sp>
          <p:nvSpPr>
            <p:cNvPr id="8226" name="Line 31"/>
            <p:cNvSpPr>
              <a:spLocks noChangeShapeType="1"/>
            </p:cNvSpPr>
            <p:nvPr/>
          </p:nvSpPr>
          <p:spPr bwMode="auto">
            <a:xfrm>
              <a:off x="3334" y="2613"/>
              <a:ext cx="0" cy="90"/>
            </a:xfrm>
            <a:prstGeom prst="line">
              <a:avLst/>
            </a:prstGeom>
            <a:grp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  <a:cs typeface="+mn-cs"/>
              </a:endParaRPr>
            </a:p>
          </p:txBody>
        </p:sp>
        <p:sp>
          <p:nvSpPr>
            <p:cNvPr id="8227" name="Line 32"/>
            <p:cNvSpPr>
              <a:spLocks noChangeShapeType="1"/>
            </p:cNvSpPr>
            <p:nvPr/>
          </p:nvSpPr>
          <p:spPr bwMode="auto">
            <a:xfrm>
              <a:off x="3787" y="2613"/>
              <a:ext cx="0" cy="90"/>
            </a:xfrm>
            <a:prstGeom prst="line">
              <a:avLst/>
            </a:prstGeom>
            <a:grp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  <a:cs typeface="+mn-cs"/>
              </a:endParaRPr>
            </a:p>
          </p:txBody>
        </p:sp>
      </p:grp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323850" y="5943600"/>
            <a:ext cx="6553200" cy="914400"/>
            <a:chOff x="476" y="2387"/>
            <a:chExt cx="4128" cy="576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208" name="Rectangle 34"/>
            <p:cNvSpPr>
              <a:spLocks noChangeArrowheads="1"/>
            </p:cNvSpPr>
            <p:nvPr/>
          </p:nvSpPr>
          <p:spPr bwMode="auto">
            <a:xfrm>
              <a:off x="476" y="2387"/>
              <a:ext cx="4128" cy="57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 dirty="0">
                <a:latin typeface="Georgia" pitchFamily="18" charset="0"/>
                <a:cs typeface="+mn-cs"/>
              </a:endParaRPr>
            </a:p>
            <a:p>
              <a:pPr>
                <a:defRPr/>
              </a:pPr>
              <a:r>
                <a:rPr lang="ru-RU" sz="2400" dirty="0">
                  <a:latin typeface="Georgia" pitchFamily="18" charset="0"/>
                  <a:cs typeface="+mn-cs"/>
                </a:rPr>
                <a:t>0        1       2       3      4       5       6       7       </a:t>
              </a:r>
              <a:r>
                <a:rPr lang="ru-RU" sz="2400" dirty="0" err="1">
                  <a:latin typeface="Georgia" pitchFamily="18" charset="0"/>
                  <a:cs typeface="+mn-cs"/>
                </a:rPr>
                <a:t>х</a:t>
              </a:r>
              <a:endParaRPr lang="ru-RU" sz="2400" dirty="0">
                <a:latin typeface="Georgia" pitchFamily="18" charset="0"/>
                <a:cs typeface="+mn-cs"/>
              </a:endParaRPr>
            </a:p>
          </p:txBody>
        </p:sp>
        <p:sp>
          <p:nvSpPr>
            <p:cNvPr id="8209" name="Freeform 35"/>
            <p:cNvSpPr>
              <a:spLocks/>
            </p:cNvSpPr>
            <p:nvPr/>
          </p:nvSpPr>
          <p:spPr bwMode="auto">
            <a:xfrm>
              <a:off x="595" y="2659"/>
              <a:ext cx="3715" cy="1"/>
            </a:xfrm>
            <a:custGeom>
              <a:avLst/>
              <a:gdLst>
                <a:gd name="T0" fmla="*/ 0 w 3715"/>
                <a:gd name="T1" fmla="*/ 0 h 1"/>
                <a:gd name="T2" fmla="*/ 3715 w 3715"/>
                <a:gd name="T3" fmla="*/ 0 h 1"/>
                <a:gd name="T4" fmla="*/ 0 60000 65536"/>
                <a:gd name="T5" fmla="*/ 0 60000 65536"/>
                <a:gd name="T6" fmla="*/ 0 w 3715"/>
                <a:gd name="T7" fmla="*/ 0 h 1"/>
                <a:gd name="T8" fmla="*/ 3715 w 371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15" h="1">
                  <a:moveTo>
                    <a:pt x="0" y="0"/>
                  </a:moveTo>
                  <a:lnTo>
                    <a:pt x="3715" y="0"/>
                  </a:lnTo>
                </a:path>
              </a:pathLst>
            </a:custGeom>
            <a:grpFill/>
            <a:ln w="76200">
              <a:solidFill>
                <a:schemeClr val="tx1"/>
              </a:solidFill>
              <a:round/>
              <a:headEnd type="oval" w="sm" len="sm"/>
              <a:tailEnd type="stealth" w="med" len="med"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  <a:cs typeface="+mn-cs"/>
              </a:endParaRPr>
            </a:p>
          </p:txBody>
        </p:sp>
        <p:sp>
          <p:nvSpPr>
            <p:cNvPr id="8210" name="Line 36"/>
            <p:cNvSpPr>
              <a:spLocks noChangeShapeType="1"/>
            </p:cNvSpPr>
            <p:nvPr/>
          </p:nvSpPr>
          <p:spPr bwMode="auto">
            <a:xfrm>
              <a:off x="612" y="2613"/>
              <a:ext cx="0" cy="90"/>
            </a:xfrm>
            <a:prstGeom prst="line">
              <a:avLst/>
            </a:prstGeom>
            <a:grp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  <a:cs typeface="+mn-cs"/>
              </a:endParaRPr>
            </a:p>
          </p:txBody>
        </p:sp>
        <p:sp>
          <p:nvSpPr>
            <p:cNvPr id="8211" name="Line 37"/>
            <p:cNvSpPr>
              <a:spLocks noChangeShapeType="1"/>
            </p:cNvSpPr>
            <p:nvPr/>
          </p:nvSpPr>
          <p:spPr bwMode="auto">
            <a:xfrm>
              <a:off x="1066" y="2613"/>
              <a:ext cx="0" cy="90"/>
            </a:xfrm>
            <a:prstGeom prst="line">
              <a:avLst/>
            </a:prstGeom>
            <a:grp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  <a:cs typeface="+mn-cs"/>
              </a:endParaRPr>
            </a:p>
          </p:txBody>
        </p:sp>
        <p:sp>
          <p:nvSpPr>
            <p:cNvPr id="8212" name="Line 38"/>
            <p:cNvSpPr>
              <a:spLocks noChangeShapeType="1"/>
            </p:cNvSpPr>
            <p:nvPr/>
          </p:nvSpPr>
          <p:spPr bwMode="auto">
            <a:xfrm>
              <a:off x="1519" y="2613"/>
              <a:ext cx="0" cy="90"/>
            </a:xfrm>
            <a:prstGeom prst="line">
              <a:avLst/>
            </a:prstGeom>
            <a:grp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  <a:cs typeface="+mn-cs"/>
              </a:endParaRPr>
            </a:p>
          </p:txBody>
        </p:sp>
        <p:sp>
          <p:nvSpPr>
            <p:cNvPr id="8213" name="Line 39"/>
            <p:cNvSpPr>
              <a:spLocks noChangeShapeType="1"/>
            </p:cNvSpPr>
            <p:nvPr/>
          </p:nvSpPr>
          <p:spPr bwMode="auto">
            <a:xfrm>
              <a:off x="1973" y="2613"/>
              <a:ext cx="0" cy="90"/>
            </a:xfrm>
            <a:prstGeom prst="line">
              <a:avLst/>
            </a:prstGeom>
            <a:grp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  <a:cs typeface="+mn-cs"/>
              </a:endParaRPr>
            </a:p>
          </p:txBody>
        </p:sp>
        <p:sp>
          <p:nvSpPr>
            <p:cNvPr id="8214" name="Line 40"/>
            <p:cNvSpPr>
              <a:spLocks noChangeShapeType="1"/>
            </p:cNvSpPr>
            <p:nvPr/>
          </p:nvSpPr>
          <p:spPr bwMode="auto">
            <a:xfrm>
              <a:off x="2426" y="2613"/>
              <a:ext cx="0" cy="90"/>
            </a:xfrm>
            <a:prstGeom prst="line">
              <a:avLst/>
            </a:prstGeom>
            <a:grp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  <a:cs typeface="+mn-cs"/>
              </a:endParaRPr>
            </a:p>
          </p:txBody>
        </p:sp>
        <p:sp>
          <p:nvSpPr>
            <p:cNvPr id="8215" name="Line 41"/>
            <p:cNvSpPr>
              <a:spLocks noChangeShapeType="1"/>
            </p:cNvSpPr>
            <p:nvPr/>
          </p:nvSpPr>
          <p:spPr bwMode="auto">
            <a:xfrm>
              <a:off x="2880" y="2613"/>
              <a:ext cx="0" cy="90"/>
            </a:xfrm>
            <a:prstGeom prst="line">
              <a:avLst/>
            </a:prstGeom>
            <a:grp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  <a:cs typeface="+mn-cs"/>
              </a:endParaRPr>
            </a:p>
          </p:txBody>
        </p:sp>
        <p:sp>
          <p:nvSpPr>
            <p:cNvPr id="8216" name="Line 42"/>
            <p:cNvSpPr>
              <a:spLocks noChangeShapeType="1"/>
            </p:cNvSpPr>
            <p:nvPr/>
          </p:nvSpPr>
          <p:spPr bwMode="auto">
            <a:xfrm>
              <a:off x="3334" y="2613"/>
              <a:ext cx="0" cy="90"/>
            </a:xfrm>
            <a:prstGeom prst="line">
              <a:avLst/>
            </a:prstGeom>
            <a:grp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  <a:cs typeface="+mn-cs"/>
              </a:endParaRPr>
            </a:p>
          </p:txBody>
        </p:sp>
        <p:sp>
          <p:nvSpPr>
            <p:cNvPr id="8217" name="Line 43"/>
            <p:cNvSpPr>
              <a:spLocks noChangeShapeType="1"/>
            </p:cNvSpPr>
            <p:nvPr/>
          </p:nvSpPr>
          <p:spPr bwMode="auto">
            <a:xfrm>
              <a:off x="3787" y="2613"/>
              <a:ext cx="0" cy="90"/>
            </a:xfrm>
            <a:prstGeom prst="line">
              <a:avLst/>
            </a:prstGeom>
            <a:grp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  <a:cs typeface="+mn-cs"/>
              </a:endParaRPr>
            </a:p>
          </p:txBody>
        </p:sp>
      </p:grpSp>
      <p:sp>
        <p:nvSpPr>
          <p:cNvPr id="25645" name="Oval 45"/>
          <p:cNvSpPr>
            <a:spLocks noChangeArrowheads="1"/>
          </p:cNvSpPr>
          <p:nvPr/>
        </p:nvSpPr>
        <p:spPr bwMode="auto">
          <a:xfrm>
            <a:off x="2500298" y="3786190"/>
            <a:ext cx="285752" cy="285752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Georgia" pitchFamily="18" charset="0"/>
              <a:cs typeface="+mn-cs"/>
            </a:endParaRPr>
          </a:p>
        </p:txBody>
      </p:sp>
      <p:sp>
        <p:nvSpPr>
          <p:cNvPr id="25647" name="Oval 47"/>
          <p:cNvSpPr>
            <a:spLocks noChangeArrowheads="1"/>
          </p:cNvSpPr>
          <p:nvPr/>
        </p:nvSpPr>
        <p:spPr bwMode="auto">
          <a:xfrm>
            <a:off x="3214678" y="5000636"/>
            <a:ext cx="285751" cy="285752"/>
          </a:xfrm>
          <a:prstGeom prst="ellipse">
            <a:avLst/>
          </a:prstGeom>
          <a:solidFill>
            <a:srgbClr val="7030A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Georgia" pitchFamily="18" charset="0"/>
              <a:cs typeface="+mn-cs"/>
            </a:endParaRPr>
          </a:p>
        </p:txBody>
      </p:sp>
      <p:sp>
        <p:nvSpPr>
          <p:cNvPr id="25648" name="Oval 48"/>
          <p:cNvSpPr>
            <a:spLocks noChangeArrowheads="1"/>
          </p:cNvSpPr>
          <p:nvPr/>
        </p:nvSpPr>
        <p:spPr bwMode="auto">
          <a:xfrm>
            <a:off x="2571736" y="6143644"/>
            <a:ext cx="285752" cy="285751"/>
          </a:xfrm>
          <a:prstGeom prst="ellipse">
            <a:avLst/>
          </a:prstGeom>
          <a:solidFill>
            <a:srgbClr val="00FF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Georgia" pitchFamily="18" charset="0"/>
              <a:cs typeface="+mn-cs"/>
            </a:endParaRPr>
          </a:p>
        </p:txBody>
      </p:sp>
      <p:sp>
        <p:nvSpPr>
          <p:cNvPr id="4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Georgia" pitchFamily="18" charset="0"/>
              <a:cs typeface="+mn-cs"/>
            </a:endParaRPr>
          </a:p>
        </p:txBody>
      </p:sp>
      <p:sp>
        <p:nvSpPr>
          <p:cNvPr id="47" name="Text Box 49"/>
          <p:cNvSpPr txBox="1">
            <a:spLocks noChangeArrowheads="1"/>
          </p:cNvSpPr>
          <p:nvPr/>
        </p:nvSpPr>
        <p:spPr bwMode="auto">
          <a:xfrm>
            <a:off x="6500826" y="3429000"/>
            <a:ext cx="2520242" cy="830997"/>
          </a:xfrm>
          <a:prstGeom prst="rect">
            <a:avLst/>
          </a:prstGeom>
          <a:solidFill>
            <a:srgbClr val="FFFF00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dirty="0">
                <a:solidFill>
                  <a:srgbClr val="CC0000"/>
                </a:solidFill>
                <a:latin typeface="Georgia" pitchFamily="18" charset="0"/>
                <a:cs typeface="+mn-cs"/>
              </a:rPr>
              <a:t>3 </a:t>
            </a:r>
            <a:r>
              <a:rPr lang="ru-RU" sz="4800" dirty="0">
                <a:solidFill>
                  <a:srgbClr val="CC0000"/>
                </a:solidFill>
                <a:latin typeface="Georgia" pitchFamily="18" charset="0"/>
                <a:cs typeface="+mn-cs"/>
                <a:sym typeface="Symbol"/>
              </a:rPr>
              <a:t> </a:t>
            </a:r>
            <a:r>
              <a:rPr lang="ru-RU" sz="4800" dirty="0" err="1">
                <a:solidFill>
                  <a:srgbClr val="CC0000"/>
                </a:solidFill>
                <a:latin typeface="Georgia" pitchFamily="18" charset="0"/>
                <a:cs typeface="+mn-cs"/>
                <a:sym typeface="Symbol"/>
              </a:rPr>
              <a:t>х</a:t>
            </a:r>
            <a:r>
              <a:rPr lang="ru-RU" sz="4800" dirty="0">
                <a:solidFill>
                  <a:srgbClr val="CC0000"/>
                </a:solidFill>
                <a:latin typeface="Georgia" pitchFamily="18" charset="0"/>
                <a:cs typeface="+mn-cs"/>
                <a:sym typeface="Symbol"/>
              </a:rPr>
              <a:t> &lt;7</a:t>
            </a:r>
            <a:endParaRPr lang="ru-RU" sz="4800" dirty="0">
              <a:solidFill>
                <a:srgbClr val="CC0000"/>
              </a:solidFill>
              <a:latin typeface="Georgia" pitchFamily="18" charset="0"/>
              <a:cs typeface="+mn-cs"/>
            </a:endParaRPr>
          </a:p>
        </p:txBody>
      </p:sp>
      <p:sp>
        <p:nvSpPr>
          <p:cNvPr id="49" name="Oval 45"/>
          <p:cNvSpPr>
            <a:spLocks noChangeArrowheads="1"/>
          </p:cNvSpPr>
          <p:nvPr/>
        </p:nvSpPr>
        <p:spPr bwMode="auto">
          <a:xfrm>
            <a:off x="3214678" y="3786190"/>
            <a:ext cx="285752" cy="285752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Georgia" pitchFamily="18" charset="0"/>
              <a:cs typeface="+mn-cs"/>
            </a:endParaRPr>
          </a:p>
        </p:txBody>
      </p:sp>
      <p:sp>
        <p:nvSpPr>
          <p:cNvPr id="50" name="Oval 45"/>
          <p:cNvSpPr>
            <a:spLocks noChangeArrowheads="1"/>
          </p:cNvSpPr>
          <p:nvPr/>
        </p:nvSpPr>
        <p:spPr bwMode="auto">
          <a:xfrm>
            <a:off x="3929058" y="3786190"/>
            <a:ext cx="285752" cy="285752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Georgia" pitchFamily="18" charset="0"/>
              <a:cs typeface="+mn-cs"/>
            </a:endParaRPr>
          </a:p>
        </p:txBody>
      </p:sp>
      <p:sp>
        <p:nvSpPr>
          <p:cNvPr id="51" name="Oval 45"/>
          <p:cNvSpPr>
            <a:spLocks noChangeArrowheads="1"/>
          </p:cNvSpPr>
          <p:nvPr/>
        </p:nvSpPr>
        <p:spPr bwMode="auto">
          <a:xfrm>
            <a:off x="4643438" y="3786190"/>
            <a:ext cx="285752" cy="285752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Georgia" pitchFamily="18" charset="0"/>
              <a:cs typeface="+mn-cs"/>
            </a:endParaRPr>
          </a:p>
        </p:txBody>
      </p:sp>
      <p:sp>
        <p:nvSpPr>
          <p:cNvPr id="52" name="Text Box 49"/>
          <p:cNvSpPr txBox="1">
            <a:spLocks noChangeArrowheads="1"/>
          </p:cNvSpPr>
          <p:nvPr/>
        </p:nvSpPr>
        <p:spPr bwMode="auto">
          <a:xfrm>
            <a:off x="6500826" y="4598267"/>
            <a:ext cx="2677336" cy="830997"/>
          </a:xfrm>
          <a:prstGeom prst="rect">
            <a:avLst/>
          </a:prstGeom>
          <a:solidFill>
            <a:srgbClr val="FFFF00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dirty="0">
                <a:solidFill>
                  <a:srgbClr val="CC0000"/>
                </a:solidFill>
                <a:latin typeface="Georgia" pitchFamily="18" charset="0"/>
                <a:cs typeface="+mn-cs"/>
              </a:rPr>
              <a:t>3 </a:t>
            </a:r>
            <a:r>
              <a:rPr lang="ru-RU" sz="4800" dirty="0">
                <a:solidFill>
                  <a:srgbClr val="CC0000"/>
                </a:solidFill>
                <a:latin typeface="Georgia"/>
                <a:cs typeface="+mn-cs"/>
                <a:sym typeface="Symbol"/>
              </a:rPr>
              <a:t>&lt;</a:t>
            </a:r>
            <a:r>
              <a:rPr lang="ru-RU" sz="4800" dirty="0">
                <a:solidFill>
                  <a:srgbClr val="CC0000"/>
                </a:solidFill>
                <a:latin typeface="Georgia" pitchFamily="18" charset="0"/>
                <a:cs typeface="+mn-cs"/>
                <a:sym typeface="Symbol"/>
              </a:rPr>
              <a:t> </a:t>
            </a:r>
            <a:r>
              <a:rPr lang="ru-RU" sz="4800" dirty="0" err="1">
                <a:solidFill>
                  <a:srgbClr val="CC0000"/>
                </a:solidFill>
                <a:latin typeface="Georgia" pitchFamily="18" charset="0"/>
                <a:cs typeface="+mn-cs"/>
                <a:sym typeface="Symbol"/>
              </a:rPr>
              <a:t>х</a:t>
            </a:r>
            <a:r>
              <a:rPr lang="ru-RU" sz="4800" dirty="0">
                <a:solidFill>
                  <a:srgbClr val="CC0000"/>
                </a:solidFill>
                <a:latin typeface="Georgia" pitchFamily="18" charset="0"/>
                <a:cs typeface="+mn-cs"/>
                <a:sym typeface="Symbol"/>
              </a:rPr>
              <a:t>  7</a:t>
            </a:r>
            <a:endParaRPr lang="ru-RU" sz="4800" dirty="0">
              <a:solidFill>
                <a:srgbClr val="CC0000"/>
              </a:solidFill>
              <a:latin typeface="Georgia" pitchFamily="18" charset="0"/>
              <a:cs typeface="+mn-cs"/>
            </a:endParaRPr>
          </a:p>
        </p:txBody>
      </p:sp>
      <p:sp>
        <p:nvSpPr>
          <p:cNvPr id="53" name="Oval 47"/>
          <p:cNvSpPr>
            <a:spLocks noChangeArrowheads="1"/>
          </p:cNvSpPr>
          <p:nvPr/>
        </p:nvSpPr>
        <p:spPr bwMode="auto">
          <a:xfrm>
            <a:off x="3929058" y="5000636"/>
            <a:ext cx="285751" cy="285752"/>
          </a:xfrm>
          <a:prstGeom prst="ellipse">
            <a:avLst/>
          </a:prstGeom>
          <a:solidFill>
            <a:srgbClr val="7030A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Georgia" pitchFamily="18" charset="0"/>
              <a:cs typeface="+mn-cs"/>
            </a:endParaRPr>
          </a:p>
        </p:txBody>
      </p:sp>
      <p:sp>
        <p:nvSpPr>
          <p:cNvPr id="54" name="Oval 47"/>
          <p:cNvSpPr>
            <a:spLocks noChangeArrowheads="1"/>
          </p:cNvSpPr>
          <p:nvPr/>
        </p:nvSpPr>
        <p:spPr bwMode="auto">
          <a:xfrm>
            <a:off x="4643438" y="5000637"/>
            <a:ext cx="285751" cy="285752"/>
          </a:xfrm>
          <a:prstGeom prst="ellipse">
            <a:avLst/>
          </a:prstGeom>
          <a:solidFill>
            <a:srgbClr val="7030A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Georgia" pitchFamily="18" charset="0"/>
              <a:cs typeface="+mn-cs"/>
            </a:endParaRPr>
          </a:p>
        </p:txBody>
      </p:sp>
      <p:sp>
        <p:nvSpPr>
          <p:cNvPr id="55" name="Oval 47"/>
          <p:cNvSpPr>
            <a:spLocks noChangeArrowheads="1"/>
          </p:cNvSpPr>
          <p:nvPr/>
        </p:nvSpPr>
        <p:spPr bwMode="auto">
          <a:xfrm>
            <a:off x="5357819" y="5000636"/>
            <a:ext cx="285751" cy="285752"/>
          </a:xfrm>
          <a:prstGeom prst="ellipse">
            <a:avLst/>
          </a:prstGeom>
          <a:solidFill>
            <a:srgbClr val="7030A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Georgia" pitchFamily="18" charset="0"/>
              <a:cs typeface="+mn-cs"/>
            </a:endParaRPr>
          </a:p>
        </p:txBody>
      </p:sp>
      <p:sp>
        <p:nvSpPr>
          <p:cNvPr id="56" name="Text Box 49"/>
          <p:cNvSpPr txBox="1">
            <a:spLocks noChangeArrowheads="1"/>
          </p:cNvSpPr>
          <p:nvPr/>
        </p:nvSpPr>
        <p:spPr bwMode="auto">
          <a:xfrm>
            <a:off x="6500826" y="5812713"/>
            <a:ext cx="2677336" cy="830997"/>
          </a:xfrm>
          <a:prstGeom prst="rect">
            <a:avLst/>
          </a:prstGeom>
          <a:solidFill>
            <a:srgbClr val="FFFF00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dirty="0">
                <a:solidFill>
                  <a:srgbClr val="CC0000"/>
                </a:solidFill>
                <a:latin typeface="Georgia" pitchFamily="18" charset="0"/>
                <a:cs typeface="+mn-cs"/>
              </a:rPr>
              <a:t>3 </a:t>
            </a:r>
            <a:r>
              <a:rPr lang="ru-RU" sz="4800" dirty="0">
                <a:solidFill>
                  <a:srgbClr val="CC0000"/>
                </a:solidFill>
                <a:latin typeface="Georgia"/>
                <a:cs typeface="+mn-cs"/>
                <a:sym typeface="Symbol"/>
              </a:rPr>
              <a:t></a:t>
            </a:r>
            <a:r>
              <a:rPr lang="ru-RU" sz="4800" dirty="0">
                <a:solidFill>
                  <a:srgbClr val="CC0000"/>
                </a:solidFill>
                <a:latin typeface="Georgia" pitchFamily="18" charset="0"/>
                <a:cs typeface="+mn-cs"/>
                <a:sym typeface="Symbol"/>
              </a:rPr>
              <a:t> </a:t>
            </a:r>
            <a:r>
              <a:rPr lang="ru-RU" sz="4800" dirty="0" err="1">
                <a:solidFill>
                  <a:srgbClr val="CC0000"/>
                </a:solidFill>
                <a:latin typeface="Georgia" pitchFamily="18" charset="0"/>
                <a:cs typeface="+mn-cs"/>
                <a:sym typeface="Symbol"/>
              </a:rPr>
              <a:t>х</a:t>
            </a:r>
            <a:r>
              <a:rPr lang="ru-RU" sz="4800" dirty="0">
                <a:solidFill>
                  <a:srgbClr val="CC0000"/>
                </a:solidFill>
                <a:latin typeface="Georgia" pitchFamily="18" charset="0"/>
                <a:cs typeface="+mn-cs"/>
                <a:sym typeface="Symbol"/>
              </a:rPr>
              <a:t>  7</a:t>
            </a:r>
            <a:endParaRPr lang="ru-RU" sz="4800" dirty="0">
              <a:solidFill>
                <a:srgbClr val="CC0000"/>
              </a:solidFill>
              <a:latin typeface="Georgia" pitchFamily="18" charset="0"/>
              <a:cs typeface="+mn-cs"/>
            </a:endParaRPr>
          </a:p>
        </p:txBody>
      </p:sp>
      <p:sp>
        <p:nvSpPr>
          <p:cNvPr id="57" name="Oval 48"/>
          <p:cNvSpPr>
            <a:spLocks noChangeArrowheads="1"/>
          </p:cNvSpPr>
          <p:nvPr/>
        </p:nvSpPr>
        <p:spPr bwMode="auto">
          <a:xfrm>
            <a:off x="3286116" y="6143644"/>
            <a:ext cx="285752" cy="285751"/>
          </a:xfrm>
          <a:prstGeom prst="ellipse">
            <a:avLst/>
          </a:prstGeom>
          <a:solidFill>
            <a:srgbClr val="00FF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Georgia" pitchFamily="18" charset="0"/>
              <a:cs typeface="+mn-cs"/>
            </a:endParaRPr>
          </a:p>
        </p:txBody>
      </p:sp>
      <p:sp>
        <p:nvSpPr>
          <p:cNvPr id="58" name="Oval 48"/>
          <p:cNvSpPr>
            <a:spLocks noChangeArrowheads="1"/>
          </p:cNvSpPr>
          <p:nvPr/>
        </p:nvSpPr>
        <p:spPr bwMode="auto">
          <a:xfrm>
            <a:off x="4000496" y="6143644"/>
            <a:ext cx="285752" cy="285751"/>
          </a:xfrm>
          <a:prstGeom prst="ellipse">
            <a:avLst/>
          </a:prstGeom>
          <a:solidFill>
            <a:srgbClr val="00FF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Georgia" pitchFamily="18" charset="0"/>
              <a:cs typeface="+mn-cs"/>
            </a:endParaRPr>
          </a:p>
        </p:txBody>
      </p:sp>
      <p:sp>
        <p:nvSpPr>
          <p:cNvPr id="59" name="Oval 48"/>
          <p:cNvSpPr>
            <a:spLocks noChangeArrowheads="1"/>
          </p:cNvSpPr>
          <p:nvPr/>
        </p:nvSpPr>
        <p:spPr bwMode="auto">
          <a:xfrm>
            <a:off x="4786314" y="6143644"/>
            <a:ext cx="285752" cy="285751"/>
          </a:xfrm>
          <a:prstGeom prst="ellipse">
            <a:avLst/>
          </a:prstGeom>
          <a:solidFill>
            <a:srgbClr val="00FF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Georgia" pitchFamily="18" charset="0"/>
              <a:cs typeface="+mn-cs"/>
            </a:endParaRPr>
          </a:p>
        </p:txBody>
      </p:sp>
      <p:sp>
        <p:nvSpPr>
          <p:cNvPr id="60" name="Oval 48"/>
          <p:cNvSpPr>
            <a:spLocks noChangeArrowheads="1"/>
          </p:cNvSpPr>
          <p:nvPr/>
        </p:nvSpPr>
        <p:spPr bwMode="auto">
          <a:xfrm>
            <a:off x="5500694" y="6143645"/>
            <a:ext cx="285752" cy="285751"/>
          </a:xfrm>
          <a:prstGeom prst="ellipse">
            <a:avLst/>
          </a:prstGeom>
          <a:solidFill>
            <a:srgbClr val="00FF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Georgia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1150937" y="332656"/>
            <a:ext cx="6842125" cy="1071570"/>
          </a:xfrm>
          <a:prstGeom prst="wedgeRoundRectCallout">
            <a:avLst>
              <a:gd name="adj1" fmla="val -53562"/>
              <a:gd name="adj2" fmla="val 99684"/>
              <a:gd name="adj3" fmla="val 16667"/>
            </a:avLst>
          </a:prstGeom>
          <a:noFill/>
          <a:ln w="381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 algn="ctr">
              <a:defRPr/>
            </a:pPr>
            <a:r>
              <a:rPr lang="ru-RU" sz="2800" i="0" dirty="0">
                <a:solidFill>
                  <a:srgbClr val="000099"/>
                </a:solidFill>
                <a:latin typeface="Georgia" pitchFamily="18" charset="0"/>
                <a:cs typeface="+mn-cs"/>
              </a:rPr>
              <a:t>Назовите все натуральные числа, удовлетворяющие неравенству:</a:t>
            </a:r>
          </a:p>
        </p:txBody>
      </p:sp>
      <p:sp>
        <p:nvSpPr>
          <p:cNvPr id="10245" name="WordArt 15"/>
          <p:cNvSpPr>
            <a:spLocks noChangeArrowheads="1" noChangeShapeType="1" noTextEdit="1"/>
          </p:cNvSpPr>
          <p:nvPr/>
        </p:nvSpPr>
        <p:spPr bwMode="auto">
          <a:xfrm>
            <a:off x="2857500" y="2571750"/>
            <a:ext cx="5000625" cy="920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13&lt; a&lt;17</a:t>
            </a:r>
            <a:endParaRPr lang="ru-RU" sz="4800" kern="10">
              <a:ln w="2857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Georgia"/>
            </a:endParaRPr>
          </a:p>
        </p:txBody>
      </p:sp>
      <p:sp>
        <p:nvSpPr>
          <p:cNvPr id="10246" name="WordArt 20"/>
          <p:cNvSpPr>
            <a:spLocks noChangeArrowheads="1" noChangeShapeType="1" noTextEdit="1"/>
          </p:cNvSpPr>
          <p:nvPr/>
        </p:nvSpPr>
        <p:spPr bwMode="auto">
          <a:xfrm>
            <a:off x="1714500" y="3643313"/>
            <a:ext cx="5072063" cy="10779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2857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15&lt;a&lt; 16</a:t>
            </a:r>
            <a:endParaRPr lang="ru-RU" sz="4800" kern="10">
              <a:ln w="28575">
                <a:solidFill>
                  <a:srgbClr val="008000"/>
                </a:solidFill>
                <a:round/>
                <a:headEnd/>
                <a:tailEnd/>
              </a:ln>
              <a:solidFill>
                <a:srgbClr val="FF66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Georgia"/>
            </a:endParaRPr>
          </a:p>
        </p:txBody>
      </p:sp>
      <p:sp>
        <p:nvSpPr>
          <p:cNvPr id="42005" name="WordArt 21"/>
          <p:cNvSpPr>
            <a:spLocks noChangeArrowheads="1" noChangeShapeType="1" noTextEdit="1"/>
          </p:cNvSpPr>
          <p:nvPr/>
        </p:nvSpPr>
        <p:spPr bwMode="auto">
          <a:xfrm>
            <a:off x="500063" y="5207000"/>
            <a:ext cx="5786437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4800" kern="10" dirty="0">
                <a:ln w="2857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96</a:t>
            </a:r>
            <a:r>
              <a:rPr lang="en-US" sz="4800" kern="10" dirty="0">
                <a:ln w="2857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&lt;</a:t>
            </a:r>
            <a:r>
              <a:rPr lang="en-US" sz="4800" kern="10" dirty="0">
                <a:ln w="2857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 a</a:t>
            </a:r>
            <a:r>
              <a:rPr lang="en-US" sz="4800" kern="10" dirty="0">
                <a:ln w="2857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 &lt;</a:t>
            </a:r>
            <a:r>
              <a:rPr lang="en-US" sz="4800" kern="10" dirty="0">
                <a:ln w="2857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 97</a:t>
            </a:r>
            <a:endParaRPr lang="ru-RU" sz="4800" kern="10" dirty="0">
              <a:ln w="28575">
                <a:solidFill>
                  <a:srgbClr val="00008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Georgia"/>
            </a:endParaRPr>
          </a:p>
        </p:txBody>
      </p:sp>
      <p:sp>
        <p:nvSpPr>
          <p:cNvPr id="9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Georgia" pitchFamily="18" charset="0"/>
              <a:cs typeface="+mn-cs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286250" y="3143250"/>
            <a:ext cx="428625" cy="285750"/>
          </a:xfrm>
          <a:prstGeom prst="line">
            <a:avLst/>
          </a:prstGeom>
          <a:ln w="7620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643438" y="4357688"/>
            <a:ext cx="500062" cy="285750"/>
          </a:xfrm>
          <a:prstGeom prst="line">
            <a:avLst/>
          </a:prstGeom>
          <a:ln w="762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000250" y="5857875"/>
            <a:ext cx="500063" cy="285750"/>
          </a:xfrm>
          <a:prstGeom prst="line">
            <a:avLst/>
          </a:prstGeom>
          <a:ln w="762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000500" y="5857875"/>
            <a:ext cx="500063" cy="285750"/>
          </a:xfrm>
          <a:prstGeom prst="line">
            <a:avLst/>
          </a:prstGeom>
          <a:ln w="762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Решаем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55576" y="1700807"/>
            <a:ext cx="4277133" cy="4524315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9600" i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150</a:t>
            </a:r>
          </a:p>
          <a:p>
            <a:pPr algn="ctr">
              <a:defRPr/>
            </a:pPr>
            <a:r>
              <a:rPr lang="ru-RU" sz="9600" i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152</a:t>
            </a:r>
          </a:p>
          <a:p>
            <a:pPr algn="ctr">
              <a:defRPr/>
            </a:pPr>
            <a:r>
              <a:rPr lang="ru-RU" sz="9600" i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153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i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Домашнее задание</a:t>
            </a:r>
            <a:endParaRPr lang="ru-RU" sz="1050" dirty="0">
              <a:solidFill>
                <a:srgbClr val="7030A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4770" y="1775927"/>
            <a:ext cx="5286412" cy="421484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П.5, </a:t>
            </a:r>
          </a:p>
          <a:p>
            <a:pPr>
              <a:defRPr/>
            </a:pP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№ 171 </a:t>
            </a: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(б, в</a:t>
            </a: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),                 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</a:t>
            </a: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235</a:t>
            </a:r>
          </a:p>
          <a:p>
            <a:pPr>
              <a:defRPr/>
            </a:pPr>
            <a:r>
              <a:rPr lang="ru-RU" sz="4800" i="0">
                <a:solidFill>
                  <a:srgbClr val="000099"/>
                </a:solidFill>
                <a:latin typeface="Georgia" pitchFamily="18" charset="0"/>
              </a:rPr>
              <a:t>№ </a:t>
            </a:r>
            <a:r>
              <a:rPr lang="ru-RU" sz="4800" i="0" smtClean="0">
                <a:solidFill>
                  <a:srgbClr val="000099"/>
                </a:solidFill>
                <a:latin typeface="Georgia" pitchFamily="18" charset="0"/>
              </a:rPr>
              <a:t>180 (б, г),</a:t>
            </a:r>
            <a:endParaRPr lang="ru-RU" sz="4800" i="0" dirty="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25608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E59CE6-E9FA-4763-9FEB-21142F9EB180}" type="slidenum">
              <a:rPr lang="ru-RU" smtClean="0">
                <a:solidFill>
                  <a:srgbClr val="898989"/>
                </a:solidFill>
                <a:latin typeface="Georgia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>
              <a:solidFill>
                <a:srgbClr val="898989"/>
              </a:solidFill>
              <a:latin typeface="Georgia" pitchFamily="18" charset="0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434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оформления с нарциссами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1844</TotalTime>
  <Words>183</Words>
  <Application>Microsoft Office PowerPoint</Application>
  <PresentationFormat>Экран (4:3)</PresentationFormat>
  <Paragraphs>59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Шаблон оформления с нарциссами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Komp-City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Математика 5 класс</dc:subject>
  <dc:creator>Малая Елена Васильевна</dc:creator>
  <cp:lastModifiedBy>Юлия</cp:lastModifiedBy>
  <cp:revision>200</cp:revision>
  <dcterms:created xsi:type="dcterms:W3CDTF">2007-07-13T07:27:52Z</dcterms:created>
  <dcterms:modified xsi:type="dcterms:W3CDTF">2015-09-20T09:13:59Z</dcterms:modified>
</cp:coreProperties>
</file>