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5"/>
  </p:notesMasterIdLst>
  <p:handoutMasterIdLst>
    <p:handoutMasterId r:id="rId16"/>
  </p:handoutMasterIdLst>
  <p:sldIdLst>
    <p:sldId id="278" r:id="rId2"/>
    <p:sldId id="383" r:id="rId3"/>
    <p:sldId id="374" r:id="rId4"/>
    <p:sldId id="372" r:id="rId5"/>
    <p:sldId id="388" r:id="rId6"/>
    <p:sldId id="368" r:id="rId7"/>
    <p:sldId id="289" r:id="rId8"/>
    <p:sldId id="384" r:id="rId9"/>
    <p:sldId id="370" r:id="rId10"/>
    <p:sldId id="389" r:id="rId11"/>
    <p:sldId id="390" r:id="rId12"/>
    <p:sldId id="292" r:id="rId13"/>
    <p:sldId id="38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FF66"/>
    <a:srgbClr val="9999FF"/>
    <a:srgbClr val="00FF00"/>
    <a:srgbClr val="0066FF"/>
    <a:srgbClr val="808080"/>
    <a:srgbClr val="FFFF99"/>
    <a:srgbClr val="FFEBFF"/>
    <a:srgbClr val="FFCCFF"/>
    <a:srgbClr val="CAF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0D1524-7E86-4216-B42C-F635A06F0745}" type="datetimeFigureOut">
              <a:rPr lang="ru-RU"/>
              <a:pPr>
                <a:defRPr/>
              </a:pPr>
              <a:t>16.09.2015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2A42B9-713E-4F75-84C4-76B54B878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7880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BDBBD442-83B1-460C-9791-60B48C0458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81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Кит- кашалот, кит - горбач,  кит – косатка, акула. </a:t>
            </a:r>
          </a:p>
          <a:p>
            <a:endParaRPr lang="ru-RU" smtClean="0"/>
          </a:p>
          <a:p>
            <a:r>
              <a:rPr lang="ru-RU" smtClean="0"/>
              <a:t>Самый большой из китов — синий кит, или блювал. Он бывает длиной за 30 метров, а весом до 200 тонн. (№139 - дома)</a:t>
            </a:r>
          </a:p>
          <a:p>
            <a:r>
              <a:rPr lang="ru-RU" smtClean="0"/>
              <a:t>Кашалот — зубатый кит. Правда, зубы у него растут только на нижней челюсти. Питается он чаще всего кальмарами. За ними кашалот ныряет на большую глубину. </a:t>
            </a:r>
          </a:p>
          <a:p>
            <a:r>
              <a:rPr lang="ru-RU" smtClean="0"/>
              <a:t>Очень странный кит-горбач. За длинные плавники его еще называют длинноруким китом.</a:t>
            </a:r>
          </a:p>
          <a:p>
            <a:r>
              <a:rPr lang="ru-RU" smtClean="0"/>
              <a:t>Косатка. Ее называли китом-убийцей. Стаей, как волки, бродят косатки по океану. Горе тюленям или дельфинам, которые попадутся на пути стаи! Даже у раненого китобоями блювала выгрызут на глазах у людей косатки мягкий огромный язык. И как удивились ученые, когда впервые поймали косатку и посадили в океанариум: она быстро привыкла к человеку, стала брать из рук пищу и даже позволяла чистить себе зубы.</a:t>
            </a:r>
          </a:p>
          <a:p>
            <a:r>
              <a:rPr lang="ru-RU" smtClean="0"/>
              <a:t>Ну, а самый маленький кит — известно, дельфин.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54B01-0604-492E-A35C-C44324DF3C31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A4DCD-A14A-405D-BAC4-1064129E5D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C523-4C35-4FDF-BB37-F533AAFAE3C6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653A-B07F-4115-8A05-35F28F694F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2CA6A-1184-455F-9D79-13F8A6C1FD38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930C2-76B4-4B89-ABCD-1E01FF76C8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D2DCF-F668-441D-ADD7-397F97C8875B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824CC-5B40-41F1-B8F2-CDB4CC2E5B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FB5B6-288B-42DF-B9C1-D4CC56E9F7CC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247F-5EBD-4D68-8B98-5D52194F96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E443F-12F9-4D19-ACEF-75353469FDF7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DBEFE-7FCB-481A-A920-745BD46799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EBA2-1ECD-4BA5-BB26-E8F647396FF6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67352-C82E-4726-83EC-D6F9126324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9FC91-39FE-40CB-9317-364B765F84C4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3CB31-0B28-4357-A03A-F84FA458A9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5A4B1-36D2-481A-9FCE-BF1758DD4193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AAB73-FF16-4A75-81AC-F1652F1FB1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B54FA59-8094-4D8E-9E62-D93596C16B13}" type="datetime1">
              <a:rPr lang="ru-RU"/>
              <a:pPr>
                <a:defRPr/>
              </a:pPr>
              <a:t>16.09.2015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25A84A5-C89B-4DC5-9869-7BD5280908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1.gif"/><Relationship Id="rId7" Type="http://schemas.openxmlformats.org/officeDocument/2006/relationships/image" Target="../media/image16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16.09.2015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DEDEE"/>
              </a:clrFrom>
              <a:clrTo>
                <a:srgbClr val="EDED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458200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438400" y="1371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М(2)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267200" y="2286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М(2)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657600" y="3200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М(2)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876800" y="4191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М(2)</a:t>
            </a:r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2743200" y="175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46482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5257800" y="4648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3962400" y="3657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queak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queak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queak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queak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8" grpId="0"/>
      <p:bldP spid="52229" grpId="0"/>
      <p:bldP spid="52230" grpId="0"/>
      <p:bldP spid="52232" grpId="0" animBg="1"/>
      <p:bldP spid="52233" grpId="0" animBg="1"/>
      <p:bldP spid="52234" grpId="0" animBg="1"/>
      <p:bldP spid="522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DEDEE"/>
              </a:clrFrom>
              <a:clrTo>
                <a:srgbClr val="EDED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763000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1371600" y="2057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295400" y="21336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1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1676400" y="2057400"/>
            <a:ext cx="152400" cy="1524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905000" y="152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/>
              <a:t>С</a:t>
            </a:r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16764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600200" y="32766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1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600200" y="22098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2</a:t>
            </a:r>
          </a:p>
        </p:txBody>
      </p: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1981200" y="2057400"/>
            <a:ext cx="152400" cy="1524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1981200" y="22098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3</a:t>
            </a:r>
          </a:p>
        </p:txBody>
      </p: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2362200" y="3124200"/>
            <a:ext cx="152400" cy="1524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2895600" y="2743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/>
              <a:t>С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2286000" y="32004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2</a:t>
            </a:r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2971800" y="3124200"/>
            <a:ext cx="152400" cy="1524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2895600" y="32004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3</a:t>
            </a: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21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/>
      <p:bldP spid="53255" grpId="0" animBg="1"/>
      <p:bldP spid="53255" grpId="1" animBg="1"/>
      <p:bldP spid="53257" grpId="0"/>
      <p:bldP spid="53257" grpId="1"/>
      <p:bldP spid="53258" grpId="0" animBg="1"/>
      <p:bldP spid="53259" grpId="0"/>
      <p:bldP spid="53261" grpId="0"/>
      <p:bldP spid="53261" grpId="1"/>
      <p:bldP spid="53262" grpId="0" animBg="1"/>
      <p:bldP spid="53262" grpId="1" animBg="1"/>
      <p:bldP spid="53263" grpId="0"/>
      <p:bldP spid="53263" grpId="1"/>
      <p:bldP spid="53264" grpId="0" animBg="1"/>
      <p:bldP spid="53264" grpId="1" animBg="1"/>
      <p:bldP spid="53265" grpId="0"/>
      <p:bldP spid="53265" grpId="1"/>
      <p:bldP spid="53266" grpId="0"/>
      <p:bldP spid="53266" grpId="1"/>
      <p:bldP spid="53267" grpId="0" animBg="1"/>
      <p:bldP spid="53267" grpId="1" animBg="1"/>
      <p:bldP spid="53268" grpId="0"/>
      <p:bldP spid="5326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50199" y="1844824"/>
            <a:ext cx="5643602" cy="1446550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№ 134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П.4,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118 (б),                 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142,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144 (б),</a:t>
            </a:r>
          </a:p>
        </p:txBody>
      </p:sp>
      <p:sp>
        <p:nvSpPr>
          <p:cNvPr id="1844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FD9384-D072-4339-8628-8D7E87527CDB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844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4"/>
          <p:cNvSpPr>
            <a:spLocks noChangeShapeType="1"/>
          </p:cNvSpPr>
          <p:nvPr/>
        </p:nvSpPr>
        <p:spPr bwMode="auto">
          <a:xfrm>
            <a:off x="2085975" y="3187700"/>
            <a:ext cx="7200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2085975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>
            <a:off x="2806700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3525838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4246563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4965700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5686425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>
            <a:off x="6407150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7126288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>
            <a:off x="7847013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8566150" y="2900363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1941513" y="23955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Georgia" pitchFamily="18" charset="0"/>
              </a:rPr>
              <a:t>0</a:t>
            </a: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5399088" y="2395538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Georgia" pitchFamily="18" charset="0"/>
              </a:rPr>
              <a:t>10</a:t>
            </a:r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>
            <a:off x="2085975" y="4627563"/>
            <a:ext cx="7200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4" name="Line 18"/>
          <p:cNvSpPr>
            <a:spLocks noChangeShapeType="1"/>
          </p:cNvSpPr>
          <p:nvPr/>
        </p:nvSpPr>
        <p:spPr bwMode="auto">
          <a:xfrm>
            <a:off x="2085975" y="4352925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3525838" y="4340225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6" name="Line 20"/>
          <p:cNvSpPr>
            <a:spLocks noChangeShapeType="1"/>
          </p:cNvSpPr>
          <p:nvPr/>
        </p:nvSpPr>
        <p:spPr bwMode="auto">
          <a:xfrm>
            <a:off x="4965700" y="4340225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7" name="Line 21"/>
          <p:cNvSpPr>
            <a:spLocks noChangeShapeType="1"/>
          </p:cNvSpPr>
          <p:nvPr/>
        </p:nvSpPr>
        <p:spPr bwMode="auto">
          <a:xfrm>
            <a:off x="6407150" y="4357688"/>
            <a:ext cx="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8" name="Line 22"/>
          <p:cNvSpPr>
            <a:spLocks noChangeShapeType="1"/>
          </p:cNvSpPr>
          <p:nvPr/>
        </p:nvSpPr>
        <p:spPr bwMode="auto">
          <a:xfrm>
            <a:off x="7847013" y="4340225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9" name="Text Box 23"/>
          <p:cNvSpPr txBox="1">
            <a:spLocks noChangeArrowheads="1"/>
          </p:cNvSpPr>
          <p:nvPr/>
        </p:nvSpPr>
        <p:spPr bwMode="auto">
          <a:xfrm>
            <a:off x="1870075" y="37639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Georgia" pitchFamily="18" charset="0"/>
              </a:rPr>
              <a:t>2</a:t>
            </a:r>
            <a:endParaRPr lang="ru-RU">
              <a:latin typeface="Georgia" pitchFamily="18" charset="0"/>
            </a:endParaRPr>
          </a:p>
        </p:txBody>
      </p:sp>
      <p:sp>
        <p:nvSpPr>
          <p:cNvPr id="7190" name="Text Box 24"/>
          <p:cNvSpPr txBox="1">
            <a:spLocks noChangeArrowheads="1"/>
          </p:cNvSpPr>
          <p:nvPr/>
        </p:nvSpPr>
        <p:spPr bwMode="auto">
          <a:xfrm>
            <a:off x="6118225" y="38354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Georgia" pitchFamily="18" charset="0"/>
              </a:rPr>
              <a:t>11</a:t>
            </a:r>
            <a:endParaRPr lang="ru-RU">
              <a:latin typeface="Georgia" pitchFamily="18" charset="0"/>
            </a:endParaRPr>
          </a:p>
        </p:txBody>
      </p:sp>
      <p:sp>
        <p:nvSpPr>
          <p:cNvPr id="7191" name="Line 25"/>
          <p:cNvSpPr>
            <a:spLocks noChangeShapeType="1"/>
          </p:cNvSpPr>
          <p:nvPr/>
        </p:nvSpPr>
        <p:spPr bwMode="auto">
          <a:xfrm>
            <a:off x="2157413" y="6211888"/>
            <a:ext cx="7200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2" name="Text Box 26"/>
          <p:cNvSpPr txBox="1">
            <a:spLocks noChangeArrowheads="1"/>
          </p:cNvSpPr>
          <p:nvPr/>
        </p:nvSpPr>
        <p:spPr bwMode="auto">
          <a:xfrm>
            <a:off x="1941513" y="54197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Georgia" pitchFamily="18" charset="0"/>
              </a:rPr>
              <a:t>3</a:t>
            </a:r>
            <a:endParaRPr lang="ru-RU">
              <a:latin typeface="Georgia" pitchFamily="18" charset="0"/>
            </a:endParaRPr>
          </a:p>
        </p:txBody>
      </p:sp>
      <p:sp>
        <p:nvSpPr>
          <p:cNvPr id="7193" name="Line 27"/>
          <p:cNvSpPr>
            <a:spLocks noChangeShapeType="1"/>
          </p:cNvSpPr>
          <p:nvPr/>
        </p:nvSpPr>
        <p:spPr bwMode="auto">
          <a:xfrm>
            <a:off x="2157413" y="592455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4" name="Line 28"/>
          <p:cNvSpPr>
            <a:spLocks noChangeShapeType="1"/>
          </p:cNvSpPr>
          <p:nvPr/>
        </p:nvSpPr>
        <p:spPr bwMode="auto">
          <a:xfrm>
            <a:off x="3165475" y="592455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5" name="Line 29"/>
          <p:cNvSpPr>
            <a:spLocks noChangeShapeType="1"/>
          </p:cNvSpPr>
          <p:nvPr/>
        </p:nvSpPr>
        <p:spPr bwMode="auto">
          <a:xfrm>
            <a:off x="4318000" y="592455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6" name="Line 30"/>
          <p:cNvSpPr>
            <a:spLocks noChangeShapeType="1"/>
          </p:cNvSpPr>
          <p:nvPr/>
        </p:nvSpPr>
        <p:spPr bwMode="auto">
          <a:xfrm>
            <a:off x="5326063" y="592455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7" name="Line 31"/>
          <p:cNvSpPr>
            <a:spLocks noChangeShapeType="1"/>
          </p:cNvSpPr>
          <p:nvPr/>
        </p:nvSpPr>
        <p:spPr bwMode="auto">
          <a:xfrm>
            <a:off x="6478588" y="592455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8" name="Line 32"/>
          <p:cNvSpPr>
            <a:spLocks noChangeShapeType="1"/>
          </p:cNvSpPr>
          <p:nvPr/>
        </p:nvSpPr>
        <p:spPr bwMode="auto">
          <a:xfrm>
            <a:off x="7486650" y="592455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9" name="Line 33"/>
          <p:cNvSpPr>
            <a:spLocks noChangeShapeType="1"/>
          </p:cNvSpPr>
          <p:nvPr/>
        </p:nvSpPr>
        <p:spPr bwMode="auto">
          <a:xfrm>
            <a:off x="8637588" y="592455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0" name="Text Box 34"/>
          <p:cNvSpPr txBox="1">
            <a:spLocks noChangeArrowheads="1"/>
          </p:cNvSpPr>
          <p:nvPr/>
        </p:nvSpPr>
        <p:spPr bwMode="auto">
          <a:xfrm>
            <a:off x="7197725" y="52768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Georgia" pitchFamily="18" charset="0"/>
              </a:rPr>
              <a:t>28</a:t>
            </a:r>
            <a:endParaRPr lang="ru-RU">
              <a:latin typeface="Georgia" pitchFamily="18" charset="0"/>
            </a:endParaRPr>
          </a:p>
        </p:txBody>
      </p:sp>
      <p:sp>
        <p:nvSpPr>
          <p:cNvPr id="35" name="AutoShape 6"/>
          <p:cNvSpPr>
            <a:spLocks noChangeArrowheads="1"/>
          </p:cNvSpPr>
          <p:nvPr/>
        </p:nvSpPr>
        <p:spPr bwMode="auto">
          <a:xfrm>
            <a:off x="1555750" y="168602"/>
            <a:ext cx="6032500" cy="1223963"/>
          </a:xfrm>
          <a:prstGeom prst="cloudCallout">
            <a:avLst>
              <a:gd name="adj1" fmla="val -67282"/>
              <a:gd name="adj2" fmla="val 74414"/>
            </a:avLst>
          </a:prstGeom>
          <a:noFill/>
          <a:ln w="57150"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i="0" dirty="0">
                <a:latin typeface="Georgia" pitchFamily="18" charset="0"/>
              </a:rPr>
              <a:t>Какова цена деления?</a:t>
            </a:r>
          </a:p>
        </p:txBody>
      </p:sp>
      <p:sp>
        <p:nvSpPr>
          <p:cNvPr id="3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2566988" y="23574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Georgia" pitchFamily="18" charset="0"/>
              </a:rPr>
              <a:t>2</a:t>
            </a:r>
            <a:endParaRPr lang="ru-RU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3281363" y="37147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Georgia" pitchFamily="18" charset="0"/>
              </a:rPr>
              <a:t>5</a:t>
            </a:r>
            <a:endParaRPr lang="ru-RU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2924175" y="535781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Georgia" pitchFamily="18" charset="0"/>
              </a:rPr>
              <a:t>8</a:t>
            </a:r>
            <a:endParaRPr lang="ru-RU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 animBg="1"/>
      <p:bldP spid="7184" grpId="0" animBg="1"/>
      <p:bldP spid="7185" grpId="0" animBg="1"/>
      <p:bldP spid="7186" grpId="0" animBg="1"/>
      <p:bldP spid="7187" grpId="0" animBg="1"/>
      <p:bldP spid="7188" grpId="0" animBg="1"/>
      <p:bldP spid="7189" grpId="0"/>
      <p:bldP spid="7190" grpId="0"/>
      <p:bldP spid="7191" grpId="0" animBg="1"/>
      <p:bldP spid="7192" grpId="0"/>
      <p:bldP spid="7193" grpId="0" animBg="1"/>
      <p:bldP spid="7194" grpId="0" animBg="1"/>
      <p:bldP spid="7195" grpId="0" animBg="1"/>
      <p:bldP spid="7196" grpId="0" animBg="1"/>
      <p:bldP spid="7197" grpId="0" animBg="1"/>
      <p:bldP spid="7198" grpId="0" animBg="1"/>
      <p:bldP spid="7199" grpId="0" animBg="1"/>
      <p:bldP spid="7200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556" name="Picture 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162175"/>
            <a:ext cx="81375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555" name="Picture 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133600"/>
            <a:ext cx="6769100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552" name="Picture 8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2038350"/>
            <a:ext cx="763270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550" name="Picture 86" descr="IMG_147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9688" y="2133600"/>
            <a:ext cx="37211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73"/>
          <p:cNvSpPr txBox="1">
            <a:spLocks noChangeArrowheads="1"/>
          </p:cNvSpPr>
          <p:nvPr/>
        </p:nvSpPr>
        <p:spPr bwMode="auto">
          <a:xfrm>
            <a:off x="106363" y="5805488"/>
            <a:ext cx="9218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Georgia" pitchFamily="18" charset="0"/>
              </a:rPr>
              <a:t> 0                         </a:t>
            </a:r>
            <a:r>
              <a:rPr lang="ru-RU" sz="2400">
                <a:solidFill>
                  <a:srgbClr val="000000"/>
                </a:solidFill>
                <a:latin typeface="Georgia" pitchFamily="18" charset="0"/>
              </a:rPr>
              <a:t>    </a:t>
            </a:r>
            <a:r>
              <a:rPr lang="en-US" sz="2400">
                <a:solidFill>
                  <a:srgbClr val="000000"/>
                </a:solidFill>
                <a:latin typeface="Georgia" pitchFamily="18" charset="0"/>
              </a:rPr>
              <a:t>10                     </a:t>
            </a:r>
            <a:r>
              <a:rPr lang="en-US" sz="80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Georgia" pitchFamily="18" charset="0"/>
              </a:rPr>
              <a:t>   </a:t>
            </a:r>
            <a:r>
              <a:rPr lang="ru-RU" sz="2400">
                <a:solidFill>
                  <a:srgbClr val="000000"/>
                </a:solidFill>
                <a:latin typeface="Georgia" pitchFamily="18" charset="0"/>
              </a:rPr>
              <a:t>   </a:t>
            </a:r>
            <a:r>
              <a:rPr lang="en-US" sz="2400">
                <a:solidFill>
                  <a:srgbClr val="000000"/>
                </a:solidFill>
                <a:latin typeface="Georgia" pitchFamily="18" charset="0"/>
              </a:rPr>
              <a:t> 20                     </a:t>
            </a:r>
            <a:r>
              <a:rPr lang="en-US" sz="80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Georgia" pitchFamily="18" charset="0"/>
              </a:rPr>
              <a:t>   </a:t>
            </a:r>
            <a:r>
              <a:rPr lang="ru-RU" sz="2400">
                <a:solidFill>
                  <a:srgbClr val="000000"/>
                </a:solidFill>
                <a:latin typeface="Georgia" pitchFamily="18" charset="0"/>
              </a:rPr>
              <a:t>    </a:t>
            </a:r>
            <a:r>
              <a:rPr lang="en-US" sz="2400">
                <a:solidFill>
                  <a:srgbClr val="000000"/>
                </a:solidFill>
                <a:latin typeface="Georgia" pitchFamily="18" charset="0"/>
              </a:rPr>
              <a:t>30</a:t>
            </a: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8199" name="Freeform 38"/>
          <p:cNvSpPr>
            <a:spLocks/>
          </p:cNvSpPr>
          <p:nvPr/>
        </p:nvSpPr>
        <p:spPr bwMode="auto">
          <a:xfrm>
            <a:off x="323850" y="98425"/>
            <a:ext cx="38100" cy="5346700"/>
          </a:xfrm>
          <a:custGeom>
            <a:avLst/>
            <a:gdLst>
              <a:gd name="T0" fmla="*/ 2147483647 w 24"/>
              <a:gd name="T1" fmla="*/ 2147483647 h 3368"/>
              <a:gd name="T2" fmla="*/ 0 w 24"/>
              <a:gd name="T3" fmla="*/ 0 h 3368"/>
              <a:gd name="T4" fmla="*/ 0 60000 65536"/>
              <a:gd name="T5" fmla="*/ 0 60000 65536"/>
              <a:gd name="T6" fmla="*/ 0 w 24"/>
              <a:gd name="T7" fmla="*/ 0 h 3368"/>
              <a:gd name="T8" fmla="*/ 24 w 24"/>
              <a:gd name="T9" fmla="*/ 3368 h 33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" h="3368">
                <a:moveTo>
                  <a:pt x="24" y="3368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0" name="Freeform 39"/>
          <p:cNvSpPr>
            <a:spLocks/>
          </p:cNvSpPr>
          <p:nvPr/>
        </p:nvSpPr>
        <p:spPr bwMode="auto">
          <a:xfrm>
            <a:off x="614363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1" name="Freeform 40"/>
          <p:cNvSpPr>
            <a:spLocks/>
          </p:cNvSpPr>
          <p:nvPr/>
        </p:nvSpPr>
        <p:spPr bwMode="auto">
          <a:xfrm>
            <a:off x="874713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2" name="Freeform 41"/>
          <p:cNvSpPr>
            <a:spLocks/>
          </p:cNvSpPr>
          <p:nvPr/>
        </p:nvSpPr>
        <p:spPr bwMode="auto">
          <a:xfrm>
            <a:off x="1117600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3" name="Freeform 42"/>
          <p:cNvSpPr>
            <a:spLocks/>
          </p:cNvSpPr>
          <p:nvPr/>
        </p:nvSpPr>
        <p:spPr bwMode="auto">
          <a:xfrm>
            <a:off x="1379538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4" name="Freeform 43"/>
          <p:cNvSpPr>
            <a:spLocks/>
          </p:cNvSpPr>
          <p:nvPr/>
        </p:nvSpPr>
        <p:spPr bwMode="auto">
          <a:xfrm>
            <a:off x="1622425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5" name="Freeform 44"/>
          <p:cNvSpPr>
            <a:spLocks/>
          </p:cNvSpPr>
          <p:nvPr/>
        </p:nvSpPr>
        <p:spPr bwMode="auto">
          <a:xfrm>
            <a:off x="1882775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6" name="Freeform 45"/>
          <p:cNvSpPr>
            <a:spLocks/>
          </p:cNvSpPr>
          <p:nvPr/>
        </p:nvSpPr>
        <p:spPr bwMode="auto">
          <a:xfrm>
            <a:off x="2125663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7" name="Freeform 46"/>
          <p:cNvSpPr>
            <a:spLocks/>
          </p:cNvSpPr>
          <p:nvPr/>
        </p:nvSpPr>
        <p:spPr bwMode="auto">
          <a:xfrm>
            <a:off x="2387600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8" name="Freeform 47"/>
          <p:cNvSpPr>
            <a:spLocks/>
          </p:cNvSpPr>
          <p:nvPr/>
        </p:nvSpPr>
        <p:spPr bwMode="auto">
          <a:xfrm>
            <a:off x="2630488" y="49213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09" name="Freeform 48"/>
          <p:cNvSpPr>
            <a:spLocks/>
          </p:cNvSpPr>
          <p:nvPr/>
        </p:nvSpPr>
        <p:spPr bwMode="auto">
          <a:xfrm>
            <a:off x="2917825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0" name="Freeform 49"/>
          <p:cNvSpPr>
            <a:spLocks/>
          </p:cNvSpPr>
          <p:nvPr/>
        </p:nvSpPr>
        <p:spPr bwMode="auto">
          <a:xfrm>
            <a:off x="3179763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1" name="Freeform 50"/>
          <p:cNvSpPr>
            <a:spLocks/>
          </p:cNvSpPr>
          <p:nvPr/>
        </p:nvSpPr>
        <p:spPr bwMode="auto">
          <a:xfrm>
            <a:off x="3467100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2" name="Freeform 51"/>
          <p:cNvSpPr>
            <a:spLocks/>
          </p:cNvSpPr>
          <p:nvPr/>
        </p:nvSpPr>
        <p:spPr bwMode="auto">
          <a:xfrm>
            <a:off x="3709988" y="44450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3" name="Freeform 52"/>
          <p:cNvSpPr>
            <a:spLocks/>
          </p:cNvSpPr>
          <p:nvPr/>
        </p:nvSpPr>
        <p:spPr bwMode="auto">
          <a:xfrm>
            <a:off x="3970338" y="44450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4" name="Freeform 53"/>
          <p:cNvSpPr>
            <a:spLocks/>
          </p:cNvSpPr>
          <p:nvPr/>
        </p:nvSpPr>
        <p:spPr bwMode="auto">
          <a:xfrm>
            <a:off x="4214813" y="44450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5" name="Freeform 54"/>
          <p:cNvSpPr>
            <a:spLocks/>
          </p:cNvSpPr>
          <p:nvPr/>
        </p:nvSpPr>
        <p:spPr bwMode="auto">
          <a:xfrm>
            <a:off x="4475163" y="44450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6" name="Freeform 55"/>
          <p:cNvSpPr>
            <a:spLocks/>
          </p:cNvSpPr>
          <p:nvPr/>
        </p:nvSpPr>
        <p:spPr bwMode="auto">
          <a:xfrm>
            <a:off x="4718050" y="44450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7" name="Freeform 56"/>
          <p:cNvSpPr>
            <a:spLocks/>
          </p:cNvSpPr>
          <p:nvPr/>
        </p:nvSpPr>
        <p:spPr bwMode="auto">
          <a:xfrm>
            <a:off x="4979988" y="44450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8" name="Freeform 57"/>
          <p:cNvSpPr>
            <a:spLocks/>
          </p:cNvSpPr>
          <p:nvPr/>
        </p:nvSpPr>
        <p:spPr bwMode="auto">
          <a:xfrm>
            <a:off x="5222875" y="44450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19" name="Freeform 58"/>
          <p:cNvSpPr>
            <a:spLocks/>
          </p:cNvSpPr>
          <p:nvPr/>
        </p:nvSpPr>
        <p:spPr bwMode="auto">
          <a:xfrm>
            <a:off x="5483225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0" name="Freeform 59"/>
          <p:cNvSpPr>
            <a:spLocks/>
          </p:cNvSpPr>
          <p:nvPr/>
        </p:nvSpPr>
        <p:spPr bwMode="auto">
          <a:xfrm>
            <a:off x="5770563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1" name="Freeform 60"/>
          <p:cNvSpPr>
            <a:spLocks/>
          </p:cNvSpPr>
          <p:nvPr/>
        </p:nvSpPr>
        <p:spPr bwMode="auto">
          <a:xfrm>
            <a:off x="6015038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2" name="Freeform 61"/>
          <p:cNvSpPr>
            <a:spLocks/>
          </p:cNvSpPr>
          <p:nvPr/>
        </p:nvSpPr>
        <p:spPr bwMode="auto">
          <a:xfrm>
            <a:off x="6275388" y="115888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3" name="Freeform 62"/>
          <p:cNvSpPr>
            <a:spLocks/>
          </p:cNvSpPr>
          <p:nvPr/>
        </p:nvSpPr>
        <p:spPr bwMode="auto">
          <a:xfrm>
            <a:off x="6518275" y="44450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4" name="Freeform 63"/>
          <p:cNvSpPr>
            <a:spLocks/>
          </p:cNvSpPr>
          <p:nvPr/>
        </p:nvSpPr>
        <p:spPr bwMode="auto">
          <a:xfrm>
            <a:off x="6780213" y="44450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5" name="Freeform 64"/>
          <p:cNvSpPr>
            <a:spLocks/>
          </p:cNvSpPr>
          <p:nvPr/>
        </p:nvSpPr>
        <p:spPr bwMode="auto">
          <a:xfrm>
            <a:off x="7023100" y="44450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6" name="Freeform 65"/>
          <p:cNvSpPr>
            <a:spLocks/>
          </p:cNvSpPr>
          <p:nvPr/>
        </p:nvSpPr>
        <p:spPr bwMode="auto">
          <a:xfrm>
            <a:off x="7283450" y="44450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7" name="Freeform 66"/>
          <p:cNvSpPr>
            <a:spLocks/>
          </p:cNvSpPr>
          <p:nvPr/>
        </p:nvSpPr>
        <p:spPr bwMode="auto">
          <a:xfrm>
            <a:off x="7526338" y="44450"/>
            <a:ext cx="26987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8" name="Freeform 67"/>
          <p:cNvSpPr>
            <a:spLocks/>
          </p:cNvSpPr>
          <p:nvPr/>
        </p:nvSpPr>
        <p:spPr bwMode="auto">
          <a:xfrm>
            <a:off x="7788275" y="115888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29" name="Freeform 68"/>
          <p:cNvSpPr>
            <a:spLocks/>
          </p:cNvSpPr>
          <p:nvPr/>
        </p:nvSpPr>
        <p:spPr bwMode="auto">
          <a:xfrm>
            <a:off x="8064500" y="63500"/>
            <a:ext cx="12700" cy="5676900"/>
          </a:xfrm>
          <a:custGeom>
            <a:avLst/>
            <a:gdLst>
              <a:gd name="T0" fmla="*/ 2147483647 w 8"/>
              <a:gd name="T1" fmla="*/ 2147483647 h 3576"/>
              <a:gd name="T2" fmla="*/ 0 w 8"/>
              <a:gd name="T3" fmla="*/ 0 h 3576"/>
              <a:gd name="T4" fmla="*/ 0 60000 65536"/>
              <a:gd name="T5" fmla="*/ 0 60000 65536"/>
              <a:gd name="T6" fmla="*/ 0 w 8"/>
              <a:gd name="T7" fmla="*/ 0 h 3576"/>
              <a:gd name="T8" fmla="*/ 8 w 8"/>
              <a:gd name="T9" fmla="*/ 3576 h 3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576">
                <a:moveTo>
                  <a:pt x="8" y="357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30" name="Freeform 69"/>
          <p:cNvSpPr>
            <a:spLocks/>
          </p:cNvSpPr>
          <p:nvPr/>
        </p:nvSpPr>
        <p:spPr bwMode="auto">
          <a:xfrm>
            <a:off x="8343900" y="63500"/>
            <a:ext cx="12700" cy="5613400"/>
          </a:xfrm>
          <a:custGeom>
            <a:avLst/>
            <a:gdLst>
              <a:gd name="T0" fmla="*/ 2147483647 w 8"/>
              <a:gd name="T1" fmla="*/ 2147483647 h 3536"/>
              <a:gd name="T2" fmla="*/ 0 w 8"/>
              <a:gd name="T3" fmla="*/ 0 h 3536"/>
              <a:gd name="T4" fmla="*/ 0 60000 65536"/>
              <a:gd name="T5" fmla="*/ 0 60000 65536"/>
              <a:gd name="T6" fmla="*/ 0 w 8"/>
              <a:gd name="T7" fmla="*/ 0 h 3536"/>
              <a:gd name="T8" fmla="*/ 8 w 8"/>
              <a:gd name="T9" fmla="*/ 3536 h 3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536">
                <a:moveTo>
                  <a:pt x="8" y="353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31" name="Freeform 70"/>
          <p:cNvSpPr>
            <a:spLocks/>
          </p:cNvSpPr>
          <p:nvPr/>
        </p:nvSpPr>
        <p:spPr bwMode="auto">
          <a:xfrm>
            <a:off x="8605838" y="-26988"/>
            <a:ext cx="26987" cy="5683251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32" name="Freeform 71"/>
          <p:cNvSpPr>
            <a:spLocks/>
          </p:cNvSpPr>
          <p:nvPr/>
        </p:nvSpPr>
        <p:spPr bwMode="auto">
          <a:xfrm>
            <a:off x="8823325" y="44450"/>
            <a:ext cx="26988" cy="5683250"/>
          </a:xfrm>
          <a:custGeom>
            <a:avLst/>
            <a:gdLst>
              <a:gd name="T0" fmla="*/ 2147483647 w 17"/>
              <a:gd name="T1" fmla="*/ 2147483647 h 3580"/>
              <a:gd name="T2" fmla="*/ 0 w 17"/>
              <a:gd name="T3" fmla="*/ 0 h 3580"/>
              <a:gd name="T4" fmla="*/ 0 60000 65536"/>
              <a:gd name="T5" fmla="*/ 0 60000 65536"/>
              <a:gd name="T6" fmla="*/ 0 w 17"/>
              <a:gd name="T7" fmla="*/ 0 h 3580"/>
              <a:gd name="T8" fmla="*/ 17 w 17"/>
              <a:gd name="T9" fmla="*/ 3580 h 35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" h="3580">
                <a:moveTo>
                  <a:pt x="17" y="358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33" name="Freeform 84"/>
          <p:cNvSpPr>
            <a:spLocks/>
          </p:cNvSpPr>
          <p:nvPr/>
        </p:nvSpPr>
        <p:spPr bwMode="auto">
          <a:xfrm>
            <a:off x="342900" y="5816600"/>
            <a:ext cx="8636000" cy="1588"/>
          </a:xfrm>
          <a:custGeom>
            <a:avLst/>
            <a:gdLst>
              <a:gd name="T0" fmla="*/ 0 w 5440"/>
              <a:gd name="T1" fmla="*/ 0 h 1"/>
              <a:gd name="T2" fmla="*/ 2147483647 w 5440"/>
              <a:gd name="T3" fmla="*/ 0 h 1"/>
              <a:gd name="T4" fmla="*/ 0 60000 65536"/>
              <a:gd name="T5" fmla="*/ 0 60000 65536"/>
              <a:gd name="T6" fmla="*/ 0 w 5440"/>
              <a:gd name="T7" fmla="*/ 0 h 1"/>
              <a:gd name="T8" fmla="*/ 5440 w 544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0" h="1">
                <a:moveTo>
                  <a:pt x="0" y="0"/>
                </a:moveTo>
                <a:lnTo>
                  <a:pt x="5440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 rot="21600000">
            <a:off x="179388" y="5111750"/>
            <a:ext cx="92186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079500" algn="l"/>
              </a:tabLst>
              <a:defRPr/>
            </a:pPr>
            <a:r>
              <a:rPr lang="en-US" sz="5400" i="0" dirty="0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2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2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54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2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ru-RU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2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54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2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2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54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2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r>
              <a:rPr lang="en-US" sz="3600" i="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latin typeface="Arial" pitchFamily="34" charset="0"/>
              </a:rPr>
              <a:t>I</a:t>
            </a:r>
            <a:endParaRPr lang="ru-RU" sz="3600" i="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235" name="Text Box 94"/>
          <p:cNvSpPr txBox="1">
            <a:spLocks noChangeArrowheads="1"/>
          </p:cNvSpPr>
          <p:nvPr/>
        </p:nvSpPr>
        <p:spPr bwMode="auto">
          <a:xfrm>
            <a:off x="611188" y="6284913"/>
            <a:ext cx="3057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Georgia" pitchFamily="18" charset="0"/>
              </a:rPr>
              <a:t>Цена деления 1 м</a:t>
            </a:r>
          </a:p>
        </p:txBody>
      </p:sp>
      <p:sp>
        <p:nvSpPr>
          <p:cNvPr id="5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2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2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2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5"/>
          <p:cNvSpPr>
            <a:spLocks noChangeArrowheads="1"/>
          </p:cNvSpPr>
          <p:nvPr/>
        </p:nvSpPr>
        <p:spPr bwMode="auto">
          <a:xfrm rot="-5400000">
            <a:off x="1612900" y="3260726"/>
            <a:ext cx="1635125" cy="2717800"/>
          </a:xfrm>
          <a:prstGeom prst="flowChartDelay">
            <a:avLst/>
          </a:prstGeom>
          <a:solidFill>
            <a:srgbClr val="FFFFFF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 flipH="1">
            <a:off x="2430463" y="3802063"/>
            <a:ext cx="12700" cy="1254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 flipH="1">
            <a:off x="2833688" y="3854450"/>
            <a:ext cx="34925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" name="Line 8"/>
          <p:cNvSpPr>
            <a:spLocks noChangeShapeType="1"/>
          </p:cNvSpPr>
          <p:nvPr/>
        </p:nvSpPr>
        <p:spPr bwMode="auto">
          <a:xfrm flipH="1">
            <a:off x="3179763" y="3948113"/>
            <a:ext cx="68262" cy="104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 flipH="1">
            <a:off x="3444875" y="4137025"/>
            <a:ext cx="92075" cy="84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 flipH="1">
            <a:off x="3629025" y="4410075"/>
            <a:ext cx="125413" cy="523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3675063" y="4838700"/>
            <a:ext cx="1381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3662363" y="5268913"/>
            <a:ext cx="150812" cy="111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5" name="Line 13"/>
          <p:cNvSpPr>
            <a:spLocks noChangeShapeType="1"/>
          </p:cNvSpPr>
          <p:nvPr/>
        </p:nvSpPr>
        <p:spPr bwMode="auto">
          <a:xfrm>
            <a:off x="2039938" y="3843338"/>
            <a:ext cx="46037" cy="127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6" name="Line 14"/>
          <p:cNvSpPr>
            <a:spLocks noChangeShapeType="1"/>
          </p:cNvSpPr>
          <p:nvPr/>
        </p:nvSpPr>
        <p:spPr bwMode="auto">
          <a:xfrm>
            <a:off x="1636713" y="3948113"/>
            <a:ext cx="80962" cy="104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7" name="Line 15"/>
          <p:cNvSpPr>
            <a:spLocks noChangeShapeType="1"/>
          </p:cNvSpPr>
          <p:nvPr/>
        </p:nvSpPr>
        <p:spPr bwMode="auto">
          <a:xfrm>
            <a:off x="1314450" y="4116388"/>
            <a:ext cx="103188" cy="1158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8" name="Line 16"/>
          <p:cNvSpPr>
            <a:spLocks noChangeShapeType="1"/>
          </p:cNvSpPr>
          <p:nvPr/>
        </p:nvSpPr>
        <p:spPr bwMode="auto">
          <a:xfrm>
            <a:off x="1130300" y="4357688"/>
            <a:ext cx="138113" cy="619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9" name="Line 17"/>
          <p:cNvSpPr>
            <a:spLocks noChangeShapeType="1"/>
          </p:cNvSpPr>
          <p:nvPr/>
        </p:nvSpPr>
        <p:spPr bwMode="auto">
          <a:xfrm>
            <a:off x="1084263" y="4808538"/>
            <a:ext cx="138112" cy="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0" name="Line 18"/>
          <p:cNvSpPr>
            <a:spLocks noChangeShapeType="1"/>
          </p:cNvSpPr>
          <p:nvPr/>
        </p:nvSpPr>
        <p:spPr bwMode="auto">
          <a:xfrm>
            <a:off x="1084263" y="5184775"/>
            <a:ext cx="138112" cy="11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3635375" y="4076700"/>
            <a:ext cx="946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180</a:t>
            </a:r>
          </a:p>
        </p:txBody>
      </p:sp>
      <p:sp>
        <p:nvSpPr>
          <p:cNvPr id="1042" name="Line 20"/>
          <p:cNvSpPr>
            <a:spLocks noChangeShapeType="1"/>
          </p:cNvSpPr>
          <p:nvPr/>
        </p:nvSpPr>
        <p:spPr bwMode="auto">
          <a:xfrm flipH="1" flipV="1">
            <a:off x="2108200" y="3979863"/>
            <a:ext cx="334963" cy="13001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828675" y="3717925"/>
            <a:ext cx="719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40</a:t>
            </a:r>
          </a:p>
        </p:txBody>
      </p:sp>
      <p:grpSp>
        <p:nvGrpSpPr>
          <p:cNvPr id="1044" name="Group 44"/>
          <p:cNvGrpSpPr>
            <a:grpSpLocks/>
          </p:cNvGrpSpPr>
          <p:nvPr/>
        </p:nvGrpSpPr>
        <p:grpSpPr bwMode="auto">
          <a:xfrm>
            <a:off x="7512050" y="1400175"/>
            <a:ext cx="1308100" cy="1243013"/>
            <a:chOff x="3054" y="1752"/>
            <a:chExt cx="733" cy="647"/>
          </a:xfrm>
        </p:grpSpPr>
        <p:sp>
          <p:nvSpPr>
            <p:cNvPr id="1062" name="AutoShape 25"/>
            <p:cNvSpPr>
              <a:spLocks noChangeArrowheads="1"/>
            </p:cNvSpPr>
            <p:nvPr/>
          </p:nvSpPr>
          <p:spPr bwMode="auto">
            <a:xfrm>
              <a:off x="3054" y="1752"/>
              <a:ext cx="733" cy="6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3 w 21600"/>
                <a:gd name="T25" fmla="*/ 3172 h 21600"/>
                <a:gd name="T26" fmla="*/ 18447 w 21600"/>
                <a:gd name="T27" fmla="*/ 1842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97" y="10800"/>
                  </a:moveTo>
                  <a:cubicBezTo>
                    <a:pt x="3697" y="14723"/>
                    <a:pt x="6877" y="17903"/>
                    <a:pt x="10800" y="17903"/>
                  </a:cubicBezTo>
                  <a:cubicBezTo>
                    <a:pt x="14723" y="17903"/>
                    <a:pt x="17903" y="14723"/>
                    <a:pt x="17903" y="10800"/>
                  </a:cubicBezTo>
                  <a:cubicBezTo>
                    <a:pt x="17903" y="6877"/>
                    <a:pt x="14723" y="3697"/>
                    <a:pt x="10800" y="3697"/>
                  </a:cubicBezTo>
                  <a:cubicBezTo>
                    <a:pt x="6877" y="3697"/>
                    <a:pt x="3697" y="6877"/>
                    <a:pt x="3697" y="1080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i="0">
                <a:solidFill>
                  <a:srgbClr val="000000"/>
                </a:solidFill>
                <a:latin typeface="Georgia" pitchFamily="18" charset="0"/>
              </a:endParaRPr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3128" y="1804"/>
              <a:ext cx="600" cy="52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3200" i="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eorgia" pitchFamily="18" charset="0"/>
                </a:rPr>
                <a:t>60</a:t>
              </a:r>
            </a:p>
          </p:txBody>
        </p:sp>
      </p:grpSp>
      <p:sp>
        <p:nvSpPr>
          <p:cNvPr id="1045" name="AutoShape 27"/>
          <p:cNvSpPr>
            <a:spLocks noChangeArrowheads="1"/>
          </p:cNvSpPr>
          <p:nvPr/>
        </p:nvSpPr>
        <p:spPr bwMode="auto">
          <a:xfrm>
            <a:off x="2384425" y="5184775"/>
            <a:ext cx="115888" cy="11588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6" name="Rectangle 28"/>
          <p:cNvSpPr>
            <a:spLocks noChangeArrowheads="1"/>
          </p:cNvSpPr>
          <p:nvPr/>
        </p:nvSpPr>
        <p:spPr bwMode="auto">
          <a:xfrm>
            <a:off x="250825" y="188913"/>
            <a:ext cx="8713788" cy="1200329"/>
          </a:xfrm>
          <a:prstGeom prst="rect">
            <a:avLst/>
          </a:prstGeom>
          <a:solidFill>
            <a:schemeClr val="bg2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   Определите превысил скорость водитель или нет, если после аварии спидометр сломался, а вот стрелка застыла на месте.</a:t>
            </a:r>
          </a:p>
        </p:txBody>
      </p:sp>
      <p:sp>
        <p:nvSpPr>
          <p:cNvPr id="65575" name="Freeform 39"/>
          <p:cNvSpPr>
            <a:spLocks/>
          </p:cNvSpPr>
          <p:nvPr/>
        </p:nvSpPr>
        <p:spPr bwMode="auto">
          <a:xfrm>
            <a:off x="179388" y="4078288"/>
            <a:ext cx="8856662" cy="2663825"/>
          </a:xfrm>
          <a:custGeom>
            <a:avLst/>
            <a:gdLst/>
            <a:ahLst/>
            <a:cxnLst>
              <a:cxn ang="0">
                <a:pos x="272" y="0"/>
              </a:cxn>
              <a:cxn ang="0">
                <a:pos x="1678" y="1179"/>
              </a:cxn>
              <a:cxn ang="0">
                <a:pos x="1724" y="771"/>
              </a:cxn>
              <a:cxn ang="0">
                <a:pos x="2041" y="725"/>
              </a:cxn>
              <a:cxn ang="0">
                <a:pos x="2132" y="363"/>
              </a:cxn>
              <a:cxn ang="0">
                <a:pos x="2767" y="499"/>
              </a:cxn>
              <a:cxn ang="0">
                <a:pos x="2767" y="90"/>
              </a:cxn>
              <a:cxn ang="0">
                <a:pos x="3765" y="363"/>
              </a:cxn>
              <a:cxn ang="0">
                <a:pos x="5579" y="952"/>
              </a:cxn>
              <a:cxn ang="0">
                <a:pos x="5579" y="2086"/>
              </a:cxn>
              <a:cxn ang="0">
                <a:pos x="0" y="2086"/>
              </a:cxn>
              <a:cxn ang="0">
                <a:pos x="272" y="0"/>
              </a:cxn>
            </a:cxnLst>
            <a:rect l="0" t="0" r="r" b="b"/>
            <a:pathLst>
              <a:path w="5579" h="2086">
                <a:moveTo>
                  <a:pt x="272" y="0"/>
                </a:moveTo>
                <a:lnTo>
                  <a:pt x="1678" y="1179"/>
                </a:lnTo>
                <a:lnTo>
                  <a:pt x="1724" y="771"/>
                </a:lnTo>
                <a:lnTo>
                  <a:pt x="2041" y="725"/>
                </a:lnTo>
                <a:lnTo>
                  <a:pt x="2132" y="363"/>
                </a:lnTo>
                <a:lnTo>
                  <a:pt x="2767" y="499"/>
                </a:lnTo>
                <a:lnTo>
                  <a:pt x="2767" y="90"/>
                </a:lnTo>
                <a:lnTo>
                  <a:pt x="3765" y="363"/>
                </a:lnTo>
                <a:lnTo>
                  <a:pt x="5579" y="952"/>
                </a:lnTo>
                <a:lnTo>
                  <a:pt x="5579" y="2086"/>
                </a:lnTo>
                <a:lnTo>
                  <a:pt x="0" y="2086"/>
                </a:lnTo>
                <a:lnTo>
                  <a:pt x="27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71AA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50" name="Freeform 40"/>
          <p:cNvSpPr>
            <a:spLocks/>
          </p:cNvSpPr>
          <p:nvPr/>
        </p:nvSpPr>
        <p:spPr bwMode="auto">
          <a:xfrm>
            <a:off x="-107950" y="3357563"/>
            <a:ext cx="4608513" cy="576262"/>
          </a:xfrm>
          <a:custGeom>
            <a:avLst/>
            <a:gdLst>
              <a:gd name="T0" fmla="*/ 0 w 2903"/>
              <a:gd name="T1" fmla="*/ 2147483647 h 317"/>
              <a:gd name="T2" fmla="*/ 2147483647 w 2903"/>
              <a:gd name="T3" fmla="*/ 2147483647 h 317"/>
              <a:gd name="T4" fmla="*/ 2147483647 w 2903"/>
              <a:gd name="T5" fmla="*/ 2147483647 h 317"/>
              <a:gd name="T6" fmla="*/ 2147483647 w 2903"/>
              <a:gd name="T7" fmla="*/ 2147483647 h 317"/>
              <a:gd name="T8" fmla="*/ 2147483647 w 2903"/>
              <a:gd name="T9" fmla="*/ 2147483647 h 317"/>
              <a:gd name="T10" fmla="*/ 2147483647 w 2903"/>
              <a:gd name="T11" fmla="*/ 2147483647 h 317"/>
              <a:gd name="T12" fmla="*/ 2147483647 w 2903"/>
              <a:gd name="T13" fmla="*/ 2147483647 h 317"/>
              <a:gd name="T14" fmla="*/ 2147483647 w 2903"/>
              <a:gd name="T15" fmla="*/ 0 h 317"/>
              <a:gd name="T16" fmla="*/ 2147483647 w 2903"/>
              <a:gd name="T17" fmla="*/ 0 h 3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03"/>
              <a:gd name="T28" fmla="*/ 0 h 317"/>
              <a:gd name="T29" fmla="*/ 2903 w 2903"/>
              <a:gd name="T30" fmla="*/ 317 h 31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03" h="317">
                <a:moveTo>
                  <a:pt x="0" y="272"/>
                </a:moveTo>
                <a:lnTo>
                  <a:pt x="1179" y="181"/>
                </a:lnTo>
                <a:lnTo>
                  <a:pt x="1224" y="317"/>
                </a:lnTo>
                <a:lnTo>
                  <a:pt x="1723" y="90"/>
                </a:lnTo>
                <a:lnTo>
                  <a:pt x="2041" y="317"/>
                </a:lnTo>
                <a:lnTo>
                  <a:pt x="2313" y="317"/>
                </a:lnTo>
                <a:lnTo>
                  <a:pt x="2903" y="272"/>
                </a:lnTo>
                <a:lnTo>
                  <a:pt x="2857" y="0"/>
                </a:lnTo>
                <a:lnTo>
                  <a:pt x="90" y="0"/>
                </a:lnTo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1" name="Freeform 41"/>
          <p:cNvSpPr>
            <a:spLocks/>
          </p:cNvSpPr>
          <p:nvPr/>
        </p:nvSpPr>
        <p:spPr bwMode="auto">
          <a:xfrm>
            <a:off x="827088" y="5734050"/>
            <a:ext cx="576262" cy="431800"/>
          </a:xfrm>
          <a:custGeom>
            <a:avLst/>
            <a:gdLst>
              <a:gd name="T0" fmla="*/ 0 w 363"/>
              <a:gd name="T1" fmla="*/ 2147483647 h 272"/>
              <a:gd name="T2" fmla="*/ 2147483647 w 363"/>
              <a:gd name="T3" fmla="*/ 0 h 272"/>
              <a:gd name="T4" fmla="*/ 2147483647 w 363"/>
              <a:gd name="T5" fmla="*/ 2147483647 h 272"/>
              <a:gd name="T6" fmla="*/ 2147483647 w 363"/>
              <a:gd name="T7" fmla="*/ 2147483647 h 272"/>
              <a:gd name="T8" fmla="*/ 2147483647 w 363"/>
              <a:gd name="T9" fmla="*/ 2147483647 h 272"/>
              <a:gd name="T10" fmla="*/ 0 w 363"/>
              <a:gd name="T11" fmla="*/ 2147483647 h 2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3"/>
              <a:gd name="T19" fmla="*/ 0 h 272"/>
              <a:gd name="T20" fmla="*/ 363 w 363"/>
              <a:gd name="T21" fmla="*/ 272 h 2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3" h="272">
                <a:moveTo>
                  <a:pt x="0" y="227"/>
                </a:moveTo>
                <a:lnTo>
                  <a:pt x="182" y="0"/>
                </a:lnTo>
                <a:lnTo>
                  <a:pt x="363" y="136"/>
                </a:lnTo>
                <a:lnTo>
                  <a:pt x="182" y="181"/>
                </a:lnTo>
                <a:lnTo>
                  <a:pt x="136" y="272"/>
                </a:lnTo>
                <a:lnTo>
                  <a:pt x="0" y="22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2" name="Freeform 42"/>
          <p:cNvSpPr>
            <a:spLocks/>
          </p:cNvSpPr>
          <p:nvPr/>
        </p:nvSpPr>
        <p:spPr bwMode="auto">
          <a:xfrm flipH="1" flipV="1">
            <a:off x="2843213" y="6021388"/>
            <a:ext cx="576262" cy="431800"/>
          </a:xfrm>
          <a:custGeom>
            <a:avLst/>
            <a:gdLst>
              <a:gd name="T0" fmla="*/ 0 w 363"/>
              <a:gd name="T1" fmla="*/ 2147483647 h 272"/>
              <a:gd name="T2" fmla="*/ 2147483647 w 363"/>
              <a:gd name="T3" fmla="*/ 0 h 272"/>
              <a:gd name="T4" fmla="*/ 2147483647 w 363"/>
              <a:gd name="T5" fmla="*/ 2147483647 h 272"/>
              <a:gd name="T6" fmla="*/ 2147483647 w 363"/>
              <a:gd name="T7" fmla="*/ 2147483647 h 272"/>
              <a:gd name="T8" fmla="*/ 2147483647 w 363"/>
              <a:gd name="T9" fmla="*/ 2147483647 h 272"/>
              <a:gd name="T10" fmla="*/ 0 w 363"/>
              <a:gd name="T11" fmla="*/ 2147483647 h 2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3"/>
              <a:gd name="T19" fmla="*/ 0 h 272"/>
              <a:gd name="T20" fmla="*/ 363 w 363"/>
              <a:gd name="T21" fmla="*/ 272 h 2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3" h="272">
                <a:moveTo>
                  <a:pt x="0" y="227"/>
                </a:moveTo>
                <a:lnTo>
                  <a:pt x="182" y="0"/>
                </a:lnTo>
                <a:lnTo>
                  <a:pt x="363" y="136"/>
                </a:lnTo>
                <a:lnTo>
                  <a:pt x="182" y="181"/>
                </a:lnTo>
                <a:lnTo>
                  <a:pt x="136" y="272"/>
                </a:lnTo>
                <a:lnTo>
                  <a:pt x="0" y="22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3" name="Freeform 43"/>
          <p:cNvSpPr>
            <a:spLocks/>
          </p:cNvSpPr>
          <p:nvPr/>
        </p:nvSpPr>
        <p:spPr bwMode="auto">
          <a:xfrm>
            <a:off x="7380288" y="6021388"/>
            <a:ext cx="812800" cy="438150"/>
          </a:xfrm>
          <a:custGeom>
            <a:avLst/>
            <a:gdLst>
              <a:gd name="T0" fmla="*/ 2147483647 w 512"/>
              <a:gd name="T1" fmla="*/ 2147483647 h 276"/>
              <a:gd name="T2" fmla="*/ 2147483647 w 512"/>
              <a:gd name="T3" fmla="*/ 2147483647 h 276"/>
              <a:gd name="T4" fmla="*/ 2147483647 w 512"/>
              <a:gd name="T5" fmla="*/ 2147483647 h 276"/>
              <a:gd name="T6" fmla="*/ 0 w 512"/>
              <a:gd name="T7" fmla="*/ 0 h 276"/>
              <a:gd name="T8" fmla="*/ 2147483647 w 512"/>
              <a:gd name="T9" fmla="*/ 2147483647 h 276"/>
              <a:gd name="T10" fmla="*/ 2147483647 w 512"/>
              <a:gd name="T11" fmla="*/ 2147483647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2"/>
              <a:gd name="T19" fmla="*/ 0 h 276"/>
              <a:gd name="T20" fmla="*/ 512 w 512"/>
              <a:gd name="T21" fmla="*/ 276 h 2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2" h="276">
                <a:moveTo>
                  <a:pt x="512" y="49"/>
                </a:moveTo>
                <a:lnTo>
                  <a:pt x="330" y="276"/>
                </a:lnTo>
                <a:lnTo>
                  <a:pt x="149" y="140"/>
                </a:lnTo>
                <a:lnTo>
                  <a:pt x="0" y="0"/>
                </a:lnTo>
                <a:lnTo>
                  <a:pt x="376" y="4"/>
                </a:lnTo>
                <a:lnTo>
                  <a:pt x="512" y="49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214313" y="1341438"/>
            <a:ext cx="72374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1) 180 – 40 = 140 разность между наибольшим и наименьшим показаниями (7 делений шкалы)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142875" y="2471738"/>
            <a:ext cx="799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0">
                <a:solidFill>
                  <a:srgbClr val="000000"/>
                </a:solidFill>
                <a:latin typeface="Georgia" pitchFamily="18" charset="0"/>
              </a:rPr>
              <a:t>2) 140 : 7 = 20 (км/ч) цена 1 деления</a:t>
            </a:r>
          </a:p>
        </p:txBody>
      </p:sp>
      <p:sp>
        <p:nvSpPr>
          <p:cNvPr id="65584" name="Text Box 48"/>
          <p:cNvSpPr txBox="1">
            <a:spLocks noChangeArrowheads="1"/>
          </p:cNvSpPr>
          <p:nvPr/>
        </p:nvSpPr>
        <p:spPr bwMode="auto">
          <a:xfrm>
            <a:off x="1692275" y="3357563"/>
            <a:ext cx="719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80</a:t>
            </a: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42875" y="2827338"/>
            <a:ext cx="9001125" cy="461962"/>
            <a:chOff x="90" y="1781"/>
            <a:chExt cx="5670" cy="291"/>
          </a:xfrm>
        </p:grpSpPr>
        <p:sp>
          <p:nvSpPr>
            <p:cNvPr id="1061" name="Text Box 47"/>
            <p:cNvSpPr txBox="1">
              <a:spLocks noChangeArrowheads="1"/>
            </p:cNvSpPr>
            <p:nvPr/>
          </p:nvSpPr>
          <p:spPr bwMode="auto">
            <a:xfrm>
              <a:off x="90" y="1781"/>
              <a:ext cx="56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0">
                  <a:solidFill>
                    <a:srgbClr val="000000"/>
                  </a:solidFill>
                  <a:latin typeface="Georgia" pitchFamily="18" charset="0"/>
                </a:rPr>
                <a:t>3) 40 + 2  20 = 80 (км/ч) скорость в момент аварии.</a:t>
              </a:r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965" y="1845"/>
            <a:ext cx="160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Формула" r:id="rId3" imgW="75960" imgH="75960" progId="Equation.3">
                    <p:embed/>
                  </p:oleObj>
                </mc:Choice>
                <mc:Fallback>
                  <p:oleObj name="Формула" r:id="rId3" imgW="75960" imgH="7596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5" y="1845"/>
                          <a:ext cx="160" cy="1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81" grpId="0"/>
      <p:bldP spid="65582" grpId="0"/>
      <p:bldP spid="655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16.09.2015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132856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54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Координатный луч. Координаты</a:t>
            </a: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5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52" name="Text Box 1392"/>
          <p:cNvSpPr txBox="1">
            <a:spLocks noChangeArrowheads="1"/>
          </p:cNvSpPr>
          <p:nvPr/>
        </p:nvSpPr>
        <p:spPr bwMode="auto">
          <a:xfrm>
            <a:off x="285750" y="4214813"/>
            <a:ext cx="813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0">
                <a:solidFill>
                  <a:srgbClr val="000000"/>
                </a:solidFill>
                <a:latin typeface="Georgia" pitchFamily="18" charset="0"/>
              </a:rPr>
              <a:t>Пишут: О(0),  Е(1),  А(2),  В(3)  и  т. д.</a:t>
            </a:r>
          </a:p>
        </p:txBody>
      </p:sp>
      <p:sp>
        <p:nvSpPr>
          <p:cNvPr id="67953" name="Text Box 1393"/>
          <p:cNvSpPr txBox="1">
            <a:spLocks noChangeArrowheads="1"/>
          </p:cNvSpPr>
          <p:nvPr/>
        </p:nvSpPr>
        <p:spPr bwMode="auto">
          <a:xfrm>
            <a:off x="214313" y="2357438"/>
            <a:ext cx="87137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Шаг за шагом получаем бесконечную шкалу. </a:t>
            </a:r>
          </a:p>
          <a:p>
            <a:pPr>
              <a:defRPr/>
            </a:pP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Ее называют </a:t>
            </a:r>
            <a:r>
              <a:rPr lang="ru-RU" sz="2400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координатным лучом</a:t>
            </a: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67954" name="Text Box 1394"/>
          <p:cNvSpPr txBox="1">
            <a:spLocks noChangeArrowheads="1"/>
          </p:cNvSpPr>
          <p:nvPr/>
        </p:nvSpPr>
        <p:spPr bwMode="auto">
          <a:xfrm>
            <a:off x="214313" y="3214688"/>
            <a:ext cx="87137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Числа 0, 1, 2, 3, …, соответствующие точкам О, Е, А, В …, называют </a:t>
            </a:r>
            <a:r>
              <a:rPr lang="ru-RU" sz="2400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координатами</a:t>
            </a: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 этих точек.</a:t>
            </a:r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357188" y="142875"/>
            <a:ext cx="85693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Начертим луч ОХ так, чтобы он шел слева направо. Отметим на этом луче какую-нибудь точку Е.</a:t>
            </a:r>
            <a:endParaRPr lang="en-US" sz="2400" i="0" dirty="0">
              <a:solidFill>
                <a:srgbClr val="000000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Над началом луча напишем число 0, а над точкой Е – число 1. Отрезок ОЕ называют </a:t>
            </a:r>
            <a:r>
              <a:rPr lang="ru-RU" sz="2400" i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единичным отрезком</a:t>
            </a:r>
            <a:r>
              <a:rPr lang="ru-RU" sz="2400" i="0" dirty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  <a:p>
            <a:pPr>
              <a:defRPr/>
            </a:pPr>
            <a:endParaRPr lang="ru-RU" sz="2400" i="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67596" name="Picture 1036" descr="8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44"/>
          <p:cNvGrpSpPr>
            <a:grpSpLocks/>
          </p:cNvGrpSpPr>
          <p:nvPr/>
        </p:nvGrpSpPr>
        <p:grpSpPr bwMode="auto">
          <a:xfrm rot="1729016">
            <a:off x="684213" y="3863975"/>
            <a:ext cx="6781800" cy="4032250"/>
            <a:chOff x="604" y="436"/>
            <a:chExt cx="4272" cy="2500"/>
          </a:xfrm>
        </p:grpSpPr>
        <p:grpSp>
          <p:nvGrpSpPr>
            <p:cNvPr id="13326" name="Group 1345"/>
            <p:cNvGrpSpPr>
              <a:grpSpLocks/>
            </p:cNvGrpSpPr>
            <p:nvPr/>
          </p:nvGrpSpPr>
          <p:grpSpPr bwMode="auto">
            <a:xfrm rot="989364">
              <a:off x="604" y="2483"/>
              <a:ext cx="438" cy="453"/>
              <a:chOff x="793" y="2167"/>
              <a:chExt cx="1663" cy="1762"/>
            </a:xfrm>
          </p:grpSpPr>
          <p:sp>
            <p:nvSpPr>
              <p:cNvPr id="67906" name="Freeform 1346"/>
              <p:cNvSpPr>
                <a:spLocks/>
              </p:cNvSpPr>
              <p:nvPr/>
            </p:nvSpPr>
            <p:spPr bwMode="auto">
              <a:xfrm>
                <a:off x="773" y="2206"/>
                <a:ext cx="1633" cy="1723"/>
              </a:xfrm>
              <a:custGeom>
                <a:avLst/>
                <a:gdLst/>
                <a:ahLst/>
                <a:cxnLst>
                  <a:cxn ang="0">
                    <a:pos x="0" y="1452"/>
                  </a:cxn>
                  <a:cxn ang="0">
                    <a:pos x="908" y="454"/>
                  </a:cxn>
                  <a:cxn ang="0">
                    <a:pos x="862" y="182"/>
                  </a:cxn>
                  <a:cxn ang="0">
                    <a:pos x="1044" y="0"/>
                  </a:cxn>
                  <a:cxn ang="0">
                    <a:pos x="1633" y="590"/>
                  </a:cxn>
                  <a:cxn ang="0">
                    <a:pos x="1463" y="763"/>
                  </a:cxn>
                  <a:cxn ang="0">
                    <a:pos x="1225" y="681"/>
                  </a:cxn>
                  <a:cxn ang="0">
                    <a:pos x="318" y="1724"/>
                  </a:cxn>
                  <a:cxn ang="0">
                    <a:pos x="182" y="1724"/>
                  </a:cxn>
                  <a:cxn ang="0">
                    <a:pos x="46" y="1679"/>
                  </a:cxn>
                  <a:cxn ang="0">
                    <a:pos x="0" y="1588"/>
                  </a:cxn>
                  <a:cxn ang="0">
                    <a:pos x="0" y="1452"/>
                  </a:cxn>
                </a:cxnLst>
                <a:rect l="0" t="0" r="r" b="b"/>
                <a:pathLst>
                  <a:path w="1633" h="1724">
                    <a:moveTo>
                      <a:pt x="0" y="1452"/>
                    </a:moveTo>
                    <a:lnTo>
                      <a:pt x="908" y="454"/>
                    </a:lnTo>
                    <a:lnTo>
                      <a:pt x="862" y="182"/>
                    </a:lnTo>
                    <a:lnTo>
                      <a:pt x="1044" y="0"/>
                    </a:lnTo>
                    <a:lnTo>
                      <a:pt x="1633" y="590"/>
                    </a:lnTo>
                    <a:lnTo>
                      <a:pt x="1463" y="763"/>
                    </a:lnTo>
                    <a:lnTo>
                      <a:pt x="1225" y="681"/>
                    </a:lnTo>
                    <a:lnTo>
                      <a:pt x="318" y="1724"/>
                    </a:lnTo>
                    <a:lnTo>
                      <a:pt x="182" y="1724"/>
                    </a:lnTo>
                    <a:lnTo>
                      <a:pt x="46" y="1679"/>
                    </a:lnTo>
                    <a:lnTo>
                      <a:pt x="0" y="1588"/>
                    </a:lnTo>
                    <a:lnTo>
                      <a:pt x="0" y="145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3331" name="Freeform 1347"/>
              <p:cNvSpPr>
                <a:spLocks/>
              </p:cNvSpPr>
              <p:nvPr/>
            </p:nvSpPr>
            <p:spPr bwMode="auto">
              <a:xfrm>
                <a:off x="1807" y="2167"/>
                <a:ext cx="649" cy="666"/>
              </a:xfrm>
              <a:custGeom>
                <a:avLst/>
                <a:gdLst>
                  <a:gd name="T0" fmla="*/ 30 w 649"/>
                  <a:gd name="T1" fmla="*/ 38 h 666"/>
                  <a:gd name="T2" fmla="*/ 393 w 649"/>
                  <a:gd name="T3" fmla="*/ 174 h 666"/>
                  <a:gd name="T4" fmla="*/ 619 w 649"/>
                  <a:gd name="T5" fmla="*/ 628 h 666"/>
                  <a:gd name="T6" fmla="*/ 211 w 649"/>
                  <a:gd name="T7" fmla="*/ 401 h 666"/>
                  <a:gd name="T8" fmla="*/ 30 w 649"/>
                  <a:gd name="T9" fmla="*/ 38 h 6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9"/>
                  <a:gd name="T16" fmla="*/ 0 h 666"/>
                  <a:gd name="T17" fmla="*/ 649 w 649"/>
                  <a:gd name="T18" fmla="*/ 666 h 6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9" h="666">
                    <a:moveTo>
                      <a:pt x="30" y="38"/>
                    </a:moveTo>
                    <a:cubicBezTo>
                      <a:pt x="60" y="0"/>
                      <a:pt x="295" y="76"/>
                      <a:pt x="393" y="174"/>
                    </a:cubicBezTo>
                    <a:cubicBezTo>
                      <a:pt x="491" y="272"/>
                      <a:pt x="649" y="590"/>
                      <a:pt x="619" y="628"/>
                    </a:cubicBezTo>
                    <a:cubicBezTo>
                      <a:pt x="589" y="666"/>
                      <a:pt x="309" y="499"/>
                      <a:pt x="211" y="401"/>
                    </a:cubicBezTo>
                    <a:cubicBezTo>
                      <a:pt x="113" y="303"/>
                      <a:pt x="0" y="76"/>
                      <a:pt x="30" y="38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332" name="Freeform 1348"/>
              <p:cNvSpPr>
                <a:spLocks/>
              </p:cNvSpPr>
              <p:nvPr/>
            </p:nvSpPr>
            <p:spPr bwMode="auto">
              <a:xfrm>
                <a:off x="1760" y="2294"/>
                <a:ext cx="576" cy="592"/>
              </a:xfrm>
              <a:custGeom>
                <a:avLst/>
                <a:gdLst>
                  <a:gd name="T0" fmla="*/ 0 w 576"/>
                  <a:gd name="T1" fmla="*/ 0 h 592"/>
                  <a:gd name="T2" fmla="*/ 184 w 576"/>
                  <a:gd name="T3" fmla="*/ 368 h 592"/>
                  <a:gd name="T4" fmla="*/ 576 w 576"/>
                  <a:gd name="T5" fmla="*/ 592 h 59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592"/>
                  <a:gd name="T11" fmla="*/ 576 w 576"/>
                  <a:gd name="T12" fmla="*/ 592 h 5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592">
                    <a:moveTo>
                      <a:pt x="0" y="0"/>
                    </a:moveTo>
                    <a:cubicBezTo>
                      <a:pt x="31" y="61"/>
                      <a:pt x="88" y="269"/>
                      <a:pt x="184" y="368"/>
                    </a:cubicBezTo>
                    <a:cubicBezTo>
                      <a:pt x="280" y="467"/>
                      <a:pt x="494" y="545"/>
                      <a:pt x="576" y="59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333" name="Oval 1349"/>
              <p:cNvSpPr>
                <a:spLocks noChangeArrowheads="1"/>
              </p:cNvSpPr>
              <p:nvPr/>
            </p:nvSpPr>
            <p:spPr bwMode="auto">
              <a:xfrm>
                <a:off x="1701" y="2704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334" name="Oval 1350"/>
              <p:cNvSpPr>
                <a:spLocks noChangeArrowheads="1"/>
              </p:cNvSpPr>
              <p:nvPr/>
            </p:nvSpPr>
            <p:spPr bwMode="auto">
              <a:xfrm>
                <a:off x="1701" y="2387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335" name="Oval 1351"/>
              <p:cNvSpPr>
                <a:spLocks noChangeArrowheads="1"/>
              </p:cNvSpPr>
              <p:nvPr/>
            </p:nvSpPr>
            <p:spPr bwMode="auto">
              <a:xfrm>
                <a:off x="1610" y="2795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3327" name="Group 1352"/>
            <p:cNvGrpSpPr>
              <a:grpSpLocks/>
            </p:cNvGrpSpPr>
            <p:nvPr/>
          </p:nvGrpSpPr>
          <p:grpSpPr bwMode="auto">
            <a:xfrm>
              <a:off x="975" y="436"/>
              <a:ext cx="3901" cy="2177"/>
              <a:chOff x="975" y="43"/>
              <a:chExt cx="3273" cy="2525"/>
            </a:xfrm>
          </p:grpSpPr>
          <p:sp>
            <p:nvSpPr>
              <p:cNvPr id="67913" name="Freeform 1353"/>
              <p:cNvSpPr>
                <a:spLocks/>
              </p:cNvSpPr>
              <p:nvPr/>
            </p:nvSpPr>
            <p:spPr bwMode="auto">
              <a:xfrm>
                <a:off x="953" y="60"/>
                <a:ext cx="3218" cy="2499"/>
              </a:xfrm>
              <a:custGeom>
                <a:avLst/>
                <a:gdLst/>
                <a:ahLst/>
                <a:cxnLst>
                  <a:cxn ang="0">
                    <a:pos x="0" y="2405"/>
                  </a:cxn>
                  <a:cxn ang="0">
                    <a:pos x="3039" y="0"/>
                  </a:cxn>
                  <a:cxn ang="0">
                    <a:pos x="3220" y="273"/>
                  </a:cxn>
                  <a:cxn ang="0">
                    <a:pos x="91" y="2495"/>
                  </a:cxn>
                </a:cxnLst>
                <a:rect l="0" t="0" r="r" b="b"/>
                <a:pathLst>
                  <a:path w="3220" h="2495">
                    <a:moveTo>
                      <a:pt x="0" y="2405"/>
                    </a:moveTo>
                    <a:lnTo>
                      <a:pt x="3039" y="0"/>
                    </a:lnTo>
                    <a:lnTo>
                      <a:pt x="3220" y="273"/>
                    </a:lnTo>
                    <a:lnTo>
                      <a:pt x="91" y="2495"/>
                    </a:lnTo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50000">
                    <a:schemeClr val="bg1"/>
                  </a:gs>
                  <a:gs pos="100000">
                    <a:srgbClr val="FFFF00"/>
                  </a:gs>
                </a:gsLst>
                <a:lin ang="18900000" scaled="1"/>
              </a:gradFill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3329" name="Freeform 1354"/>
              <p:cNvSpPr>
                <a:spLocks/>
              </p:cNvSpPr>
              <p:nvPr/>
            </p:nvSpPr>
            <p:spPr bwMode="auto">
              <a:xfrm>
                <a:off x="3984" y="43"/>
                <a:ext cx="264" cy="310"/>
              </a:xfrm>
              <a:custGeom>
                <a:avLst/>
                <a:gdLst>
                  <a:gd name="T0" fmla="*/ 30 w 264"/>
                  <a:gd name="T1" fmla="*/ 30 h 310"/>
                  <a:gd name="T2" fmla="*/ 30 w 264"/>
                  <a:gd name="T3" fmla="*/ 212 h 310"/>
                  <a:gd name="T4" fmla="*/ 211 w 264"/>
                  <a:gd name="T5" fmla="*/ 303 h 310"/>
                  <a:gd name="T6" fmla="*/ 257 w 264"/>
                  <a:gd name="T7" fmla="*/ 167 h 310"/>
                  <a:gd name="T8" fmla="*/ 166 w 264"/>
                  <a:gd name="T9" fmla="*/ 30 h 310"/>
                  <a:gd name="T10" fmla="*/ 30 w 264"/>
                  <a:gd name="T11" fmla="*/ 30 h 3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4"/>
                  <a:gd name="T19" fmla="*/ 0 h 310"/>
                  <a:gd name="T20" fmla="*/ 264 w 264"/>
                  <a:gd name="T21" fmla="*/ 310 h 3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4" h="310">
                    <a:moveTo>
                      <a:pt x="30" y="30"/>
                    </a:moveTo>
                    <a:cubicBezTo>
                      <a:pt x="7" y="60"/>
                      <a:pt x="0" y="167"/>
                      <a:pt x="30" y="212"/>
                    </a:cubicBezTo>
                    <a:cubicBezTo>
                      <a:pt x="60" y="257"/>
                      <a:pt x="173" y="310"/>
                      <a:pt x="211" y="303"/>
                    </a:cubicBezTo>
                    <a:cubicBezTo>
                      <a:pt x="249" y="296"/>
                      <a:pt x="264" y="212"/>
                      <a:pt x="257" y="167"/>
                    </a:cubicBezTo>
                    <a:cubicBezTo>
                      <a:pt x="250" y="122"/>
                      <a:pt x="204" y="53"/>
                      <a:pt x="166" y="30"/>
                    </a:cubicBezTo>
                    <a:cubicBezTo>
                      <a:pt x="128" y="7"/>
                      <a:pt x="53" y="0"/>
                      <a:pt x="30" y="3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5" name="Group 1391"/>
          <p:cNvGrpSpPr>
            <a:grpSpLocks/>
          </p:cNvGrpSpPr>
          <p:nvPr/>
        </p:nvGrpSpPr>
        <p:grpSpPr bwMode="auto">
          <a:xfrm>
            <a:off x="1244600" y="5805488"/>
            <a:ext cx="7229475" cy="73025"/>
            <a:chOff x="974" y="3657"/>
            <a:chExt cx="4554" cy="46"/>
          </a:xfrm>
        </p:grpSpPr>
        <p:sp>
          <p:nvSpPr>
            <p:cNvPr id="13324" name="Freeform 1355"/>
            <p:cNvSpPr>
              <a:spLocks/>
            </p:cNvSpPr>
            <p:nvPr/>
          </p:nvSpPr>
          <p:spPr bwMode="auto">
            <a:xfrm>
              <a:off x="1016" y="3672"/>
              <a:ext cx="4512" cy="11"/>
            </a:xfrm>
            <a:custGeom>
              <a:avLst/>
              <a:gdLst>
                <a:gd name="T0" fmla="*/ 0 w 4512"/>
                <a:gd name="T1" fmla="*/ 11 h 11"/>
                <a:gd name="T2" fmla="*/ 4512 w 4512"/>
                <a:gd name="T3" fmla="*/ 0 h 11"/>
                <a:gd name="T4" fmla="*/ 0 60000 65536"/>
                <a:gd name="T5" fmla="*/ 0 60000 65536"/>
                <a:gd name="T6" fmla="*/ 0 w 4512"/>
                <a:gd name="T7" fmla="*/ 0 h 11"/>
                <a:gd name="T8" fmla="*/ 4512 w 4512"/>
                <a:gd name="T9" fmla="*/ 11 h 1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12" h="11">
                  <a:moveTo>
                    <a:pt x="0" y="11"/>
                  </a:moveTo>
                  <a:lnTo>
                    <a:pt x="4512" y="0"/>
                  </a:lnTo>
                </a:path>
              </a:pathLst>
            </a:cu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Georgia" pitchFamily="18" charset="0"/>
              </a:endParaRPr>
            </a:p>
          </p:txBody>
        </p:sp>
        <p:sp>
          <p:nvSpPr>
            <p:cNvPr id="13325" name="Oval 1356"/>
            <p:cNvSpPr>
              <a:spLocks noChangeArrowheads="1"/>
            </p:cNvSpPr>
            <p:nvPr/>
          </p:nvSpPr>
          <p:spPr bwMode="auto">
            <a:xfrm>
              <a:off x="974" y="3657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Georgia" pitchFamily="18" charset="0"/>
              </a:endParaRPr>
            </a:p>
          </p:txBody>
        </p:sp>
      </p:grpSp>
      <p:sp>
        <p:nvSpPr>
          <p:cNvPr id="67919" name="Text Box 1359"/>
          <p:cNvSpPr txBox="1">
            <a:spLocks noChangeArrowheads="1"/>
          </p:cNvSpPr>
          <p:nvPr/>
        </p:nvSpPr>
        <p:spPr bwMode="auto">
          <a:xfrm>
            <a:off x="1101725" y="5300663"/>
            <a:ext cx="436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</a:p>
        </p:txBody>
      </p:sp>
      <p:sp>
        <p:nvSpPr>
          <p:cNvPr id="67920" name="Text Box 1360"/>
          <p:cNvSpPr txBox="1">
            <a:spLocks noChangeArrowheads="1"/>
          </p:cNvSpPr>
          <p:nvPr/>
        </p:nvSpPr>
        <p:spPr bwMode="auto">
          <a:xfrm>
            <a:off x="2109788" y="5300663"/>
            <a:ext cx="360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grpSp>
        <p:nvGrpSpPr>
          <p:cNvPr id="6" name="Group 1367"/>
          <p:cNvGrpSpPr>
            <a:grpSpLocks/>
          </p:cNvGrpSpPr>
          <p:nvPr/>
        </p:nvGrpSpPr>
        <p:grpSpPr bwMode="auto">
          <a:xfrm>
            <a:off x="2038350" y="5751513"/>
            <a:ext cx="555625" cy="708025"/>
            <a:chOff x="1474" y="3623"/>
            <a:chExt cx="350" cy="446"/>
          </a:xfrm>
        </p:grpSpPr>
        <p:sp>
          <p:nvSpPr>
            <p:cNvPr id="13322" name="Oval 1361"/>
            <p:cNvSpPr>
              <a:spLocks noChangeArrowheads="1"/>
            </p:cNvSpPr>
            <p:nvPr/>
          </p:nvSpPr>
          <p:spPr bwMode="auto">
            <a:xfrm>
              <a:off x="1610" y="3657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Georgia" pitchFamily="18" charset="0"/>
              </a:endParaRPr>
            </a:p>
          </p:txBody>
        </p:sp>
        <p:sp>
          <p:nvSpPr>
            <p:cNvPr id="67924" name="Rectangle 1364"/>
            <p:cNvSpPr>
              <a:spLocks noChangeArrowheads="1"/>
            </p:cNvSpPr>
            <p:nvPr/>
          </p:nvSpPr>
          <p:spPr bwMode="auto">
            <a:xfrm>
              <a:off x="1474" y="3623"/>
              <a:ext cx="35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E</a:t>
              </a:r>
              <a:endParaRPr lang="ru-RU" sz="4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grpSp>
        <p:nvGrpSpPr>
          <p:cNvPr id="7" name="Group 1366"/>
          <p:cNvGrpSpPr>
            <a:grpSpLocks/>
          </p:cNvGrpSpPr>
          <p:nvPr/>
        </p:nvGrpSpPr>
        <p:grpSpPr bwMode="auto">
          <a:xfrm>
            <a:off x="957263" y="5734050"/>
            <a:ext cx="7726362" cy="779463"/>
            <a:chOff x="793" y="3612"/>
            <a:chExt cx="4867" cy="491"/>
          </a:xfrm>
        </p:grpSpPr>
        <p:sp>
          <p:nvSpPr>
            <p:cNvPr id="67923" name="Rectangle 1363"/>
            <p:cNvSpPr>
              <a:spLocks noChangeArrowheads="1"/>
            </p:cNvSpPr>
            <p:nvPr/>
          </p:nvSpPr>
          <p:spPr bwMode="auto">
            <a:xfrm>
              <a:off x="793" y="3657"/>
              <a:ext cx="38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O</a:t>
              </a:r>
              <a:endParaRPr lang="ru-RU" sz="4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7925" name="Rectangle 1365"/>
            <p:cNvSpPr>
              <a:spLocks noChangeArrowheads="1"/>
            </p:cNvSpPr>
            <p:nvPr/>
          </p:nvSpPr>
          <p:spPr bwMode="auto">
            <a:xfrm>
              <a:off x="5284" y="3612"/>
              <a:ext cx="37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X</a:t>
              </a:r>
              <a:endParaRPr lang="ru-RU" sz="4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grpSp>
        <p:nvGrpSpPr>
          <p:cNvPr id="8" name="Group 1373"/>
          <p:cNvGrpSpPr>
            <a:grpSpLocks/>
          </p:cNvGrpSpPr>
          <p:nvPr/>
        </p:nvGrpSpPr>
        <p:grpSpPr bwMode="auto">
          <a:xfrm>
            <a:off x="2998788" y="5300663"/>
            <a:ext cx="574675" cy="1158875"/>
            <a:chOff x="-431" y="3113"/>
            <a:chExt cx="362" cy="730"/>
          </a:xfrm>
        </p:grpSpPr>
        <p:sp>
          <p:nvSpPr>
            <p:cNvPr id="67929" name="Text Box 1369"/>
            <p:cNvSpPr txBox="1">
              <a:spLocks noChangeArrowheads="1"/>
            </p:cNvSpPr>
            <p:nvPr/>
          </p:nvSpPr>
          <p:spPr bwMode="auto">
            <a:xfrm>
              <a:off x="-386" y="3113"/>
              <a:ext cx="2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</a:t>
              </a:r>
            </a:p>
          </p:txBody>
        </p:sp>
        <p:grpSp>
          <p:nvGrpSpPr>
            <p:cNvPr id="13317" name="Group 1370"/>
            <p:cNvGrpSpPr>
              <a:grpSpLocks/>
            </p:cNvGrpSpPr>
            <p:nvPr/>
          </p:nvGrpSpPr>
          <p:grpSpPr bwMode="auto">
            <a:xfrm>
              <a:off x="-431" y="3397"/>
              <a:ext cx="362" cy="446"/>
              <a:chOff x="1474" y="3623"/>
              <a:chExt cx="362" cy="446"/>
            </a:xfrm>
          </p:grpSpPr>
          <p:sp>
            <p:nvSpPr>
              <p:cNvPr id="13318" name="Oval 1371"/>
              <p:cNvSpPr>
                <a:spLocks noChangeArrowheads="1"/>
              </p:cNvSpPr>
              <p:nvPr/>
            </p:nvSpPr>
            <p:spPr bwMode="auto">
              <a:xfrm>
                <a:off x="1610" y="3657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  <a:latin typeface="Georgia" pitchFamily="18" charset="0"/>
                </a:endParaRPr>
              </a:p>
            </p:txBody>
          </p:sp>
          <p:sp>
            <p:nvSpPr>
              <p:cNvPr id="67932" name="Rectangle 1372"/>
              <p:cNvSpPr>
                <a:spLocks noChangeArrowheads="1"/>
              </p:cNvSpPr>
              <p:nvPr/>
            </p:nvSpPr>
            <p:spPr bwMode="auto">
              <a:xfrm>
                <a:off x="1474" y="3623"/>
                <a:ext cx="36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40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</a:rPr>
                  <a:t>A</a:t>
                </a:r>
                <a:endParaRPr lang="ru-RU" sz="4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endParaRPr>
              </a:p>
            </p:txBody>
          </p:sp>
        </p:grpSp>
      </p:grpSp>
      <p:grpSp>
        <p:nvGrpSpPr>
          <p:cNvPr id="10" name="Group 1374"/>
          <p:cNvGrpSpPr>
            <a:grpSpLocks/>
          </p:cNvGrpSpPr>
          <p:nvPr/>
        </p:nvGrpSpPr>
        <p:grpSpPr bwMode="auto">
          <a:xfrm>
            <a:off x="3983038" y="5300663"/>
            <a:ext cx="574675" cy="1158875"/>
            <a:chOff x="-431" y="3113"/>
            <a:chExt cx="362" cy="730"/>
          </a:xfrm>
        </p:grpSpPr>
        <p:sp>
          <p:nvSpPr>
            <p:cNvPr id="67935" name="Text Box 1375"/>
            <p:cNvSpPr txBox="1">
              <a:spLocks noChangeArrowheads="1"/>
            </p:cNvSpPr>
            <p:nvPr/>
          </p:nvSpPr>
          <p:spPr bwMode="auto">
            <a:xfrm>
              <a:off x="-386" y="3113"/>
              <a:ext cx="2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3</a:t>
              </a:r>
              <a:endPara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grpSp>
          <p:nvGrpSpPr>
            <p:cNvPr id="13313" name="Group 1376"/>
            <p:cNvGrpSpPr>
              <a:grpSpLocks/>
            </p:cNvGrpSpPr>
            <p:nvPr/>
          </p:nvGrpSpPr>
          <p:grpSpPr bwMode="auto">
            <a:xfrm>
              <a:off x="-431" y="3397"/>
              <a:ext cx="362" cy="446"/>
              <a:chOff x="1474" y="3623"/>
              <a:chExt cx="362" cy="446"/>
            </a:xfrm>
          </p:grpSpPr>
          <p:sp>
            <p:nvSpPr>
              <p:cNvPr id="13314" name="Oval 1377"/>
              <p:cNvSpPr>
                <a:spLocks noChangeArrowheads="1"/>
              </p:cNvSpPr>
              <p:nvPr/>
            </p:nvSpPr>
            <p:spPr bwMode="auto">
              <a:xfrm>
                <a:off x="1610" y="3657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  <a:latin typeface="Georgia" pitchFamily="18" charset="0"/>
                </a:endParaRPr>
              </a:p>
            </p:txBody>
          </p:sp>
          <p:sp>
            <p:nvSpPr>
              <p:cNvPr id="67938" name="Rectangle 1378"/>
              <p:cNvSpPr>
                <a:spLocks noChangeArrowheads="1"/>
              </p:cNvSpPr>
              <p:nvPr/>
            </p:nvSpPr>
            <p:spPr bwMode="auto">
              <a:xfrm>
                <a:off x="1474" y="3623"/>
                <a:ext cx="36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40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</a:rPr>
                  <a:t>B</a:t>
                </a:r>
                <a:endParaRPr lang="ru-RU" sz="4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endParaRPr>
              </a:p>
            </p:txBody>
          </p:sp>
        </p:grpSp>
      </p:grpSp>
      <p:grpSp>
        <p:nvGrpSpPr>
          <p:cNvPr id="12" name="Group 1384"/>
          <p:cNvGrpSpPr>
            <a:grpSpLocks/>
          </p:cNvGrpSpPr>
          <p:nvPr/>
        </p:nvGrpSpPr>
        <p:grpSpPr bwMode="auto">
          <a:xfrm>
            <a:off x="5062538" y="5300663"/>
            <a:ext cx="417512" cy="576262"/>
            <a:chOff x="3379" y="3339"/>
            <a:chExt cx="263" cy="363"/>
          </a:xfrm>
        </p:grpSpPr>
        <p:sp>
          <p:nvSpPr>
            <p:cNvPr id="67940" name="Text Box 1380"/>
            <p:cNvSpPr txBox="1">
              <a:spLocks noChangeArrowheads="1"/>
            </p:cNvSpPr>
            <p:nvPr/>
          </p:nvSpPr>
          <p:spPr bwMode="auto">
            <a:xfrm>
              <a:off x="3379" y="3339"/>
              <a:ext cx="26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</a:t>
              </a:r>
              <a:endPara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13311" name="Oval 1382"/>
            <p:cNvSpPr>
              <a:spLocks noChangeArrowheads="1"/>
            </p:cNvSpPr>
            <p:nvPr/>
          </p:nvSpPr>
          <p:spPr bwMode="auto">
            <a:xfrm>
              <a:off x="3470" y="3657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Georgia" pitchFamily="18" charset="0"/>
              </a:endParaRPr>
            </a:p>
          </p:txBody>
        </p:sp>
      </p:grpSp>
      <p:grpSp>
        <p:nvGrpSpPr>
          <p:cNvPr id="13" name="Group 1385"/>
          <p:cNvGrpSpPr>
            <a:grpSpLocks/>
          </p:cNvGrpSpPr>
          <p:nvPr/>
        </p:nvGrpSpPr>
        <p:grpSpPr bwMode="auto">
          <a:xfrm>
            <a:off x="6048375" y="5300663"/>
            <a:ext cx="400050" cy="576262"/>
            <a:chOff x="3379" y="3339"/>
            <a:chExt cx="252" cy="363"/>
          </a:xfrm>
        </p:grpSpPr>
        <p:sp>
          <p:nvSpPr>
            <p:cNvPr id="67946" name="Text Box 1386"/>
            <p:cNvSpPr txBox="1">
              <a:spLocks noChangeArrowheads="1"/>
            </p:cNvSpPr>
            <p:nvPr/>
          </p:nvSpPr>
          <p:spPr bwMode="auto">
            <a:xfrm>
              <a:off x="3379" y="3339"/>
              <a:ext cx="2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5</a:t>
              </a:r>
              <a:endPara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13309" name="Oval 1387"/>
            <p:cNvSpPr>
              <a:spLocks noChangeArrowheads="1"/>
            </p:cNvSpPr>
            <p:nvPr/>
          </p:nvSpPr>
          <p:spPr bwMode="auto">
            <a:xfrm>
              <a:off x="3470" y="3657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Georgia" pitchFamily="18" charset="0"/>
              </a:endParaRPr>
            </a:p>
          </p:txBody>
        </p:sp>
      </p:grpSp>
      <p:grpSp>
        <p:nvGrpSpPr>
          <p:cNvPr id="14" name="Group 1388"/>
          <p:cNvGrpSpPr>
            <a:grpSpLocks/>
          </p:cNvGrpSpPr>
          <p:nvPr/>
        </p:nvGrpSpPr>
        <p:grpSpPr bwMode="auto">
          <a:xfrm>
            <a:off x="7078663" y="5300663"/>
            <a:ext cx="417512" cy="576262"/>
            <a:chOff x="3379" y="3339"/>
            <a:chExt cx="263" cy="363"/>
          </a:xfrm>
        </p:grpSpPr>
        <p:sp>
          <p:nvSpPr>
            <p:cNvPr id="67949" name="Text Box 1389"/>
            <p:cNvSpPr txBox="1">
              <a:spLocks noChangeArrowheads="1"/>
            </p:cNvSpPr>
            <p:nvPr/>
          </p:nvSpPr>
          <p:spPr bwMode="auto">
            <a:xfrm>
              <a:off x="3379" y="3339"/>
              <a:ext cx="26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6</a:t>
              </a:r>
              <a:endPara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13307" name="Oval 1390"/>
            <p:cNvSpPr>
              <a:spLocks noChangeArrowheads="1"/>
            </p:cNvSpPr>
            <p:nvPr/>
          </p:nvSpPr>
          <p:spPr bwMode="auto">
            <a:xfrm>
              <a:off x="3470" y="3657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Georgia" pitchFamily="18" charset="0"/>
              </a:endParaRPr>
            </a:p>
          </p:txBody>
        </p:sp>
      </p:grpSp>
      <p:grpSp>
        <p:nvGrpSpPr>
          <p:cNvPr id="15" name="Group 38"/>
          <p:cNvGrpSpPr>
            <a:grpSpLocks/>
          </p:cNvGrpSpPr>
          <p:nvPr/>
        </p:nvGrpSpPr>
        <p:grpSpPr bwMode="auto">
          <a:xfrm>
            <a:off x="6332538" y="1844675"/>
            <a:ext cx="2811462" cy="5351463"/>
            <a:chOff x="2160" y="1104"/>
            <a:chExt cx="1771" cy="3371"/>
          </a:xfrm>
        </p:grpSpPr>
        <p:grpSp>
          <p:nvGrpSpPr>
            <p:cNvPr id="12310" name="Group 39"/>
            <p:cNvGrpSpPr>
              <a:grpSpLocks/>
            </p:cNvGrpSpPr>
            <p:nvPr/>
          </p:nvGrpSpPr>
          <p:grpSpPr bwMode="auto">
            <a:xfrm rot="-2252820">
              <a:off x="2976" y="1123"/>
              <a:ext cx="320" cy="413"/>
              <a:chOff x="3792" y="2640"/>
              <a:chExt cx="384" cy="480"/>
            </a:xfrm>
          </p:grpSpPr>
          <p:sp>
            <p:nvSpPr>
              <p:cNvPr id="13279" name="Freeform 40"/>
              <p:cNvSpPr>
                <a:spLocks/>
              </p:cNvSpPr>
              <p:nvPr/>
            </p:nvSpPr>
            <p:spPr bwMode="auto">
              <a:xfrm>
                <a:off x="3792" y="2784"/>
                <a:ext cx="288" cy="336"/>
              </a:xfrm>
              <a:custGeom>
                <a:avLst/>
                <a:gdLst>
                  <a:gd name="T0" fmla="*/ 0 w 480"/>
                  <a:gd name="T1" fmla="*/ 4 h 432"/>
                  <a:gd name="T2" fmla="*/ 1 w 480"/>
                  <a:gd name="T3" fmla="*/ 2 h 432"/>
                  <a:gd name="T4" fmla="*/ 1 w 480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480"/>
                  <a:gd name="T10" fmla="*/ 0 h 432"/>
                  <a:gd name="T11" fmla="*/ 480 w 480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0" h="432">
                    <a:moveTo>
                      <a:pt x="0" y="432"/>
                    </a:moveTo>
                    <a:lnTo>
                      <a:pt x="192" y="144"/>
                    </a:lnTo>
                    <a:lnTo>
                      <a:pt x="480" y="0"/>
                    </a:lnTo>
                  </a:path>
                </a:pathLst>
              </a:custGeom>
              <a:noFill/>
              <a:ln w="127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  <a:latin typeface="Georgia" pitchFamily="18" charset="0"/>
                </a:endParaRPr>
              </a:p>
            </p:txBody>
          </p:sp>
          <p:grpSp>
            <p:nvGrpSpPr>
              <p:cNvPr id="13280" name="Group 41"/>
              <p:cNvGrpSpPr>
                <a:grpSpLocks/>
              </p:cNvGrpSpPr>
              <p:nvPr/>
            </p:nvGrpSpPr>
            <p:grpSpPr bwMode="auto">
              <a:xfrm>
                <a:off x="3792" y="2640"/>
                <a:ext cx="384" cy="384"/>
                <a:chOff x="3792" y="2640"/>
                <a:chExt cx="576" cy="432"/>
              </a:xfrm>
            </p:grpSpPr>
            <p:sp>
              <p:nvSpPr>
                <p:cNvPr id="13281" name="Line 42"/>
                <p:cNvSpPr>
                  <a:spLocks noChangeShapeType="1"/>
                </p:cNvSpPr>
                <p:nvPr/>
              </p:nvSpPr>
              <p:spPr bwMode="auto">
                <a:xfrm>
                  <a:off x="4128" y="268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2" name="Line 43"/>
                <p:cNvSpPr>
                  <a:spLocks noChangeShapeType="1"/>
                </p:cNvSpPr>
                <p:nvPr/>
              </p:nvSpPr>
              <p:spPr bwMode="auto">
                <a:xfrm>
                  <a:off x="4032" y="2688"/>
                  <a:ext cx="96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3" name="Line 44"/>
                <p:cNvSpPr>
                  <a:spLocks noChangeShapeType="1"/>
                </p:cNvSpPr>
                <p:nvPr/>
              </p:nvSpPr>
              <p:spPr bwMode="auto">
                <a:xfrm>
                  <a:off x="3936" y="2736"/>
                  <a:ext cx="240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4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4128" y="2688"/>
                  <a:ext cx="96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5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4128" y="2688"/>
                  <a:ext cx="192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6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4176" y="2784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7" name="Line 48"/>
                <p:cNvSpPr>
                  <a:spLocks noChangeShapeType="1"/>
                </p:cNvSpPr>
                <p:nvPr/>
              </p:nvSpPr>
              <p:spPr bwMode="auto">
                <a:xfrm>
                  <a:off x="4176" y="2880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8" name="Line 49"/>
                <p:cNvSpPr>
                  <a:spLocks noChangeShapeType="1"/>
                </p:cNvSpPr>
                <p:nvPr/>
              </p:nvSpPr>
              <p:spPr bwMode="auto">
                <a:xfrm>
                  <a:off x="4128" y="2880"/>
                  <a:ext cx="192" cy="48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89" name="Line 50"/>
                <p:cNvSpPr>
                  <a:spLocks noChangeShapeType="1"/>
                </p:cNvSpPr>
                <p:nvPr/>
              </p:nvSpPr>
              <p:spPr bwMode="auto">
                <a:xfrm>
                  <a:off x="4128" y="2880"/>
                  <a:ext cx="192" cy="144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0" name="Line 51"/>
                <p:cNvSpPr>
                  <a:spLocks noChangeShapeType="1"/>
                </p:cNvSpPr>
                <p:nvPr/>
              </p:nvSpPr>
              <p:spPr bwMode="auto">
                <a:xfrm>
                  <a:off x="4128" y="2832"/>
                  <a:ext cx="96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1" name="Line 52"/>
                <p:cNvSpPr>
                  <a:spLocks noChangeShapeType="1"/>
                </p:cNvSpPr>
                <p:nvPr/>
              </p:nvSpPr>
              <p:spPr bwMode="auto">
                <a:xfrm>
                  <a:off x="4128" y="292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2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4032" y="2880"/>
                  <a:ext cx="96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3" name="Line 54"/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2832"/>
                  <a:ext cx="192" cy="48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4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3792" y="2880"/>
                  <a:ext cx="240" cy="0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5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3984" y="2928"/>
                  <a:ext cx="48" cy="144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6" name="Line 57"/>
                <p:cNvSpPr>
                  <a:spLocks noChangeShapeType="1"/>
                </p:cNvSpPr>
                <p:nvPr/>
              </p:nvSpPr>
              <p:spPr bwMode="auto">
                <a:xfrm>
                  <a:off x="3984" y="2688"/>
                  <a:ext cx="96" cy="144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7" name="Line 58"/>
                <p:cNvSpPr>
                  <a:spLocks noChangeShapeType="1"/>
                </p:cNvSpPr>
                <p:nvPr/>
              </p:nvSpPr>
              <p:spPr bwMode="auto">
                <a:xfrm>
                  <a:off x="4080" y="2640"/>
                  <a:ext cx="48" cy="240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8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4128" y="2688"/>
                  <a:ext cx="48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99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4176" y="2736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00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4128" y="2880"/>
                  <a:ext cx="240" cy="0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01" name="Line 62"/>
                <p:cNvSpPr>
                  <a:spLocks noChangeShapeType="1"/>
                </p:cNvSpPr>
                <p:nvPr/>
              </p:nvSpPr>
              <p:spPr bwMode="auto">
                <a:xfrm>
                  <a:off x="4128" y="2880"/>
                  <a:ext cx="48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02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4080" y="2880"/>
                  <a:ext cx="48" cy="192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03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3840" y="2880"/>
                  <a:ext cx="240" cy="48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04" name="Line 65"/>
                <p:cNvSpPr>
                  <a:spLocks noChangeShapeType="1"/>
                </p:cNvSpPr>
                <p:nvPr/>
              </p:nvSpPr>
              <p:spPr bwMode="auto">
                <a:xfrm>
                  <a:off x="3888" y="2784"/>
                  <a:ext cx="240" cy="96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05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3936" y="2880"/>
                  <a:ext cx="192" cy="144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2311" name="Group 67"/>
            <p:cNvGrpSpPr>
              <a:grpSpLocks/>
            </p:cNvGrpSpPr>
            <p:nvPr/>
          </p:nvGrpSpPr>
          <p:grpSpPr bwMode="auto">
            <a:xfrm>
              <a:off x="2160" y="1104"/>
              <a:ext cx="1771" cy="3371"/>
              <a:chOff x="2160" y="1104"/>
              <a:chExt cx="1771" cy="3371"/>
            </a:xfrm>
          </p:grpSpPr>
          <p:sp>
            <p:nvSpPr>
              <p:cNvPr id="12312" name="Freeform 68" descr="Орех"/>
              <p:cNvSpPr>
                <a:spLocks/>
              </p:cNvSpPr>
              <p:nvPr/>
            </p:nvSpPr>
            <p:spPr bwMode="auto">
              <a:xfrm rot="21479677" flipH="1">
                <a:off x="2984" y="1104"/>
                <a:ext cx="232" cy="3371"/>
              </a:xfrm>
              <a:custGeom>
                <a:avLst/>
                <a:gdLst>
                  <a:gd name="T0" fmla="*/ 8 w 232"/>
                  <a:gd name="T1" fmla="*/ 3008 h 3371"/>
                  <a:gd name="T2" fmla="*/ 24 w 232"/>
                  <a:gd name="T3" fmla="*/ 2880 h 3371"/>
                  <a:gd name="T4" fmla="*/ 8 w 232"/>
                  <a:gd name="T5" fmla="*/ 2960 h 3371"/>
                  <a:gd name="T6" fmla="*/ 8 w 232"/>
                  <a:gd name="T7" fmla="*/ 416 h 3371"/>
                  <a:gd name="T8" fmla="*/ 56 w 232"/>
                  <a:gd name="T9" fmla="*/ 464 h 3371"/>
                  <a:gd name="T10" fmla="*/ 56 w 232"/>
                  <a:gd name="T11" fmla="*/ 1280 h 3371"/>
                  <a:gd name="T12" fmla="*/ 104 w 232"/>
                  <a:gd name="T13" fmla="*/ 2000 h 3371"/>
                  <a:gd name="T14" fmla="*/ 200 w 232"/>
                  <a:gd name="T15" fmla="*/ 2672 h 3371"/>
                  <a:gd name="T16" fmla="*/ 200 w 232"/>
                  <a:gd name="T17" fmla="*/ 2960 h 3371"/>
                  <a:gd name="T18" fmla="*/ 200 w 232"/>
                  <a:gd name="T19" fmla="*/ 3056 h 3371"/>
                  <a:gd name="T20" fmla="*/ 8 w 232"/>
                  <a:gd name="T21" fmla="*/ 3056 h 33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2"/>
                  <a:gd name="T34" fmla="*/ 0 h 3371"/>
                  <a:gd name="T35" fmla="*/ 232 w 232"/>
                  <a:gd name="T36" fmla="*/ 3371 h 33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2" h="3371">
                    <a:moveTo>
                      <a:pt x="8" y="3008"/>
                    </a:moveTo>
                    <a:cubicBezTo>
                      <a:pt x="11" y="2987"/>
                      <a:pt x="24" y="2888"/>
                      <a:pt x="24" y="2880"/>
                    </a:cubicBezTo>
                    <a:cubicBezTo>
                      <a:pt x="24" y="2872"/>
                      <a:pt x="11" y="3371"/>
                      <a:pt x="8" y="2960"/>
                    </a:cubicBezTo>
                    <a:cubicBezTo>
                      <a:pt x="5" y="2549"/>
                      <a:pt x="0" y="832"/>
                      <a:pt x="8" y="416"/>
                    </a:cubicBezTo>
                    <a:cubicBezTo>
                      <a:pt x="16" y="0"/>
                      <a:pt x="48" y="320"/>
                      <a:pt x="56" y="464"/>
                    </a:cubicBezTo>
                    <a:cubicBezTo>
                      <a:pt x="64" y="608"/>
                      <a:pt x="48" y="1024"/>
                      <a:pt x="56" y="1280"/>
                    </a:cubicBezTo>
                    <a:cubicBezTo>
                      <a:pt x="64" y="1536"/>
                      <a:pt x="80" y="1768"/>
                      <a:pt x="104" y="2000"/>
                    </a:cubicBezTo>
                    <a:cubicBezTo>
                      <a:pt x="128" y="2232"/>
                      <a:pt x="184" y="2512"/>
                      <a:pt x="200" y="2672"/>
                    </a:cubicBezTo>
                    <a:cubicBezTo>
                      <a:pt x="216" y="2832"/>
                      <a:pt x="200" y="2896"/>
                      <a:pt x="200" y="2960"/>
                    </a:cubicBezTo>
                    <a:cubicBezTo>
                      <a:pt x="200" y="3024"/>
                      <a:pt x="232" y="3040"/>
                      <a:pt x="200" y="3056"/>
                    </a:cubicBezTo>
                    <a:cubicBezTo>
                      <a:pt x="168" y="3072"/>
                      <a:pt x="88" y="3064"/>
                      <a:pt x="8" y="3056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  <a:latin typeface="Georgia" pitchFamily="18" charset="0"/>
                </a:endParaRPr>
              </a:p>
            </p:txBody>
          </p:sp>
          <p:grpSp>
            <p:nvGrpSpPr>
              <p:cNvPr id="12313" name="Group 69"/>
              <p:cNvGrpSpPr>
                <a:grpSpLocks/>
              </p:cNvGrpSpPr>
              <p:nvPr/>
            </p:nvGrpSpPr>
            <p:grpSpPr bwMode="auto">
              <a:xfrm>
                <a:off x="2160" y="1276"/>
                <a:ext cx="1771" cy="2823"/>
                <a:chOff x="2160" y="1276"/>
                <a:chExt cx="1771" cy="2823"/>
              </a:xfrm>
            </p:grpSpPr>
            <p:grpSp>
              <p:nvGrpSpPr>
                <p:cNvPr id="12314" name="Group 70"/>
                <p:cNvGrpSpPr>
                  <a:grpSpLocks/>
                </p:cNvGrpSpPr>
                <p:nvPr/>
              </p:nvGrpSpPr>
              <p:grpSpPr bwMode="auto">
                <a:xfrm rot="-10124664">
                  <a:off x="2160" y="1728"/>
                  <a:ext cx="314" cy="361"/>
                  <a:chOff x="3792" y="2640"/>
                  <a:chExt cx="384" cy="480"/>
                </a:xfrm>
              </p:grpSpPr>
              <p:sp>
                <p:nvSpPr>
                  <p:cNvPr id="13252" name="Freeform 71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3253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3254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55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56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57" name="Line 7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58" name="Line 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59" name="Line 7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0" name="Line 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1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2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3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4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5" name="Line 8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6" name="Line 8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7" name="Line 8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8" name="Line 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69" name="Line 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0" name="Line 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1" name="Line 9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2" name="Line 9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3" name="Line 9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4" name="Line 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5" name="Line 9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6" name="Line 9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7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78" name="Line 9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15" name="Group 98"/>
                <p:cNvGrpSpPr>
                  <a:grpSpLocks/>
                </p:cNvGrpSpPr>
                <p:nvPr/>
              </p:nvGrpSpPr>
              <p:grpSpPr bwMode="auto">
                <a:xfrm rot="19401768" flipV="1">
                  <a:off x="3169" y="1936"/>
                  <a:ext cx="640" cy="578"/>
                  <a:chOff x="3648" y="2688"/>
                  <a:chExt cx="1248" cy="1008"/>
                </a:xfrm>
              </p:grpSpPr>
              <p:sp>
                <p:nvSpPr>
                  <p:cNvPr id="13180" name="Freeform 99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3181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2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3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4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5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6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7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8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89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0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1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2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3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4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5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6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7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8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99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0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1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2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3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4" name="Line 1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5" name="Line 1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6" name="Line 1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7" name="Line 1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8" name="Line 1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09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0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1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2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3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4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5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6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7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8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19" name="Line 138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0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1" name="Line 140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2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3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4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5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6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7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8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29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0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1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2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3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4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5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6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7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8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39" name="Line 158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0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1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2" name="Line 16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3" name="Line 1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4" name="Line 1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5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6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7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8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49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50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251" name="Line 170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16" name="Group 171"/>
                <p:cNvGrpSpPr>
                  <a:grpSpLocks/>
                </p:cNvGrpSpPr>
                <p:nvPr/>
              </p:nvGrpSpPr>
              <p:grpSpPr bwMode="auto">
                <a:xfrm rot="16191241" flipH="1">
                  <a:off x="2498" y="2542"/>
                  <a:ext cx="558" cy="561"/>
                  <a:chOff x="3648" y="2688"/>
                  <a:chExt cx="1248" cy="1008"/>
                </a:xfrm>
              </p:grpSpPr>
              <p:sp>
                <p:nvSpPr>
                  <p:cNvPr id="13108" name="Freeform 172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3109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0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1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2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3" name="Line 177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4" name="Line 178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5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6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7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8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19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0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1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2" name="Line 186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3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4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5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6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7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8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29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0" name="Line 194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1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2" name="Line 1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3" name="Line 1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4" name="Line 19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5" name="Line 1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6" name="Line 20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7" name="Line 2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8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39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0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1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2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3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4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5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6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7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8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49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0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1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5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69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0" name="Line 23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1" name="Line 2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2" name="Line 2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3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4" name="Line 238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5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6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7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8" name="Line 242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79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17" name="Group 244"/>
                <p:cNvGrpSpPr>
                  <a:grpSpLocks/>
                </p:cNvGrpSpPr>
                <p:nvPr/>
              </p:nvGrpSpPr>
              <p:grpSpPr bwMode="auto">
                <a:xfrm rot="19470835" flipH="1">
                  <a:off x="2450" y="2266"/>
                  <a:ext cx="640" cy="578"/>
                  <a:chOff x="3648" y="2688"/>
                  <a:chExt cx="1248" cy="1008"/>
                </a:xfrm>
              </p:grpSpPr>
              <p:sp>
                <p:nvSpPr>
                  <p:cNvPr id="13036" name="Freeform 245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3037" name="Line 246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8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9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0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1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2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3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4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5" name="Line 254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6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7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8" name="Line 257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9" name="Line 258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0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1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2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3" name="Line 262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4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5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6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7" name="Line 26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8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59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0" name="Line 2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1" name="Line 2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2" name="Line 2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3" name="Line 27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4" name="Line 2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5" name="Line 2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6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7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8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69" name="Line 278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0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1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2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3" name="Line 282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4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5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6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7" name="Line 286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8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79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0" name="Line 289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1" name="Line 290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2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3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4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5" name="Line 294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6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7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8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89" name="Line 298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0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1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2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3" name="Line 302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4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5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6" name="Line 305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7" name="Line 306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8" name="Line 30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99" name="Line 3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0" name="Line 3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1" name="Line 310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2" name="Line 311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3" name="Line 312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4" name="Line 313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5" name="Line 314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6" name="Line 315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107" name="Line 316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18" name="Group 317"/>
                <p:cNvGrpSpPr>
                  <a:grpSpLocks/>
                </p:cNvGrpSpPr>
                <p:nvPr/>
              </p:nvGrpSpPr>
              <p:grpSpPr bwMode="auto">
                <a:xfrm rot="-6627131" flipH="1" flipV="1">
                  <a:off x="3221" y="1594"/>
                  <a:ext cx="454" cy="560"/>
                  <a:chOff x="3648" y="2688"/>
                  <a:chExt cx="1248" cy="1008"/>
                </a:xfrm>
              </p:grpSpPr>
              <p:sp>
                <p:nvSpPr>
                  <p:cNvPr id="12964" name="Freeform 318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2965" name="Line 319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6" name="Line 320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7" name="Line 321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8" name="Line 322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9" name="Line 32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0" name="Line 324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1" name="Line 325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2" name="Line 326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3" name="Line 327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4" name="Line 328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5" name="Line 329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6" name="Line 330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7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8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9" name="Line 333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0" name="Line 334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1" name="Line 335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2" name="Line 336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3" name="Line 337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4" name="Line 338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5" name="Line 3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6" name="Line 340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7" name="Line 341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8" name="Line 3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9" name="Line 3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0" name="Line 3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1" name="Line 3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2" name="Line 3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3" name="Line 3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4" name="Line 348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5" name="Line 349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6" name="Line 350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7" name="Line 351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8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9" name="Line 35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0" name="Line 354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1" name="Line 355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2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3" name="Line 35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4" name="Line 358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5" name="Line 359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6" name="Line 360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7" name="Line 361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8" name="Line 362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9" name="Line 36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0" name="Line 364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1" name="Line 365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2" name="Line 366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3" name="Line 367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4" name="Line 368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5" name="Line 369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6" name="Line 370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7" name="Line 371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8" name="Line 372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9" name="Line 373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0" name="Line 374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1" name="Line 375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2" name="Line 37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3" name="Line 377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4" name="Line 378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5" name="Line 379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6" name="Line 38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7" name="Line 3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8" name="Line 3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9" name="Line 383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0" name="Line 384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1" name="Line 385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2" name="Line 386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3" name="Line 387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4" name="Line 388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5" name="Line 389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19" name="Group 390"/>
                <p:cNvGrpSpPr>
                  <a:grpSpLocks/>
                </p:cNvGrpSpPr>
                <p:nvPr/>
              </p:nvGrpSpPr>
              <p:grpSpPr bwMode="auto">
                <a:xfrm rot="7220180" flipH="1">
                  <a:off x="3116" y="1327"/>
                  <a:ext cx="661" cy="560"/>
                  <a:chOff x="3648" y="2688"/>
                  <a:chExt cx="1248" cy="1008"/>
                </a:xfrm>
              </p:grpSpPr>
              <p:sp>
                <p:nvSpPr>
                  <p:cNvPr id="12892" name="Freeform 391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2893" name="Line 392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94" name="Line 393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95" name="Line 394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96" name="Line 395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97" name="Line 396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98" name="Line 397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99" name="Line 398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0" name="Line 399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1" name="Line 400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2" name="Line 401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3" name="Line 402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4" name="Line 403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5" name="Line 404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6" name="Line 405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7" name="Line 406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8" name="Line 407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09" name="Line 408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0" name="Line 409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1" name="Line 410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2" name="Line 411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3" name="Line 412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4" name="Line 413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5" name="Line 414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6" name="Line 4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7" name="Line 4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8" name="Line 4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19" name="Line 4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0" name="Line 4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1" name="Line 4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2" name="Line 421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3" name="Line 422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4" name="Line 423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5" name="Line 424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6" name="Line 425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7" name="Line 426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8" name="Line 427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29" name="Line 428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0" name="Line 429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1" name="Line 430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2" name="Line 431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3" name="Line 432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4" name="Line 433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5" name="Line 434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6" name="Line 435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7" name="Line 436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8" name="Line 437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39" name="Line 438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0" name="Line 439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1" name="Line 440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2" name="Line 441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3" name="Line 442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4" name="Line 443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5" name="Line 444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6" name="Line 445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7" name="Line 446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8" name="Line 447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49" name="Line 448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0" name="Line 44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1" name="Line 450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2" name="Line 451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3" name="Line 452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4" name="Line 45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5" name="Line 4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6" name="Line 4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7" name="Line 456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8" name="Line 457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9" name="Line 458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0" name="Line 459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1" name="Line 460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2" name="Line 461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3" name="Line 462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20" name="Group 463"/>
                <p:cNvGrpSpPr>
                  <a:grpSpLocks/>
                </p:cNvGrpSpPr>
                <p:nvPr/>
              </p:nvGrpSpPr>
              <p:grpSpPr bwMode="auto">
                <a:xfrm rot="15526778" flipV="1">
                  <a:off x="3240" y="3087"/>
                  <a:ext cx="262" cy="307"/>
                  <a:chOff x="3792" y="2640"/>
                  <a:chExt cx="384" cy="480"/>
                </a:xfrm>
              </p:grpSpPr>
              <p:sp>
                <p:nvSpPr>
                  <p:cNvPr id="12865" name="Freeform 464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866" name="Group 465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867" name="Line 4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68" name="Line 4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69" name="Line 4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0" name="Line 4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1" name="Line 47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2" name="Line 47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3" name="Line 4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4" name="Line 4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5" name="Line 4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6" name="Line 4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7" name="Line 4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8" name="Line 4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79" name="Line 478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0" name="Line 47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1" name="Line 4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2" name="Line 4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3" name="Line 4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4" name="Line 48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5" name="Line 48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6" name="Line 4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7" name="Line 4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8" name="Line 4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89" name="Line 48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90" name="Line 4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91" name="Line 49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21" name="Group 491"/>
                <p:cNvGrpSpPr>
                  <a:grpSpLocks/>
                </p:cNvGrpSpPr>
                <p:nvPr/>
              </p:nvGrpSpPr>
              <p:grpSpPr bwMode="auto">
                <a:xfrm rot="18529946" flipH="1">
                  <a:off x="2477" y="1863"/>
                  <a:ext cx="660" cy="560"/>
                  <a:chOff x="3648" y="2688"/>
                  <a:chExt cx="1248" cy="1008"/>
                </a:xfrm>
              </p:grpSpPr>
              <p:sp>
                <p:nvSpPr>
                  <p:cNvPr id="12793" name="Freeform 492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2794" name="Line 493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5" name="Line 49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6" name="Line 495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7" name="Line 496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8" name="Line 497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9" name="Line 498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0" name="Line 499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1" name="Line 500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2" name="Line 501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3" name="Line 502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4" name="Line 503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5" name="Line 504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6" name="Line 505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7" name="Line 506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8" name="Line 507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09" name="Line 508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0" name="Line 509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1" name="Line 510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2" name="Line 511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3" name="Line 512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4" name="Line 51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5" name="Line 514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6" name="Line 515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7" name="Line 5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8" name="Line 5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9" name="Line 5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0" name="Line 5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1" name="Line 5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2" name="Line 5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3" name="Line 522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4" name="Line 523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5" name="Line 524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6" name="Line 525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7" name="Line 526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8" name="Line 527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9" name="Line 528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0" name="Line 529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1" name="Line 530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2" name="Line 531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3" name="Line 532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4" name="Line 533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5" name="Line 53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6" name="Line 535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7" name="Line 536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8" name="Line 537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9" name="Line 538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0" name="Line 539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1" name="Line 540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2" name="Line 541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3" name="Line 542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4" name="Line 543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5" name="Line 544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6" name="Line 545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7" name="Line 546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8" name="Line 547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9" name="Line 548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0" name="Line 549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1" name="Line 550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2" name="Line 551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3" name="Line 552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4" name="Line 553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5" name="Line 55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6" name="Line 5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7" name="Line 5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8" name="Line 557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9" name="Line 558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0" name="Line 559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1" name="Line 560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2" name="Line 561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3" name="Line 562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4" name="Line 563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22" name="Group 564"/>
                <p:cNvGrpSpPr>
                  <a:grpSpLocks/>
                </p:cNvGrpSpPr>
                <p:nvPr/>
              </p:nvGrpSpPr>
              <p:grpSpPr bwMode="auto">
                <a:xfrm rot="19470835" flipH="1">
                  <a:off x="2484" y="1441"/>
                  <a:ext cx="641" cy="578"/>
                  <a:chOff x="3648" y="2688"/>
                  <a:chExt cx="1248" cy="1008"/>
                </a:xfrm>
              </p:grpSpPr>
              <p:sp>
                <p:nvSpPr>
                  <p:cNvPr id="12721" name="Freeform 565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2722" name="Line 566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3" name="Line 567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4" name="Line 568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5" name="Line 569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6" name="Line 570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7" name="Line 571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8" name="Line 572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9" name="Line 573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0" name="Line 574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1" name="Line 575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2" name="Line 576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3" name="Line 577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4" name="Line 578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5" name="Line 579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6" name="Line 580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7" name="Line 581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8" name="Line 582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39" name="Line 583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0" name="Line 584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1" name="Line 585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2" name="Line 58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3" name="Line 587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4" name="Line 588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5" name="Line 5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6" name="Line 59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7" name="Line 5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8" name="Line 5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49" name="Line 5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0" name="Line 59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1" name="Line 595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2" name="Line 596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3" name="Line 597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4" name="Line 598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5" name="Line 599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6" name="Line 600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7" name="Line 601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8" name="Line 602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59" name="Line 603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0" name="Line 60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1" name="Line 605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2" name="Line 606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3" name="Line 60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4" name="Line 608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5" name="Line 609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6" name="Line 610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7" name="Line 611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8" name="Line 612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69" name="Line 613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0" name="Line 614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1" name="Line 615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2" name="Line 616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3" name="Line 617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4" name="Line 618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5" name="Line 619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6" name="Line 620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7" name="Line 621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8" name="Line 622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7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3" name="Line 62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4" name="Line 6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5" name="Line 6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6" name="Line 630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7" name="Line 631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8" name="Line 632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89" name="Line 633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0" name="Line 634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1" name="Line 635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92" name="Line 636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23" name="Group 637"/>
                <p:cNvGrpSpPr>
                  <a:grpSpLocks/>
                </p:cNvGrpSpPr>
                <p:nvPr/>
              </p:nvGrpSpPr>
              <p:grpSpPr bwMode="auto">
                <a:xfrm rot="-6321434" flipH="1" flipV="1">
                  <a:off x="3084" y="2685"/>
                  <a:ext cx="495" cy="320"/>
                  <a:chOff x="3648" y="2688"/>
                  <a:chExt cx="1248" cy="1008"/>
                </a:xfrm>
              </p:grpSpPr>
              <p:sp>
                <p:nvSpPr>
                  <p:cNvPr id="12649" name="Freeform 638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2650" name="Line 639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1" name="Line 640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2" name="Line 641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3" name="Line 642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4" name="Line 64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5" name="Line 644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6" name="Line 645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7" name="Line 646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8" name="Line 647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9" name="Line 648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0" name="Line 649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1" name="Line 650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2" name="Line 651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3" name="Line 652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4" name="Line 653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5" name="Line 654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6" name="Line 655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7" name="Line 656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8" name="Line 657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9" name="Line 658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0" name="Line 6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1" name="Line 660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2" name="Line 661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3" name="Line 6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4" name="Line 6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5" name="Line 6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6" name="Line 6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7" name="Line 6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8" name="Line 6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9" name="Line 668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0" name="Line 669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1" name="Line 670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2" name="Line 671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3" name="Line 672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4" name="Line 673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5" name="Line 674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6" name="Line 675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7" name="Line 676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8" name="Line 677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9" name="Line 678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0" name="Line 679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1" name="Line 680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2" name="Line 681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3" name="Line 682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4" name="Line 68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5" name="Line 684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6" name="Line 685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7" name="Line 686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8" name="Line 687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9" name="Line 688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0" name="Line 689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1" name="Line 690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2" name="Line 691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3" name="Line 692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4" name="Line 693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5" name="Line 694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6" name="Line 695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7" name="Line 69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8" name="Line 697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09" name="Line 698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0" name="Line 699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1" name="Line 70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2" name="Line 7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3" name="Line 70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4" name="Line 703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5" name="Line 704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6" name="Line 705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7" name="Line 706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8" name="Line 707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19" name="Line 708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720" name="Line 709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24" name="Group 710"/>
                <p:cNvGrpSpPr>
                  <a:grpSpLocks/>
                </p:cNvGrpSpPr>
                <p:nvPr/>
              </p:nvGrpSpPr>
              <p:grpSpPr bwMode="auto">
                <a:xfrm rot="7273051" flipH="1" flipV="1">
                  <a:off x="2866" y="3134"/>
                  <a:ext cx="331" cy="400"/>
                  <a:chOff x="3792" y="2640"/>
                  <a:chExt cx="384" cy="480"/>
                </a:xfrm>
              </p:grpSpPr>
              <p:sp>
                <p:nvSpPr>
                  <p:cNvPr id="12622" name="Freeform 711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623" name="Group 712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624" name="Line 7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25" name="Line 7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26" name="Line 7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27" name="Line 7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28" name="Line 7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29" name="Line 71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0" name="Line 7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1" name="Line 7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2" name="Line 7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3" name="Line 7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4" name="Line 7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5" name="Line 72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6" name="Line 72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7" name="Line 7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8" name="Line 7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39" name="Line 7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0" name="Line 7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1" name="Line 73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2" name="Line 7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3" name="Line 73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4" name="Line 7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5" name="Line 7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6" name="Line 7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7" name="Line 7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48" name="Line 7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25" name="Group 738"/>
                <p:cNvGrpSpPr>
                  <a:grpSpLocks/>
                </p:cNvGrpSpPr>
                <p:nvPr/>
              </p:nvGrpSpPr>
              <p:grpSpPr bwMode="auto">
                <a:xfrm rot="-9414676">
                  <a:off x="2888" y="2142"/>
                  <a:ext cx="241" cy="289"/>
                  <a:chOff x="3792" y="2640"/>
                  <a:chExt cx="384" cy="480"/>
                </a:xfrm>
              </p:grpSpPr>
              <p:sp>
                <p:nvSpPr>
                  <p:cNvPr id="12595" name="Freeform 739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596" name="Group 740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597" name="Line 7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98" name="Line 7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99" name="Line 7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0" name="Line 7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1" name="Line 7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2" name="Line 74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3" name="Line 7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4" name="Line 7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5" name="Line 7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6" name="Line 7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7" name="Line 7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8" name="Line 7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09" name="Line 753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0" name="Line 7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1" name="Line 75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2" name="Line 7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3" name="Line 7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4" name="Line 75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5" name="Line 7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6" name="Line 7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7" name="Line 7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8" name="Line 7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19" name="Line 76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20" name="Line 7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21" name="Line 76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26" name="Group 766"/>
                <p:cNvGrpSpPr>
                  <a:grpSpLocks/>
                </p:cNvGrpSpPr>
                <p:nvPr/>
              </p:nvGrpSpPr>
              <p:grpSpPr bwMode="auto">
                <a:xfrm rot="-10478882">
                  <a:off x="2605" y="1688"/>
                  <a:ext cx="241" cy="289"/>
                  <a:chOff x="3792" y="2640"/>
                  <a:chExt cx="384" cy="480"/>
                </a:xfrm>
              </p:grpSpPr>
              <p:sp>
                <p:nvSpPr>
                  <p:cNvPr id="12568" name="Freeform 767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569" name="Group 768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570" name="Line 7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1" name="Line 7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2" name="Line 7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3" name="Line 77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4" name="Line 77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5" name="Line 77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6" name="Line 7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7" name="Line 7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8" name="Line 7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79" name="Line 7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0" name="Line 7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1" name="Line 7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2" name="Line 781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3" name="Line 78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4" name="Line 78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5" name="Line 7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6" name="Line 7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7" name="Line 78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8" name="Line 7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89" name="Line 78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90" name="Line 7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91" name="Line 79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92" name="Line 79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93" name="Line 7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94" name="Line 79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27" name="Group 794"/>
                <p:cNvGrpSpPr>
                  <a:grpSpLocks/>
                </p:cNvGrpSpPr>
                <p:nvPr/>
              </p:nvGrpSpPr>
              <p:grpSpPr bwMode="auto">
                <a:xfrm rot="-1842308">
                  <a:off x="3264" y="3888"/>
                  <a:ext cx="218" cy="211"/>
                  <a:chOff x="3792" y="2640"/>
                  <a:chExt cx="384" cy="480"/>
                </a:xfrm>
              </p:grpSpPr>
              <p:sp>
                <p:nvSpPr>
                  <p:cNvPr id="12541" name="Freeform 795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542" name="Group 796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543" name="Line 7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44" name="Line 7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45" name="Line 7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46" name="Line 80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47" name="Line 80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48" name="Line 80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49" name="Line 8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0" name="Line 8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1" name="Line 8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2" name="Line 8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3" name="Line 8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4" name="Line 80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5" name="Line 809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6" name="Line 8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7" name="Line 81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8" name="Line 8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59" name="Line 8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0" name="Line 8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1" name="Line 8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2" name="Line 8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3" name="Line 8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4" name="Line 81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5" name="Line 81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6" name="Line 8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567" name="Line 82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28" name="Group 822"/>
                <p:cNvGrpSpPr>
                  <a:grpSpLocks/>
                </p:cNvGrpSpPr>
                <p:nvPr/>
              </p:nvGrpSpPr>
              <p:grpSpPr bwMode="auto">
                <a:xfrm rot="8836885" flipH="1">
                  <a:off x="3171" y="2266"/>
                  <a:ext cx="760" cy="578"/>
                  <a:chOff x="3648" y="2688"/>
                  <a:chExt cx="1248" cy="1008"/>
                </a:xfrm>
              </p:grpSpPr>
              <p:sp>
                <p:nvSpPr>
                  <p:cNvPr id="12469" name="Freeform 823"/>
                  <p:cNvSpPr>
                    <a:spLocks/>
                  </p:cNvSpPr>
                  <p:nvPr/>
                </p:nvSpPr>
                <p:spPr bwMode="auto">
                  <a:xfrm>
                    <a:off x="3792" y="2942"/>
                    <a:ext cx="828" cy="706"/>
                  </a:xfrm>
                  <a:custGeom>
                    <a:avLst/>
                    <a:gdLst>
                      <a:gd name="T0" fmla="*/ 0 w 480"/>
                      <a:gd name="T1" fmla="*/ 2987857 h 432"/>
                      <a:gd name="T2" fmla="*/ 3509890 w 480"/>
                      <a:gd name="T3" fmla="*/ 994839 h 432"/>
                      <a:gd name="T4" fmla="*/ 8777146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2470" name="Line 82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312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1" name="Line 825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64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2" name="Line 826"/>
                  <p:cNvSpPr>
                    <a:spLocks noChangeShapeType="1"/>
                  </p:cNvSpPr>
                  <p:nvPr/>
                </p:nvSpPr>
                <p:spPr bwMode="auto">
                  <a:xfrm>
                    <a:off x="3792" y="3168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3" name="Line 827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12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4" name="Line 828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024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5" name="Line 829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072"/>
                    <a:ext cx="192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6" name="Line 830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024"/>
                    <a:ext cx="192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7" name="Line 831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3216"/>
                    <a:ext cx="24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8" name="Line 832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2976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79" name="Line 833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880"/>
                    <a:ext cx="96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0" name="Line 834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2928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1" name="Line 835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2880"/>
                    <a:ext cx="96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2" name="Line 836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3" name="Line 837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880"/>
                    <a:ext cx="96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4" name="Line 838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784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5" name="Line 839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832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6" name="Line 840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784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7" name="Line 841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8" name="Line 842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736"/>
                    <a:ext cx="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9" name="Line 843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736"/>
                    <a:ext cx="48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0" name="Line 844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1" name="Line 845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2" name="Line 846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88"/>
                    <a:ext cx="0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3" name="Line 8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48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4" name="Line 8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736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5" name="Line 8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83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6" name="Line 8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6" y="2928"/>
                    <a:ext cx="24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7" name="Line 8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8" name="Line 8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9" name="Line 853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0" name="Line 854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1" name="Line 855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92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2" name="Line 856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04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3" name="Line 857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4" name="Line 858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08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5" name="Line 859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40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6" name="Line 860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7" name="Line 861"/>
                  <p:cNvSpPr>
                    <a:spLocks noChangeShapeType="1"/>
                  </p:cNvSpPr>
                  <p:nvPr/>
                </p:nvSpPr>
                <p:spPr bwMode="auto">
                  <a:xfrm>
                    <a:off x="3984" y="336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8" name="Line 862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312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9" name="Line 863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312"/>
                    <a:ext cx="1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0" name="Line 864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64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1" name="Line 865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3264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2" name="Line 866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216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3" name="Line 867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4" name="Line 868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5" name="Line 869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6" name="Line 870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7" name="Line 871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3120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8" name="Line 872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3168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19" name="Line 873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321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0" name="Line 874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1" name="Line 875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3120"/>
                    <a:ext cx="144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2" name="Line 876"/>
                  <p:cNvSpPr>
                    <a:spLocks noChangeShapeType="1"/>
                  </p:cNvSpPr>
                  <p:nvPr/>
                </p:nvSpPr>
                <p:spPr bwMode="auto">
                  <a:xfrm>
                    <a:off x="4368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3" name="Line 877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72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4" name="Line 878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302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5" name="Line 879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302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6" name="Line 880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7" name="Line 88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8" name="Line 882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76"/>
                    <a:ext cx="96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29" name="Line 883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928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0" name="Line 884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2928"/>
                    <a:ext cx="192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1" name="Line 88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2" name="Line 8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84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3" name="Line 8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2736"/>
                    <a:ext cx="48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4" name="Line 888"/>
                  <p:cNvSpPr>
                    <a:spLocks noChangeShapeType="1"/>
                  </p:cNvSpPr>
                  <p:nvPr/>
                </p:nvSpPr>
                <p:spPr bwMode="auto">
                  <a:xfrm>
                    <a:off x="4464" y="2832"/>
                    <a:ext cx="0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5" name="Line 889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360"/>
                    <a:ext cx="144" cy="192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6" name="Line 890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3408"/>
                    <a:ext cx="144" cy="24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7" name="Line 891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3552"/>
                    <a:ext cx="192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8" name="Line 892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144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9" name="Line 893"/>
                  <p:cNvSpPr>
                    <a:spLocks noChangeShapeType="1"/>
                  </p:cNvSpPr>
                  <p:nvPr/>
                </p:nvSpPr>
                <p:spPr bwMode="auto">
                  <a:xfrm>
                    <a:off x="3840" y="3600"/>
                    <a:ext cx="24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40" name="Line 894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504"/>
                    <a:ext cx="96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29" name="Group 895"/>
                <p:cNvGrpSpPr>
                  <a:grpSpLocks/>
                </p:cNvGrpSpPr>
                <p:nvPr/>
              </p:nvGrpSpPr>
              <p:grpSpPr bwMode="auto">
                <a:xfrm rot="14336055" flipH="1">
                  <a:off x="2919" y="2676"/>
                  <a:ext cx="247" cy="281"/>
                  <a:chOff x="3792" y="2640"/>
                  <a:chExt cx="384" cy="480"/>
                </a:xfrm>
              </p:grpSpPr>
              <p:sp>
                <p:nvSpPr>
                  <p:cNvPr id="12442" name="Freeform 896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443" name="Group 897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444" name="Line 8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5" name="Line 8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6" name="Line 9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7" name="Line 90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8" name="Line 90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9" name="Line 90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0" name="Line 9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1" name="Line 9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2" name="Line 9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3" name="Line 9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4" name="Line 90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5" name="Line 90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6" name="Line 910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7" name="Line 91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8" name="Line 9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59" name="Line 9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0" name="Line 9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1" name="Line 9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2" name="Line 9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3" name="Line 9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4" name="Line 9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5" name="Line 91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6" name="Line 92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7" name="Line 9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68" name="Line 92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30" name="Group 923"/>
                <p:cNvGrpSpPr>
                  <a:grpSpLocks/>
                </p:cNvGrpSpPr>
                <p:nvPr/>
              </p:nvGrpSpPr>
              <p:grpSpPr bwMode="auto">
                <a:xfrm rot="10337389" flipH="1">
                  <a:off x="3288" y="1894"/>
                  <a:ext cx="160" cy="249"/>
                  <a:chOff x="3792" y="2640"/>
                  <a:chExt cx="384" cy="480"/>
                </a:xfrm>
              </p:grpSpPr>
              <p:sp>
                <p:nvSpPr>
                  <p:cNvPr id="12415" name="Freeform 924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416" name="Group 925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417" name="Line 9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18" name="Line 9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19" name="Line 9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0" name="Line 92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1" name="Line 93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2" name="Line 9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3" name="Line 9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4" name="Line 9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5" name="Line 9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6" name="Line 9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7" name="Line 9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8" name="Line 93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29" name="Line 938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0" name="Line 93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1" name="Line 94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2" name="Line 9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3" name="Line 9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4" name="Line 9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5" name="Line 9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6" name="Line 9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7" name="Line 9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8" name="Line 9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39" name="Line 9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0" name="Line 9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1" name="Line 9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31" name="Group 951"/>
                <p:cNvGrpSpPr>
                  <a:grpSpLocks/>
                </p:cNvGrpSpPr>
                <p:nvPr/>
              </p:nvGrpSpPr>
              <p:grpSpPr bwMode="auto">
                <a:xfrm rot="10337389" flipH="1">
                  <a:off x="3504" y="2688"/>
                  <a:ext cx="276" cy="331"/>
                  <a:chOff x="3792" y="2640"/>
                  <a:chExt cx="384" cy="480"/>
                </a:xfrm>
              </p:grpSpPr>
              <p:sp>
                <p:nvSpPr>
                  <p:cNvPr id="12388" name="Freeform 952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389" name="Group 953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390" name="Line 9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1" name="Line 9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2" name="Line 9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3" name="Line 95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4" name="Line 95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5" name="Line 9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6" name="Line 9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7" name="Line 9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8" name="Line 9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99" name="Line 9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0" name="Line 9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1" name="Line 96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2" name="Line 966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3" name="Line 96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4" name="Line 96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5" name="Line 9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6" name="Line 9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7" name="Line 97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8" name="Line 97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9" name="Line 97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10" name="Line 9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11" name="Line 97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12" name="Line 97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13" name="Line 9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14" name="Line 97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32" name="Group 979"/>
                <p:cNvGrpSpPr>
                  <a:grpSpLocks/>
                </p:cNvGrpSpPr>
                <p:nvPr/>
              </p:nvGrpSpPr>
              <p:grpSpPr bwMode="auto">
                <a:xfrm rot="4304626" flipH="1">
                  <a:off x="3224" y="1316"/>
                  <a:ext cx="160" cy="320"/>
                  <a:chOff x="3792" y="2640"/>
                  <a:chExt cx="384" cy="480"/>
                </a:xfrm>
              </p:grpSpPr>
              <p:sp>
                <p:nvSpPr>
                  <p:cNvPr id="12361" name="Freeform 980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362" name="Group 981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363" name="Line 9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4" name="Line 9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5" name="Line 9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6" name="Line 9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7" name="Line 98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8" name="Line 9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9" name="Line 9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0" name="Line 9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1" name="Line 9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2" name="Line 9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3" name="Line 9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4" name="Line 99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5" name="Line 99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6" name="Line 99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7" name="Line 99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8" name="Line 9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9" name="Line 9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0" name="Line 99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1" name="Line 100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2" name="Line 100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3" name="Line 10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4" name="Line 100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5" name="Line 100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6" name="Line 10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87" name="Line 100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33" name="Group 1007"/>
                <p:cNvGrpSpPr>
                  <a:grpSpLocks/>
                </p:cNvGrpSpPr>
                <p:nvPr/>
              </p:nvGrpSpPr>
              <p:grpSpPr bwMode="auto">
                <a:xfrm rot="-4322144">
                  <a:off x="2925" y="1319"/>
                  <a:ext cx="160" cy="320"/>
                  <a:chOff x="3792" y="2640"/>
                  <a:chExt cx="384" cy="480"/>
                </a:xfrm>
              </p:grpSpPr>
              <p:sp>
                <p:nvSpPr>
                  <p:cNvPr id="12334" name="Freeform 1008"/>
                  <p:cNvSpPr>
                    <a:spLocks/>
                  </p:cNvSpPr>
                  <p:nvPr/>
                </p:nvSpPr>
                <p:spPr bwMode="auto">
                  <a:xfrm>
                    <a:off x="3792" y="2784"/>
                    <a:ext cx="288" cy="336"/>
                  </a:xfrm>
                  <a:custGeom>
                    <a:avLst/>
                    <a:gdLst>
                      <a:gd name="T0" fmla="*/ 0 w 480"/>
                      <a:gd name="T1" fmla="*/ 4 h 432"/>
                      <a:gd name="T2" fmla="*/ 1 w 480"/>
                      <a:gd name="T3" fmla="*/ 2 h 432"/>
                      <a:gd name="T4" fmla="*/ 1 w 480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480"/>
                      <a:gd name="T10" fmla="*/ 0 h 432"/>
                      <a:gd name="T11" fmla="*/ 480 w 480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0" h="432">
                        <a:moveTo>
                          <a:pt x="0" y="432"/>
                        </a:moveTo>
                        <a:lnTo>
                          <a:pt x="192" y="144"/>
                        </a:lnTo>
                        <a:lnTo>
                          <a:pt x="480" y="0"/>
                        </a:lnTo>
                      </a:path>
                    </a:pathLst>
                  </a:custGeom>
                  <a:noFill/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00"/>
                      </a:solidFill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335" name="Group 1009"/>
                  <p:cNvGrpSpPr>
                    <a:grpSpLocks/>
                  </p:cNvGrpSpPr>
                  <p:nvPr/>
                </p:nvGrpSpPr>
                <p:grpSpPr bwMode="auto">
                  <a:xfrm>
                    <a:off x="3792" y="2640"/>
                    <a:ext cx="384" cy="384"/>
                    <a:chOff x="3792" y="2640"/>
                    <a:chExt cx="576" cy="432"/>
                  </a:xfrm>
                </p:grpSpPr>
                <p:sp>
                  <p:nvSpPr>
                    <p:cNvPr id="12336" name="Line 10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688"/>
                      <a:ext cx="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37" name="Line 10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38" name="Line 10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2736"/>
                      <a:ext cx="240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39" name="Line 101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0" name="Line 10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192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1" name="Line 10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84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2" name="Line 10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6" y="28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3" name="Line 10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4" name="Line 10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5" name="Line 10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32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6" name="Line 10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9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7" name="Line 102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2880"/>
                      <a:ext cx="96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8" name="Line 1022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888" y="2832"/>
                      <a:ext cx="192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9" name="Line 10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92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0" name="Line 102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84" y="2928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1" name="Line 10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2688"/>
                      <a:ext cx="96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2" name="Line 10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80" y="2640"/>
                      <a:ext cx="48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3" name="Line 10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688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4" name="Line 10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76" y="2736"/>
                      <a:ext cx="192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5" name="Line 102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8" y="2880"/>
                      <a:ext cx="24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6" name="Line 10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28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7" name="Line 10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80" y="2880"/>
                      <a:ext cx="48" cy="19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8" name="Line 103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2880"/>
                      <a:ext cx="240" cy="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9" name="Line 10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88" y="2784"/>
                      <a:ext cx="240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0" name="Line 10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36" y="2880"/>
                      <a:ext cx="192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105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9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9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52" grpId="0"/>
      <p:bldP spid="67953" grpId="0"/>
      <p:bldP spid="67954" grpId="0"/>
      <p:bldP spid="67919" grpId="0"/>
      <p:bldP spid="679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8719" y="1484784"/>
            <a:ext cx="5466561" cy="2800767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№ 118(а)</a:t>
            </a:r>
          </a:p>
          <a:p>
            <a:pPr algn="ctr">
              <a:defRPr/>
            </a:pPr>
            <a:r>
              <a:rPr lang="ru-RU" sz="88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№ 119(б)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Таблица 101"/>
          <p:cNvGraphicFramePr>
            <a:graphicFrameLocks noGrp="1"/>
          </p:cNvGraphicFramePr>
          <p:nvPr/>
        </p:nvGraphicFramePr>
        <p:xfrm>
          <a:off x="71438" y="1357313"/>
          <a:ext cx="8858312" cy="1857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  <a:gridCol w="385144"/>
              </a:tblGrid>
              <a:tr h="371478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478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478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478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478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1" name="Прямая со стрелкой 30"/>
          <p:cNvCxnSpPr>
            <a:stCxn id="17474" idx="6"/>
          </p:cNvCxnSpPr>
          <p:nvPr/>
        </p:nvCxnSpPr>
        <p:spPr>
          <a:xfrm flipV="1">
            <a:off x="642910" y="2428868"/>
            <a:ext cx="8072494" cy="35718"/>
          </a:xfrm>
          <a:prstGeom prst="straightConnector1">
            <a:avLst/>
          </a:prstGeom>
          <a:ln w="76200"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509" name="Freeform 52"/>
          <p:cNvSpPr>
            <a:spLocks/>
          </p:cNvSpPr>
          <p:nvPr/>
        </p:nvSpPr>
        <p:spPr bwMode="auto">
          <a:xfrm>
            <a:off x="9166225" y="50800"/>
            <a:ext cx="26988" cy="6731000"/>
          </a:xfrm>
          <a:custGeom>
            <a:avLst/>
            <a:gdLst>
              <a:gd name="T0" fmla="*/ 0 w 16"/>
              <a:gd name="T1" fmla="*/ 0 h 4200"/>
              <a:gd name="T2" fmla="*/ 2147483647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510" name="Freeform 53"/>
          <p:cNvSpPr>
            <a:spLocks/>
          </p:cNvSpPr>
          <p:nvPr/>
        </p:nvSpPr>
        <p:spPr bwMode="auto">
          <a:xfrm>
            <a:off x="-9525" y="-26988"/>
            <a:ext cx="1587" cy="6802438"/>
          </a:xfrm>
          <a:custGeom>
            <a:avLst/>
            <a:gdLst>
              <a:gd name="T0" fmla="*/ 2147483647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70" name="AutoShape 126"/>
          <p:cNvSpPr>
            <a:spLocks noChangeArrowheads="1"/>
          </p:cNvSpPr>
          <p:nvPr/>
        </p:nvSpPr>
        <p:spPr bwMode="auto">
          <a:xfrm>
            <a:off x="3428992" y="2357428"/>
            <a:ext cx="214314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471" name="AutoShape 127"/>
          <p:cNvSpPr>
            <a:spLocks noChangeArrowheads="1"/>
          </p:cNvSpPr>
          <p:nvPr/>
        </p:nvSpPr>
        <p:spPr bwMode="auto">
          <a:xfrm>
            <a:off x="1500166" y="2357428"/>
            <a:ext cx="214314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501" name="AutoShape 130"/>
          <p:cNvSpPr>
            <a:spLocks noChangeArrowheads="1"/>
          </p:cNvSpPr>
          <p:nvPr/>
        </p:nvSpPr>
        <p:spPr bwMode="auto">
          <a:xfrm>
            <a:off x="8072462" y="2357428"/>
            <a:ext cx="214313" cy="21431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474" name="Oval 131"/>
          <p:cNvSpPr>
            <a:spLocks noChangeArrowheads="1"/>
          </p:cNvSpPr>
          <p:nvPr/>
        </p:nvSpPr>
        <p:spPr bwMode="auto">
          <a:xfrm>
            <a:off x="428596" y="2357429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499" name="AutoShape 139"/>
          <p:cNvSpPr>
            <a:spLocks noChangeArrowheads="1"/>
          </p:cNvSpPr>
          <p:nvPr/>
        </p:nvSpPr>
        <p:spPr bwMode="auto">
          <a:xfrm>
            <a:off x="4572000" y="2357428"/>
            <a:ext cx="214313" cy="21431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 rot="5400000">
            <a:off x="750094" y="2464594"/>
            <a:ext cx="21431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527" name="Picture 102" descr="C:\Users\1\Desktop\Мои документы\презентации к урокам математики\картинки к презентации\смайлы\by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38" y="1643063"/>
            <a:ext cx="7175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28" name="Picture 103" descr="C:\Users\1\Desktop\Мои документы\презентации к урокам математики\картинки к презентации\смайлы\greetin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75" y="1643063"/>
            <a:ext cx="10318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29" name="Picture 104" descr="C:\Users\1\Desktop\Мои документы\презентации к урокам математики\картинки к презентации\смайлы\sorry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75" y="1643063"/>
            <a:ext cx="7858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30" name="Picture 105" descr="C:\Users\1\Desktop\Мои документы\презентации к урокам математики\картинки к презентации\смайлы\yahoo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13" y="1785938"/>
            <a:ext cx="107156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" name="AutoShape 5"/>
          <p:cNvSpPr>
            <a:spLocks noChangeArrowheads="1"/>
          </p:cNvSpPr>
          <p:nvPr/>
        </p:nvSpPr>
        <p:spPr bwMode="auto">
          <a:xfrm>
            <a:off x="461169" y="4149080"/>
            <a:ext cx="6286500" cy="1428750"/>
          </a:xfrm>
          <a:prstGeom prst="cloudCallout">
            <a:avLst>
              <a:gd name="adj1" fmla="val 68075"/>
              <a:gd name="adj2" fmla="val -99050"/>
            </a:avLst>
          </a:prstGeom>
          <a:noFill/>
          <a:ln w="38100"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i="0" dirty="0">
                <a:latin typeface="Georgia" pitchFamily="18" charset="0"/>
              </a:rPr>
              <a:t>Найдите координаты точек.</a:t>
            </a:r>
          </a:p>
        </p:txBody>
      </p:sp>
      <p:sp>
        <p:nvSpPr>
          <p:cNvPr id="12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642938" y="2643188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sp>
        <p:nvSpPr>
          <p:cNvPr id="42" name="Text Box 112"/>
          <p:cNvSpPr txBox="1">
            <a:spLocks noChangeArrowheads="1"/>
          </p:cNvSpPr>
          <p:nvPr/>
        </p:nvSpPr>
        <p:spPr bwMode="auto">
          <a:xfrm>
            <a:off x="1428750" y="2614613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sp>
        <p:nvSpPr>
          <p:cNvPr id="43" name="Text Box 113"/>
          <p:cNvSpPr txBox="1">
            <a:spLocks noChangeArrowheads="1"/>
          </p:cNvSpPr>
          <p:nvPr/>
        </p:nvSpPr>
        <p:spPr bwMode="auto">
          <a:xfrm>
            <a:off x="3355975" y="2714625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</a:t>
            </a:r>
          </a:p>
        </p:txBody>
      </p:sp>
      <p:sp>
        <p:nvSpPr>
          <p:cNvPr id="44" name="Text Box 114"/>
          <p:cNvSpPr txBox="1">
            <a:spLocks noChangeArrowheads="1"/>
          </p:cNvSpPr>
          <p:nvPr/>
        </p:nvSpPr>
        <p:spPr bwMode="auto">
          <a:xfrm>
            <a:off x="7858125" y="2571750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</a:t>
            </a:r>
          </a:p>
        </p:txBody>
      </p:sp>
      <p:sp>
        <p:nvSpPr>
          <p:cNvPr id="45" name="Text Box 115"/>
          <p:cNvSpPr txBox="1">
            <a:spLocks noChangeArrowheads="1"/>
          </p:cNvSpPr>
          <p:nvPr/>
        </p:nvSpPr>
        <p:spPr bwMode="auto">
          <a:xfrm>
            <a:off x="4424363" y="26431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11</a:t>
            </a:r>
          </a:p>
        </p:txBody>
      </p:sp>
      <p:sp>
        <p:nvSpPr>
          <p:cNvPr id="46" name="Text Box 116"/>
          <p:cNvSpPr txBox="1">
            <a:spLocks noChangeArrowheads="1"/>
          </p:cNvSpPr>
          <p:nvPr/>
        </p:nvSpPr>
        <p:spPr bwMode="auto">
          <a:xfrm>
            <a:off x="5210175" y="264318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13</a:t>
            </a:r>
          </a:p>
        </p:txBody>
      </p:sp>
      <p:sp>
        <p:nvSpPr>
          <p:cNvPr id="47" name="Text Box 117"/>
          <p:cNvSpPr txBox="1">
            <a:spLocks noChangeArrowheads="1"/>
          </p:cNvSpPr>
          <p:nvPr/>
        </p:nvSpPr>
        <p:spPr bwMode="auto">
          <a:xfrm>
            <a:off x="6351588" y="2643188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16</a:t>
            </a:r>
          </a:p>
        </p:txBody>
      </p:sp>
      <p:sp>
        <p:nvSpPr>
          <p:cNvPr id="48" name="AutoShape 139"/>
          <p:cNvSpPr>
            <a:spLocks noChangeArrowheads="1"/>
          </p:cNvSpPr>
          <p:nvPr/>
        </p:nvSpPr>
        <p:spPr bwMode="auto">
          <a:xfrm>
            <a:off x="5357818" y="2357428"/>
            <a:ext cx="214313" cy="21431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49" name="AutoShape 139"/>
          <p:cNvSpPr>
            <a:spLocks noChangeArrowheads="1"/>
          </p:cNvSpPr>
          <p:nvPr/>
        </p:nvSpPr>
        <p:spPr bwMode="auto">
          <a:xfrm>
            <a:off x="6500826" y="2357428"/>
            <a:ext cx="214313" cy="21431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5549" name="Picture 2" descr="C:\Users\1\Desktop\Мои документы\презентации к урокам математики\картинки к презентации\смайлы\acute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9125" y="1571625"/>
            <a:ext cx="785813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50" name="Picture 3" descr="C:\Users\1\Desktop\Мои документы\презентации к урокам математики\картинки к презентации\смайлы\sorry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0" y="1571625"/>
            <a:ext cx="866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Таблица 101"/>
          <p:cNvGraphicFramePr>
            <a:graphicFrameLocks noGrp="1"/>
          </p:cNvGraphicFramePr>
          <p:nvPr/>
        </p:nvGraphicFramePr>
        <p:xfrm>
          <a:off x="71438" y="285750"/>
          <a:ext cx="892974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</a:tblGrid>
              <a:tr h="280789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1" name="Прямая со стрелкой 40"/>
          <p:cNvCxnSpPr/>
          <p:nvPr/>
        </p:nvCxnSpPr>
        <p:spPr>
          <a:xfrm>
            <a:off x="642910" y="1178704"/>
            <a:ext cx="8072494" cy="35718"/>
          </a:xfrm>
          <a:prstGeom prst="straightConnector1">
            <a:avLst/>
          </a:prstGeom>
          <a:ln w="76200"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11" name="Таблица 110"/>
          <p:cNvGraphicFramePr>
            <a:graphicFrameLocks noGrp="1"/>
          </p:cNvGraphicFramePr>
          <p:nvPr/>
        </p:nvGraphicFramePr>
        <p:xfrm>
          <a:off x="71438" y="2409825"/>
          <a:ext cx="892974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  <a:gridCol w="297658"/>
              </a:tblGrid>
              <a:tr h="280789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9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410" name="Line 3"/>
          <p:cNvSpPr>
            <a:spLocks noChangeShapeType="1"/>
          </p:cNvSpPr>
          <p:nvPr/>
        </p:nvSpPr>
        <p:spPr bwMode="auto">
          <a:xfrm>
            <a:off x="5276850" y="2273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764" name="Freeform 52"/>
          <p:cNvSpPr>
            <a:spLocks/>
          </p:cNvSpPr>
          <p:nvPr/>
        </p:nvSpPr>
        <p:spPr bwMode="auto">
          <a:xfrm>
            <a:off x="9166225" y="50800"/>
            <a:ext cx="26988" cy="6731000"/>
          </a:xfrm>
          <a:custGeom>
            <a:avLst/>
            <a:gdLst>
              <a:gd name="T0" fmla="*/ 0 w 16"/>
              <a:gd name="T1" fmla="*/ 0 h 4200"/>
              <a:gd name="T2" fmla="*/ 2147483647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65" name="Freeform 53"/>
          <p:cNvSpPr>
            <a:spLocks/>
          </p:cNvSpPr>
          <p:nvPr/>
        </p:nvSpPr>
        <p:spPr bwMode="auto">
          <a:xfrm>
            <a:off x="-9525" y="-26988"/>
            <a:ext cx="1587" cy="6802438"/>
          </a:xfrm>
          <a:custGeom>
            <a:avLst/>
            <a:gdLst>
              <a:gd name="T0" fmla="*/ 2147483647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70" name="AutoShape 126"/>
          <p:cNvSpPr>
            <a:spLocks noChangeArrowheads="1"/>
          </p:cNvSpPr>
          <p:nvPr/>
        </p:nvSpPr>
        <p:spPr bwMode="auto">
          <a:xfrm>
            <a:off x="4143372" y="1050913"/>
            <a:ext cx="214314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471" name="AutoShape 127"/>
          <p:cNvSpPr>
            <a:spLocks noChangeArrowheads="1"/>
          </p:cNvSpPr>
          <p:nvPr/>
        </p:nvSpPr>
        <p:spPr bwMode="auto">
          <a:xfrm>
            <a:off x="2928926" y="1050913"/>
            <a:ext cx="214314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501" name="AutoShape 130"/>
          <p:cNvSpPr>
            <a:spLocks noChangeArrowheads="1"/>
          </p:cNvSpPr>
          <p:nvPr/>
        </p:nvSpPr>
        <p:spPr bwMode="auto">
          <a:xfrm>
            <a:off x="5357818" y="1050913"/>
            <a:ext cx="214313" cy="21431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474" name="Oval 131"/>
          <p:cNvSpPr>
            <a:spLocks noChangeArrowheads="1"/>
          </p:cNvSpPr>
          <p:nvPr/>
        </p:nvSpPr>
        <p:spPr bwMode="auto">
          <a:xfrm>
            <a:off x="571472" y="1050913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2837" name="Text Box 133"/>
          <p:cNvSpPr txBox="1">
            <a:spLocks noChangeArrowheads="1"/>
          </p:cNvSpPr>
          <p:nvPr/>
        </p:nvSpPr>
        <p:spPr bwMode="auto">
          <a:xfrm>
            <a:off x="1714500" y="1265238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sp>
        <p:nvSpPr>
          <p:cNvPr id="72838" name="Text Box 134"/>
          <p:cNvSpPr txBox="1">
            <a:spLocks noChangeArrowheads="1"/>
          </p:cNvSpPr>
          <p:nvPr/>
        </p:nvSpPr>
        <p:spPr bwMode="auto">
          <a:xfrm>
            <a:off x="2874963" y="1236663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</a:p>
        </p:txBody>
      </p:sp>
      <p:sp>
        <p:nvSpPr>
          <p:cNvPr id="72839" name="Text Box 135"/>
          <p:cNvSpPr txBox="1">
            <a:spLocks noChangeArrowheads="1"/>
          </p:cNvSpPr>
          <p:nvPr/>
        </p:nvSpPr>
        <p:spPr bwMode="auto">
          <a:xfrm>
            <a:off x="4071938" y="1236663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sp>
        <p:nvSpPr>
          <p:cNvPr id="72840" name="Text Box 136"/>
          <p:cNvSpPr txBox="1">
            <a:spLocks noChangeArrowheads="1"/>
          </p:cNvSpPr>
          <p:nvPr/>
        </p:nvSpPr>
        <p:spPr bwMode="auto">
          <a:xfrm>
            <a:off x="5214938" y="1236663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17499" name="AutoShape 139"/>
          <p:cNvSpPr>
            <a:spLocks noChangeArrowheads="1"/>
          </p:cNvSpPr>
          <p:nvPr/>
        </p:nvSpPr>
        <p:spPr bwMode="auto">
          <a:xfrm>
            <a:off x="7786710" y="1122351"/>
            <a:ext cx="214313" cy="21431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2844" name="Text Box 140"/>
          <p:cNvSpPr txBox="1">
            <a:spLocks noChangeArrowheads="1"/>
          </p:cNvSpPr>
          <p:nvPr/>
        </p:nvSpPr>
        <p:spPr bwMode="auto">
          <a:xfrm>
            <a:off x="7643813" y="13081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6</a:t>
            </a:r>
          </a:p>
        </p:txBody>
      </p:sp>
      <p:sp>
        <p:nvSpPr>
          <p:cNvPr id="17481" name="Freeform 141"/>
          <p:cNvSpPr>
            <a:spLocks/>
          </p:cNvSpPr>
          <p:nvPr/>
        </p:nvSpPr>
        <p:spPr bwMode="auto">
          <a:xfrm>
            <a:off x="609600" y="3321058"/>
            <a:ext cx="8191500" cy="12700"/>
          </a:xfrm>
          <a:custGeom>
            <a:avLst/>
            <a:gdLst>
              <a:gd name="T0" fmla="*/ 0 w 5160"/>
              <a:gd name="T1" fmla="*/ 0 h 8"/>
              <a:gd name="T2" fmla="*/ 2147483647 w 5160"/>
              <a:gd name="T3" fmla="*/ 2147483647 h 8"/>
              <a:gd name="T4" fmla="*/ 0 60000 65536"/>
              <a:gd name="T5" fmla="*/ 0 60000 65536"/>
              <a:gd name="T6" fmla="*/ 0 w 5160"/>
              <a:gd name="T7" fmla="*/ 0 h 8"/>
              <a:gd name="T8" fmla="*/ 5160 w 5160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60" h="8">
                <a:moveTo>
                  <a:pt x="0" y="0"/>
                </a:moveTo>
                <a:lnTo>
                  <a:pt x="5160" y="8"/>
                </a:lnTo>
              </a:path>
            </a:pathLst>
          </a:custGeom>
          <a:ln w="76200">
            <a:solidFill>
              <a:schemeClr val="tx1">
                <a:lumMod val="95000"/>
                <a:lumOff val="5000"/>
              </a:schemeClr>
            </a:solidFill>
            <a:headEnd/>
            <a:tailEnd type="stealth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855" name="Text Box 151"/>
          <p:cNvSpPr txBox="1">
            <a:spLocks noChangeArrowheads="1"/>
          </p:cNvSpPr>
          <p:nvPr/>
        </p:nvSpPr>
        <p:spPr bwMode="auto">
          <a:xfrm>
            <a:off x="2214563" y="3408363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</a:p>
        </p:txBody>
      </p:sp>
      <p:sp>
        <p:nvSpPr>
          <p:cNvPr id="72859" name="Text Box 155"/>
          <p:cNvSpPr txBox="1">
            <a:spLocks noChangeArrowheads="1"/>
          </p:cNvSpPr>
          <p:nvPr/>
        </p:nvSpPr>
        <p:spPr bwMode="auto">
          <a:xfrm>
            <a:off x="3203575" y="3379788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sp>
        <p:nvSpPr>
          <p:cNvPr id="72860" name="Text Box 156"/>
          <p:cNvSpPr txBox="1">
            <a:spLocks noChangeArrowheads="1"/>
          </p:cNvSpPr>
          <p:nvPr/>
        </p:nvSpPr>
        <p:spPr bwMode="auto">
          <a:xfrm>
            <a:off x="1428750" y="3408363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</a:p>
        </p:txBody>
      </p:sp>
      <p:sp>
        <p:nvSpPr>
          <p:cNvPr id="72861" name="Text Box 157"/>
          <p:cNvSpPr txBox="1">
            <a:spLocks noChangeArrowheads="1"/>
          </p:cNvSpPr>
          <p:nvPr/>
        </p:nvSpPr>
        <p:spPr bwMode="auto">
          <a:xfrm>
            <a:off x="4071938" y="3379788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</a:t>
            </a:r>
          </a:p>
        </p:txBody>
      </p:sp>
      <p:sp>
        <p:nvSpPr>
          <p:cNvPr id="72862" name="Text Box 158"/>
          <p:cNvSpPr txBox="1">
            <a:spLocks noChangeArrowheads="1"/>
          </p:cNvSpPr>
          <p:nvPr/>
        </p:nvSpPr>
        <p:spPr bwMode="auto">
          <a:xfrm>
            <a:off x="6715125" y="330835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</a:t>
            </a: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 rot="5400000">
            <a:off x="1750218" y="1158082"/>
            <a:ext cx="21431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510" name="Picture 102" descr="C:\Users\1\Desktop\Мои документы\презентации к урокам математики\картинки к презентации\смайлы\by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407988"/>
            <a:ext cx="7175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1" name="Picture 103" descr="C:\Users\1\Desktop\Мои документы\презентации к урокам математики\картинки к презентации\смайлы\greetin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0150" y="407988"/>
            <a:ext cx="10318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2" name="Picture 104" descr="C:\Users\1\Desktop\Мои документы\презентации к урокам математики\картинки к презентации\смайлы\sorry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0" y="407988"/>
            <a:ext cx="7858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3" name="Picture 105" descr="C:\Users\1\Desktop\Мои документы\презентации к урокам математики\картинки к презентации\смайлы\yahoo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63" y="407988"/>
            <a:ext cx="107156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2" name="Прямая соединительная линия 111"/>
          <p:cNvCxnSpPr/>
          <p:nvPr/>
        </p:nvCxnSpPr>
        <p:spPr>
          <a:xfrm rot="5400000">
            <a:off x="2321719" y="3372644"/>
            <a:ext cx="21431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31"/>
          <p:cNvSpPr>
            <a:spLocks noChangeArrowheads="1"/>
          </p:cNvSpPr>
          <p:nvPr/>
        </p:nvSpPr>
        <p:spPr bwMode="auto">
          <a:xfrm>
            <a:off x="571472" y="3194053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14" name="Oval 131"/>
          <p:cNvSpPr>
            <a:spLocks noChangeArrowheads="1"/>
          </p:cNvSpPr>
          <p:nvPr/>
        </p:nvSpPr>
        <p:spPr bwMode="auto">
          <a:xfrm>
            <a:off x="3286116" y="3194053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15" name="Oval 131"/>
          <p:cNvSpPr>
            <a:spLocks noChangeArrowheads="1"/>
          </p:cNvSpPr>
          <p:nvPr/>
        </p:nvSpPr>
        <p:spPr bwMode="auto">
          <a:xfrm>
            <a:off x="4143372" y="3194053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16" name="Oval 131"/>
          <p:cNvSpPr>
            <a:spLocks noChangeArrowheads="1"/>
          </p:cNvSpPr>
          <p:nvPr/>
        </p:nvSpPr>
        <p:spPr bwMode="auto">
          <a:xfrm>
            <a:off x="6786578" y="3194053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7514" name="Picture 106" descr="C:\Users\1\Desktop\Мои документы\презентации к урокам математики\картинки к презентации\смайлы\smile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50" y="2551113"/>
            <a:ext cx="52863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5" name="Picture 107" descr="C:\Users\1\Desktop\Мои документы\презентации к урокам математики\картинки к презентации\смайлы\scare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8" y="2336800"/>
            <a:ext cx="122872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6" name="Picture 108" descr="C:\Users\1\Desktop\Мои документы\презентации к урокам математики\картинки к презентации\смайлы\kiss3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25" y="2551113"/>
            <a:ext cx="1354138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" name="AutoShape 5"/>
          <p:cNvSpPr>
            <a:spLocks noChangeArrowheads="1"/>
          </p:cNvSpPr>
          <p:nvPr/>
        </p:nvSpPr>
        <p:spPr bwMode="auto">
          <a:xfrm>
            <a:off x="214313" y="5000625"/>
            <a:ext cx="6286500" cy="1428750"/>
          </a:xfrm>
          <a:prstGeom prst="cloudCallout">
            <a:avLst>
              <a:gd name="adj1" fmla="val 68075"/>
              <a:gd name="adj2" fmla="val -99050"/>
            </a:avLst>
          </a:prstGeom>
          <a:noFill/>
          <a:ln w="38100"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i="0" dirty="0">
                <a:latin typeface="Georgia" pitchFamily="18" charset="0"/>
              </a:rPr>
              <a:t>Найдите координаты точек.</a:t>
            </a:r>
          </a:p>
        </p:txBody>
      </p:sp>
      <p:sp>
        <p:nvSpPr>
          <p:cNvPr id="12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 rot="5400000">
            <a:off x="1464468" y="3393282"/>
            <a:ext cx="21431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2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2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7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7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7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7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72838" grpId="0"/>
      <p:bldP spid="72839" grpId="0"/>
      <p:bldP spid="72840" grpId="0"/>
      <p:bldP spid="72844" grpId="0"/>
      <p:bldP spid="72855" grpId="0"/>
      <p:bldP spid="72859" grpId="0"/>
      <p:bldP spid="72860" grpId="0"/>
      <p:bldP spid="72861" grpId="0"/>
      <p:bldP spid="72862" grpId="0"/>
      <p:bldP spid="122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486</Words>
  <Application>Microsoft Office PowerPoint</Application>
  <PresentationFormat>Экран (4:3)</PresentationFormat>
  <Paragraphs>93</Paragraphs>
  <Slides>13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Шаблон оформления с нарциссами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159</cp:revision>
  <dcterms:created xsi:type="dcterms:W3CDTF">2007-07-13T07:27:52Z</dcterms:created>
  <dcterms:modified xsi:type="dcterms:W3CDTF">2015-09-16T16:56:03Z</dcterms:modified>
</cp:coreProperties>
</file>