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0"/>
  </p:notesMasterIdLst>
  <p:sldIdLst>
    <p:sldId id="379" r:id="rId2"/>
    <p:sldId id="376" r:id="rId3"/>
    <p:sldId id="377" r:id="rId4"/>
    <p:sldId id="378" r:id="rId5"/>
    <p:sldId id="351" r:id="rId6"/>
    <p:sldId id="381" r:id="rId7"/>
    <p:sldId id="353" r:id="rId8"/>
    <p:sldId id="354" r:id="rId9"/>
    <p:sldId id="355" r:id="rId10"/>
    <p:sldId id="382" r:id="rId11"/>
    <p:sldId id="383" r:id="rId12"/>
    <p:sldId id="356" r:id="rId13"/>
    <p:sldId id="357" r:id="rId14"/>
    <p:sldId id="384" r:id="rId15"/>
    <p:sldId id="385" r:id="rId16"/>
    <p:sldId id="359" r:id="rId17"/>
    <p:sldId id="360" r:id="rId18"/>
    <p:sldId id="386" r:id="rId19"/>
    <p:sldId id="361" r:id="rId20"/>
    <p:sldId id="362" r:id="rId21"/>
    <p:sldId id="363" r:id="rId22"/>
    <p:sldId id="364" r:id="rId23"/>
    <p:sldId id="387" r:id="rId24"/>
    <p:sldId id="366" r:id="rId25"/>
    <p:sldId id="373" r:id="rId26"/>
    <p:sldId id="289" r:id="rId27"/>
    <p:sldId id="292" r:id="rId28"/>
    <p:sldId id="38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99"/>
    <a:srgbClr val="FFEBFF"/>
    <a:srgbClr val="FFCCFF"/>
    <a:srgbClr val="CAFBED"/>
    <a:srgbClr val="000000"/>
    <a:srgbClr val="0033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57" autoAdjust="0"/>
  </p:normalViewPr>
  <p:slideViewPr>
    <p:cSldViewPr>
      <p:cViewPr>
        <p:scale>
          <a:sx n="62" d="100"/>
          <a:sy n="62" d="100"/>
        </p:scale>
        <p:origin x="-111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0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BCF1C0E3-E5F0-4E09-92EF-6DC14C637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87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Рисунки Савченко Е.М.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Рисунки Савченко Е.М.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Рисунки Савченко Е.М.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5 класс. Виленкин Н.Я.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5 класс. Виленкин Н.Я.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0D534-4A55-464B-AE75-5301A0CC8C06}" type="slidenum">
              <a:rPr lang="ru-RU" smtClean="0">
                <a:latin typeface="Arial" pitchFamily="34" charset="0"/>
              </a:rPr>
              <a:pPr/>
              <a:t>26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1E06F-5BF7-4B41-B19A-0006B6C84E90}" type="slidenum">
              <a:rPr lang="ru-RU" smtClean="0">
                <a:latin typeface="Arial" pitchFamily="34" charset="0"/>
              </a:rPr>
              <a:pPr/>
              <a:t>27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Рисунки Савченко Е.М.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Рисунки Савченко Е.М.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6 класс. Виленкин Н.Я. № 890.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6 класс. Виленкин Н.Я. № 1776.  . Рисунки Савченко Е.М.</a:t>
            </a:r>
          </a:p>
          <a:p>
            <a:endParaRPr lang="ru-RU" smtClean="0">
              <a:latin typeface="Arial" pitchFamily="34" charset="0"/>
            </a:endParaRP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6 класс. Виленкин Н.Я. Рисунки Савченко Е.М.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6 класс. Виленкин Н.Я. № 833. Рисунки Савченко Е.М.</a:t>
            </a:r>
          </a:p>
          <a:p>
            <a:r>
              <a:rPr lang="ru-RU" smtClean="0">
                <a:latin typeface="Arial" pitchFamily="34" charset="0"/>
              </a:rPr>
              <a:t>      </a:t>
            </a: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Математика 6 класс. Виленкин Н.Я. № 834. Рисунки Савченко Е.М.</a:t>
            </a:r>
          </a:p>
          <a:p>
            <a:endParaRPr lang="ru-RU" smtClean="0">
              <a:latin typeface="Arial" pitchFamily="34" charset="0"/>
            </a:endParaRPr>
          </a:p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Рисунки Савченко Е.М.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734E-2F00-47C9-A4B1-9E04DD7D9477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58C6-2C1F-4BF6-B818-00E8B7D8C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E339-79F6-40D9-9D62-309B4BA8885C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2358-58DD-4FA7-B783-AD16BCB3B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C3C3-DA14-45B1-B2B6-78AD06DBB42E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4AEF-7AD1-4ABE-9973-1E3F727B0D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304A-12E3-499B-903C-DA9B4D3E2E2D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54AF-7FE9-419D-8FC3-4918A4DC3B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0CE-6ADA-4700-8B89-5DDFDCBA1598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C0F3-7283-4F72-9E0C-61824C7565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EB7C-78A8-4F2C-B364-E3218EA2FB0F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0A92-0F3D-4743-A755-5CB0C3F5E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A82C-E881-40E3-8321-4EF6180B5391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2E5E-473C-45CB-BEE4-68610A92F6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50F7-4AB7-4DE8-95C2-7A7166A6C19B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B38B-5FC4-47B4-AA4D-A7469BED5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B60F-CDFE-41E8-99C2-3ECA28DC1CBE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AB62-18B4-4504-9331-CA60DA683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F1DBDB2-1F3B-479E-BD40-1FFC63786B31}" type="datetime1">
              <a:rPr lang="ru-RU"/>
              <a:pPr>
                <a:defRPr/>
              </a:pPr>
              <a:t>15.09.2015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Кравченко Галина Михайловна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7D1EAF5-E686-482C-BCC8-8762C3FDD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 dirty="0">
          <a:solidFill>
            <a:srgbClr val="546422"/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46422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87026"/>
        </a:buClr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68760"/>
            <a:ext cx="8028000" cy="2874620"/>
          </a:xfrm>
          <a:solidFill>
            <a:schemeClr val="accent6">
              <a:lumMod val="60000"/>
              <a:lumOff val="40000"/>
            </a:schemeClr>
          </a:solidFill>
          <a:ln w="76200" cap="rnd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Тема урока: </a:t>
            </a:r>
          </a:p>
        </p:txBody>
      </p:sp>
      <p:sp>
        <p:nvSpPr>
          <p:cNvPr id="205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8596" y="357166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fld id="{8EF71529-2B28-4563-B6C6-2833D08F90F2}" type="datetime1">
              <a:rPr lang="ru-RU" sz="4000">
                <a:solidFill>
                  <a:srgbClr val="002060"/>
                </a:solidFill>
                <a:latin typeface="Georgia" pitchFamily="18" charset="0"/>
              </a:rPr>
              <a:pPr/>
              <a:t>15.09.2015</a:t>
            </a:fld>
            <a:endParaRPr lang="ru-RU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13285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7CCA62">
                  <a:lumMod val="50000"/>
                </a:srgbClr>
              </a:buClr>
              <a:defRPr/>
            </a:pPr>
            <a:r>
              <a:rPr lang="ru-RU" sz="54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Шкалы и координаты</a:t>
            </a:r>
            <a:r>
              <a:rPr lang="ru-RU" sz="48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54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Термометр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21828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Термометры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4971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839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Приборы для измерения температуры</a:t>
            </a:r>
          </a:p>
        </p:txBody>
      </p:sp>
      <p:pic>
        <p:nvPicPr>
          <p:cNvPr id="9221" name="Picture 2" descr="Цифровой термометр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3999" r="21333" b="5333"/>
          <a:stretch>
            <a:fillRect/>
          </a:stretch>
        </p:blipFill>
        <p:spPr bwMode="auto">
          <a:xfrm>
            <a:off x="2590800" y="838200"/>
            <a:ext cx="3124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Рт мед термо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378">
            <a:off x="4475163" y="3233738"/>
            <a:ext cx="2992437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0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8839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Приборы для измерения температуры</a:t>
            </a:r>
          </a:p>
        </p:txBody>
      </p:sp>
      <p:pic>
        <p:nvPicPr>
          <p:cNvPr id="15363" name="Рисунок 8" descr="foto00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7626"/>
            <a:ext cx="8644016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6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56" descr="Пробка"/>
          <p:cNvSpPr>
            <a:spLocks/>
          </p:cNvSpPr>
          <p:nvPr/>
        </p:nvSpPr>
        <p:spPr bwMode="auto">
          <a:xfrm>
            <a:off x="1044575" y="765175"/>
            <a:ext cx="935038" cy="1081088"/>
          </a:xfrm>
          <a:custGeom>
            <a:avLst/>
            <a:gdLst>
              <a:gd name="T0" fmla="*/ 2147483647 w 589"/>
              <a:gd name="T1" fmla="*/ 2147483647 h 681"/>
              <a:gd name="T2" fmla="*/ 0 w 589"/>
              <a:gd name="T3" fmla="*/ 2147483647 h 681"/>
              <a:gd name="T4" fmla="*/ 2147483647 w 589"/>
              <a:gd name="T5" fmla="*/ 0 h 681"/>
              <a:gd name="T6" fmla="*/ 2147483647 w 589"/>
              <a:gd name="T7" fmla="*/ 0 h 681"/>
              <a:gd name="T8" fmla="*/ 2147483647 w 589"/>
              <a:gd name="T9" fmla="*/ 2147483647 h 681"/>
              <a:gd name="T10" fmla="*/ 2147483647 w 589"/>
              <a:gd name="T11" fmla="*/ 2147483647 h 681"/>
              <a:gd name="T12" fmla="*/ 2147483647 w 589"/>
              <a:gd name="T13" fmla="*/ 2147483647 h 6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681"/>
              <a:gd name="T23" fmla="*/ 589 w 589"/>
              <a:gd name="T24" fmla="*/ 681 h 6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681">
                <a:moveTo>
                  <a:pt x="90" y="681"/>
                </a:moveTo>
                <a:lnTo>
                  <a:pt x="0" y="46"/>
                </a:lnTo>
                <a:lnTo>
                  <a:pt x="227" y="0"/>
                </a:lnTo>
                <a:lnTo>
                  <a:pt x="408" y="0"/>
                </a:lnTo>
                <a:lnTo>
                  <a:pt x="589" y="46"/>
                </a:lnTo>
                <a:lnTo>
                  <a:pt x="453" y="635"/>
                </a:lnTo>
                <a:lnTo>
                  <a:pt x="90" y="681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5" name="Oval 58" descr="Орех"/>
          <p:cNvSpPr>
            <a:spLocks noChangeArrowheads="1"/>
          </p:cNvSpPr>
          <p:nvPr/>
        </p:nvSpPr>
        <p:spPr bwMode="auto">
          <a:xfrm>
            <a:off x="611188" y="5446713"/>
            <a:ext cx="1800225" cy="50482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935038" y="3640138"/>
            <a:ext cx="1106487" cy="2144712"/>
            <a:chOff x="589" y="2293"/>
            <a:chExt cx="697" cy="1351"/>
          </a:xfrm>
        </p:grpSpPr>
        <p:sp>
          <p:nvSpPr>
            <p:cNvPr id="13343" name="Freeform 85"/>
            <p:cNvSpPr>
              <a:spLocks/>
            </p:cNvSpPr>
            <p:nvPr/>
          </p:nvSpPr>
          <p:spPr bwMode="auto">
            <a:xfrm>
              <a:off x="589" y="2293"/>
              <a:ext cx="697" cy="1351"/>
            </a:xfrm>
            <a:custGeom>
              <a:avLst/>
              <a:gdLst>
                <a:gd name="T0" fmla="*/ 103 w 697"/>
                <a:gd name="T1" fmla="*/ 263 h 1351"/>
                <a:gd name="T2" fmla="*/ 103 w 697"/>
                <a:gd name="T3" fmla="*/ 121 h 1351"/>
                <a:gd name="T4" fmla="*/ 107 w 697"/>
                <a:gd name="T5" fmla="*/ 45 h 1351"/>
                <a:gd name="T6" fmla="*/ 203 w 697"/>
                <a:gd name="T7" fmla="*/ 7 h 1351"/>
                <a:gd name="T8" fmla="*/ 343 w 697"/>
                <a:gd name="T9" fmla="*/ 1 h 1351"/>
                <a:gd name="T10" fmla="*/ 479 w 697"/>
                <a:gd name="T11" fmla="*/ 9 h 1351"/>
                <a:gd name="T12" fmla="*/ 567 w 697"/>
                <a:gd name="T13" fmla="*/ 48 h 1351"/>
                <a:gd name="T14" fmla="*/ 573 w 697"/>
                <a:gd name="T15" fmla="*/ 131 h 1351"/>
                <a:gd name="T16" fmla="*/ 571 w 697"/>
                <a:gd name="T17" fmla="*/ 367 h 1351"/>
                <a:gd name="T18" fmla="*/ 575 w 697"/>
                <a:gd name="T19" fmla="*/ 1025 h 1351"/>
                <a:gd name="T20" fmla="*/ 609 w 697"/>
                <a:gd name="T21" fmla="*/ 1209 h 1351"/>
                <a:gd name="T22" fmla="*/ 681 w 697"/>
                <a:gd name="T23" fmla="*/ 1279 h 1351"/>
                <a:gd name="T24" fmla="*/ 515 w 697"/>
                <a:gd name="T25" fmla="*/ 1331 h 1351"/>
                <a:gd name="T26" fmla="*/ 237 w 697"/>
                <a:gd name="T27" fmla="*/ 1341 h 1351"/>
                <a:gd name="T28" fmla="*/ 23 w 697"/>
                <a:gd name="T29" fmla="*/ 1271 h 1351"/>
                <a:gd name="T30" fmla="*/ 99 w 697"/>
                <a:gd name="T31" fmla="*/ 1179 h 1351"/>
                <a:gd name="T32" fmla="*/ 101 w 697"/>
                <a:gd name="T33" fmla="*/ 989 h 1351"/>
                <a:gd name="T34" fmla="*/ 103 w 697"/>
                <a:gd name="T35" fmla="*/ 267 h 13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7"/>
                <a:gd name="T55" fmla="*/ 0 h 1351"/>
                <a:gd name="T56" fmla="*/ 697 w 697"/>
                <a:gd name="T57" fmla="*/ 1351 h 13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7" h="1351">
                  <a:moveTo>
                    <a:pt x="103" y="263"/>
                  </a:moveTo>
                  <a:cubicBezTo>
                    <a:pt x="103" y="239"/>
                    <a:pt x="102" y="157"/>
                    <a:pt x="103" y="121"/>
                  </a:cubicBezTo>
                  <a:cubicBezTo>
                    <a:pt x="104" y="85"/>
                    <a:pt x="90" y="64"/>
                    <a:pt x="107" y="45"/>
                  </a:cubicBezTo>
                  <a:cubicBezTo>
                    <a:pt x="124" y="26"/>
                    <a:pt x="164" y="14"/>
                    <a:pt x="203" y="7"/>
                  </a:cubicBezTo>
                  <a:cubicBezTo>
                    <a:pt x="242" y="0"/>
                    <a:pt x="297" y="1"/>
                    <a:pt x="343" y="1"/>
                  </a:cubicBezTo>
                  <a:cubicBezTo>
                    <a:pt x="389" y="1"/>
                    <a:pt x="442" y="1"/>
                    <a:pt x="479" y="9"/>
                  </a:cubicBezTo>
                  <a:cubicBezTo>
                    <a:pt x="516" y="17"/>
                    <a:pt x="551" y="28"/>
                    <a:pt x="567" y="48"/>
                  </a:cubicBezTo>
                  <a:cubicBezTo>
                    <a:pt x="583" y="68"/>
                    <a:pt x="572" y="78"/>
                    <a:pt x="573" y="131"/>
                  </a:cubicBezTo>
                  <a:cubicBezTo>
                    <a:pt x="574" y="184"/>
                    <a:pt x="571" y="218"/>
                    <a:pt x="571" y="367"/>
                  </a:cubicBezTo>
                  <a:cubicBezTo>
                    <a:pt x="571" y="516"/>
                    <a:pt x="569" y="885"/>
                    <a:pt x="575" y="1025"/>
                  </a:cubicBezTo>
                  <a:cubicBezTo>
                    <a:pt x="581" y="1165"/>
                    <a:pt x="591" y="1167"/>
                    <a:pt x="609" y="1209"/>
                  </a:cubicBezTo>
                  <a:cubicBezTo>
                    <a:pt x="627" y="1251"/>
                    <a:pt x="697" y="1259"/>
                    <a:pt x="681" y="1279"/>
                  </a:cubicBezTo>
                  <a:cubicBezTo>
                    <a:pt x="665" y="1299"/>
                    <a:pt x="589" y="1321"/>
                    <a:pt x="515" y="1331"/>
                  </a:cubicBezTo>
                  <a:cubicBezTo>
                    <a:pt x="441" y="1341"/>
                    <a:pt x="319" y="1351"/>
                    <a:pt x="237" y="1341"/>
                  </a:cubicBezTo>
                  <a:cubicBezTo>
                    <a:pt x="155" y="1331"/>
                    <a:pt x="46" y="1298"/>
                    <a:pt x="23" y="1271"/>
                  </a:cubicBezTo>
                  <a:cubicBezTo>
                    <a:pt x="0" y="1244"/>
                    <a:pt x="86" y="1226"/>
                    <a:pt x="99" y="1179"/>
                  </a:cubicBezTo>
                  <a:cubicBezTo>
                    <a:pt x="112" y="1132"/>
                    <a:pt x="100" y="1141"/>
                    <a:pt x="101" y="989"/>
                  </a:cubicBezTo>
                  <a:cubicBezTo>
                    <a:pt x="102" y="837"/>
                    <a:pt x="103" y="417"/>
                    <a:pt x="103" y="267"/>
                  </a:cubicBezTo>
                </a:path>
              </a:pathLst>
            </a:custGeom>
            <a:gradFill rotWithShape="1">
              <a:gsLst>
                <a:gs pos="0">
                  <a:srgbClr val="0000FF"/>
                </a:gs>
                <a:gs pos="100000">
                  <a:srgbClr val="00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344" name="Oval 82"/>
            <p:cNvSpPr>
              <a:spLocks noChangeArrowheads="1"/>
            </p:cNvSpPr>
            <p:nvPr/>
          </p:nvSpPr>
          <p:spPr bwMode="auto">
            <a:xfrm>
              <a:off x="703" y="2297"/>
              <a:ext cx="453" cy="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/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3317" name="Freeform 57"/>
          <p:cNvSpPr>
            <a:spLocks/>
          </p:cNvSpPr>
          <p:nvPr/>
        </p:nvSpPr>
        <p:spPr bwMode="auto">
          <a:xfrm>
            <a:off x="927100" y="1268413"/>
            <a:ext cx="1125538" cy="4521200"/>
          </a:xfrm>
          <a:custGeom>
            <a:avLst/>
            <a:gdLst>
              <a:gd name="T0" fmla="*/ 2147483647 w 709"/>
              <a:gd name="T1" fmla="*/ 2147483647 h 2848"/>
              <a:gd name="T2" fmla="*/ 2147483647 w 709"/>
              <a:gd name="T3" fmla="*/ 2147483647 h 2848"/>
              <a:gd name="T4" fmla="*/ 2147483647 w 709"/>
              <a:gd name="T5" fmla="*/ 2147483647 h 2848"/>
              <a:gd name="T6" fmla="*/ 2147483647 w 709"/>
              <a:gd name="T7" fmla="*/ 2147483647 h 2848"/>
              <a:gd name="T8" fmla="*/ 2147483647 w 709"/>
              <a:gd name="T9" fmla="*/ 2147483647 h 2848"/>
              <a:gd name="T10" fmla="*/ 2147483647 w 709"/>
              <a:gd name="T11" fmla="*/ 2147483647 h 2848"/>
              <a:gd name="T12" fmla="*/ 2147483647 w 709"/>
              <a:gd name="T13" fmla="*/ 2147483647 h 2848"/>
              <a:gd name="T14" fmla="*/ 2147483647 w 709"/>
              <a:gd name="T15" fmla="*/ 2147483647 h 2848"/>
              <a:gd name="T16" fmla="*/ 2147483647 w 709"/>
              <a:gd name="T17" fmla="*/ 2147483647 h 2848"/>
              <a:gd name="T18" fmla="*/ 2147483647 w 709"/>
              <a:gd name="T19" fmla="*/ 2147483647 h 2848"/>
              <a:gd name="T20" fmla="*/ 2147483647 w 709"/>
              <a:gd name="T21" fmla="*/ 2147483647 h 2848"/>
              <a:gd name="T22" fmla="*/ 2147483647 w 709"/>
              <a:gd name="T23" fmla="*/ 2147483647 h 2848"/>
              <a:gd name="T24" fmla="*/ 2147483647 w 709"/>
              <a:gd name="T25" fmla="*/ 2147483647 h 2848"/>
              <a:gd name="T26" fmla="*/ 2147483647 w 709"/>
              <a:gd name="T27" fmla="*/ 2147483647 h 2848"/>
              <a:gd name="T28" fmla="*/ 2147483647 w 709"/>
              <a:gd name="T29" fmla="*/ 2147483647 h 2848"/>
              <a:gd name="T30" fmla="*/ 2147483647 w 709"/>
              <a:gd name="T31" fmla="*/ 2147483647 h 2848"/>
              <a:gd name="T32" fmla="*/ 2147483647 w 709"/>
              <a:gd name="T33" fmla="*/ 2147483647 h 2848"/>
              <a:gd name="T34" fmla="*/ 2147483647 w 709"/>
              <a:gd name="T35" fmla="*/ 2147483647 h 2848"/>
              <a:gd name="T36" fmla="*/ 2147483647 w 709"/>
              <a:gd name="T37" fmla="*/ 2147483647 h 2848"/>
              <a:gd name="T38" fmla="*/ 2147483647 w 709"/>
              <a:gd name="T39" fmla="*/ 2147483647 h 2848"/>
              <a:gd name="T40" fmla="*/ 2147483647 w 709"/>
              <a:gd name="T41" fmla="*/ 2147483647 h 2848"/>
              <a:gd name="T42" fmla="*/ 2147483647 w 709"/>
              <a:gd name="T43" fmla="*/ 2147483647 h 2848"/>
              <a:gd name="T44" fmla="*/ 2147483647 w 709"/>
              <a:gd name="T45" fmla="*/ 2147483647 h 284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09"/>
              <a:gd name="T70" fmla="*/ 0 h 2848"/>
              <a:gd name="T71" fmla="*/ 709 w 709"/>
              <a:gd name="T72" fmla="*/ 2848 h 284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09" h="2848">
                <a:moveTo>
                  <a:pt x="63" y="6"/>
                </a:moveTo>
                <a:cubicBezTo>
                  <a:pt x="156" y="4"/>
                  <a:pt x="537" y="0"/>
                  <a:pt x="623" y="9"/>
                </a:cubicBezTo>
                <a:cubicBezTo>
                  <a:pt x="709" y="18"/>
                  <a:pt x="587" y="35"/>
                  <a:pt x="580" y="62"/>
                </a:cubicBezTo>
                <a:cubicBezTo>
                  <a:pt x="573" y="88"/>
                  <a:pt x="580" y="44"/>
                  <a:pt x="580" y="167"/>
                </a:cubicBezTo>
                <a:cubicBezTo>
                  <a:pt x="580" y="291"/>
                  <a:pt x="580" y="538"/>
                  <a:pt x="580" y="802"/>
                </a:cubicBezTo>
                <a:cubicBezTo>
                  <a:pt x="580" y="1066"/>
                  <a:pt x="579" y="1471"/>
                  <a:pt x="580" y="1754"/>
                </a:cubicBezTo>
                <a:cubicBezTo>
                  <a:pt x="581" y="2037"/>
                  <a:pt x="579" y="2344"/>
                  <a:pt x="584" y="2500"/>
                </a:cubicBezTo>
                <a:cubicBezTo>
                  <a:pt x="589" y="2656"/>
                  <a:pt x="592" y="2645"/>
                  <a:pt x="608" y="2692"/>
                </a:cubicBezTo>
                <a:cubicBezTo>
                  <a:pt x="624" y="2739"/>
                  <a:pt x="704" y="2756"/>
                  <a:pt x="680" y="2780"/>
                </a:cubicBezTo>
                <a:cubicBezTo>
                  <a:pt x="656" y="2804"/>
                  <a:pt x="536" y="2827"/>
                  <a:pt x="464" y="2836"/>
                </a:cubicBezTo>
                <a:cubicBezTo>
                  <a:pt x="392" y="2845"/>
                  <a:pt x="321" y="2848"/>
                  <a:pt x="248" y="2836"/>
                </a:cubicBezTo>
                <a:cubicBezTo>
                  <a:pt x="175" y="2824"/>
                  <a:pt x="48" y="2788"/>
                  <a:pt x="24" y="2764"/>
                </a:cubicBezTo>
                <a:cubicBezTo>
                  <a:pt x="0" y="2740"/>
                  <a:pt x="90" y="2737"/>
                  <a:pt x="104" y="2692"/>
                </a:cubicBezTo>
                <a:cubicBezTo>
                  <a:pt x="118" y="2647"/>
                  <a:pt x="106" y="2562"/>
                  <a:pt x="106" y="2494"/>
                </a:cubicBezTo>
                <a:cubicBezTo>
                  <a:pt x="106" y="2426"/>
                  <a:pt x="106" y="2450"/>
                  <a:pt x="106" y="2282"/>
                </a:cubicBezTo>
                <a:cubicBezTo>
                  <a:pt x="106" y="2115"/>
                  <a:pt x="106" y="1745"/>
                  <a:pt x="106" y="1489"/>
                </a:cubicBezTo>
                <a:cubicBezTo>
                  <a:pt x="106" y="1234"/>
                  <a:pt x="106" y="969"/>
                  <a:pt x="106" y="749"/>
                </a:cubicBezTo>
                <a:cubicBezTo>
                  <a:pt x="106" y="529"/>
                  <a:pt x="106" y="273"/>
                  <a:pt x="106" y="167"/>
                </a:cubicBezTo>
                <a:cubicBezTo>
                  <a:pt x="106" y="62"/>
                  <a:pt x="106" y="132"/>
                  <a:pt x="106" y="115"/>
                </a:cubicBezTo>
                <a:cubicBezTo>
                  <a:pt x="106" y="97"/>
                  <a:pt x="112" y="75"/>
                  <a:pt x="106" y="62"/>
                </a:cubicBezTo>
                <a:cubicBezTo>
                  <a:pt x="100" y="48"/>
                  <a:pt x="81" y="46"/>
                  <a:pt x="68" y="39"/>
                </a:cubicBezTo>
                <a:cubicBezTo>
                  <a:pt x="56" y="31"/>
                  <a:pt x="33" y="18"/>
                  <a:pt x="31" y="12"/>
                </a:cubicBezTo>
                <a:cubicBezTo>
                  <a:pt x="28" y="7"/>
                  <a:pt x="48" y="7"/>
                  <a:pt x="52" y="6"/>
                </a:cubicBezTo>
              </a:path>
            </a:pathLst>
          </a:custGeom>
          <a:solidFill>
            <a:srgbClr val="CAFBED">
              <a:alpha val="5686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2214563" y="285750"/>
            <a:ext cx="69294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 dirty="0">
                <a:solidFill>
                  <a:srgbClr val="000000"/>
                </a:solidFill>
                <a:latin typeface="Georgia" pitchFamily="18" charset="0"/>
              </a:rPr>
              <a:t>Числа на шкале мензурки </a:t>
            </a: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означают</a:t>
            </a:r>
            <a:r>
              <a:rPr lang="ru-RU" sz="2800" i="0" dirty="0">
                <a:solidFill>
                  <a:srgbClr val="000000"/>
                </a:solidFill>
                <a:latin typeface="Georgia" pitchFamily="18" charset="0"/>
              </a:rPr>
              <a:t> кубические сантиметры  (см</a:t>
            </a:r>
            <a:r>
              <a:rPr lang="ru-RU" sz="2800" i="0" baseline="30000" dirty="0">
                <a:solidFill>
                  <a:srgbClr val="000000"/>
                </a:solidFill>
                <a:latin typeface="Georgia" pitchFamily="18" charset="0"/>
              </a:rPr>
              <a:t>3</a:t>
            </a:r>
            <a:r>
              <a:rPr lang="ru-RU" sz="2800" i="0" dirty="0">
                <a:solidFill>
                  <a:srgbClr val="000000"/>
                </a:solidFill>
                <a:latin typeface="Georgia" pitchFamily="18" charset="0"/>
              </a:rPr>
              <a:t>).</a:t>
            </a:r>
          </a:p>
        </p:txBody>
      </p:sp>
      <p:sp>
        <p:nvSpPr>
          <p:cNvPr id="13319" name="Freeform 65"/>
          <p:cNvSpPr>
            <a:spLocks/>
          </p:cNvSpPr>
          <p:nvPr/>
        </p:nvSpPr>
        <p:spPr bwMode="auto">
          <a:xfrm>
            <a:off x="1258888" y="4870450"/>
            <a:ext cx="590550" cy="101600"/>
          </a:xfrm>
          <a:custGeom>
            <a:avLst/>
            <a:gdLst>
              <a:gd name="T0" fmla="*/ 2147483647 w 372"/>
              <a:gd name="T1" fmla="*/ 0 h 64"/>
              <a:gd name="T2" fmla="*/ 2147483647 w 372"/>
              <a:gd name="T3" fmla="*/ 2147483647 h 64"/>
              <a:gd name="T4" fmla="*/ 0 w 372"/>
              <a:gd name="T5" fmla="*/ 2147483647 h 64"/>
              <a:gd name="T6" fmla="*/ 0 60000 65536"/>
              <a:gd name="T7" fmla="*/ 0 60000 65536"/>
              <a:gd name="T8" fmla="*/ 0 60000 65536"/>
              <a:gd name="T9" fmla="*/ 0 w 372"/>
              <a:gd name="T10" fmla="*/ 0 h 64"/>
              <a:gd name="T11" fmla="*/ 372 w 37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4">
                <a:moveTo>
                  <a:pt x="372" y="0"/>
                </a:moveTo>
                <a:cubicBezTo>
                  <a:pt x="344" y="9"/>
                  <a:pt x="262" y="46"/>
                  <a:pt x="200" y="55"/>
                </a:cubicBezTo>
                <a:cubicBezTo>
                  <a:pt x="138" y="64"/>
                  <a:pt x="42" y="55"/>
                  <a:pt x="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0" name="Freeform 66"/>
          <p:cNvSpPr>
            <a:spLocks/>
          </p:cNvSpPr>
          <p:nvPr/>
        </p:nvSpPr>
        <p:spPr bwMode="auto">
          <a:xfrm>
            <a:off x="1258888" y="4078288"/>
            <a:ext cx="590550" cy="101600"/>
          </a:xfrm>
          <a:custGeom>
            <a:avLst/>
            <a:gdLst>
              <a:gd name="T0" fmla="*/ 2147483647 w 372"/>
              <a:gd name="T1" fmla="*/ 0 h 64"/>
              <a:gd name="T2" fmla="*/ 2147483647 w 372"/>
              <a:gd name="T3" fmla="*/ 2147483647 h 64"/>
              <a:gd name="T4" fmla="*/ 0 w 372"/>
              <a:gd name="T5" fmla="*/ 2147483647 h 64"/>
              <a:gd name="T6" fmla="*/ 0 60000 65536"/>
              <a:gd name="T7" fmla="*/ 0 60000 65536"/>
              <a:gd name="T8" fmla="*/ 0 60000 65536"/>
              <a:gd name="T9" fmla="*/ 0 w 372"/>
              <a:gd name="T10" fmla="*/ 0 h 64"/>
              <a:gd name="T11" fmla="*/ 372 w 37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4">
                <a:moveTo>
                  <a:pt x="372" y="0"/>
                </a:moveTo>
                <a:cubicBezTo>
                  <a:pt x="344" y="9"/>
                  <a:pt x="262" y="46"/>
                  <a:pt x="200" y="55"/>
                </a:cubicBezTo>
                <a:cubicBezTo>
                  <a:pt x="138" y="64"/>
                  <a:pt x="42" y="55"/>
                  <a:pt x="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1" name="Freeform 67"/>
          <p:cNvSpPr>
            <a:spLocks/>
          </p:cNvSpPr>
          <p:nvPr/>
        </p:nvSpPr>
        <p:spPr bwMode="auto">
          <a:xfrm>
            <a:off x="1258888" y="3286125"/>
            <a:ext cx="590550" cy="101600"/>
          </a:xfrm>
          <a:custGeom>
            <a:avLst/>
            <a:gdLst>
              <a:gd name="T0" fmla="*/ 2147483647 w 372"/>
              <a:gd name="T1" fmla="*/ 0 h 64"/>
              <a:gd name="T2" fmla="*/ 2147483647 w 372"/>
              <a:gd name="T3" fmla="*/ 2147483647 h 64"/>
              <a:gd name="T4" fmla="*/ 0 w 372"/>
              <a:gd name="T5" fmla="*/ 2147483647 h 64"/>
              <a:gd name="T6" fmla="*/ 0 60000 65536"/>
              <a:gd name="T7" fmla="*/ 0 60000 65536"/>
              <a:gd name="T8" fmla="*/ 0 60000 65536"/>
              <a:gd name="T9" fmla="*/ 0 w 372"/>
              <a:gd name="T10" fmla="*/ 0 h 64"/>
              <a:gd name="T11" fmla="*/ 372 w 37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4">
                <a:moveTo>
                  <a:pt x="372" y="0"/>
                </a:moveTo>
                <a:cubicBezTo>
                  <a:pt x="344" y="9"/>
                  <a:pt x="262" y="46"/>
                  <a:pt x="200" y="55"/>
                </a:cubicBezTo>
                <a:cubicBezTo>
                  <a:pt x="138" y="64"/>
                  <a:pt x="42" y="55"/>
                  <a:pt x="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2" name="Freeform 68"/>
          <p:cNvSpPr>
            <a:spLocks/>
          </p:cNvSpPr>
          <p:nvPr/>
        </p:nvSpPr>
        <p:spPr bwMode="auto">
          <a:xfrm>
            <a:off x="1258888" y="2420938"/>
            <a:ext cx="590550" cy="101600"/>
          </a:xfrm>
          <a:custGeom>
            <a:avLst/>
            <a:gdLst>
              <a:gd name="T0" fmla="*/ 2147483647 w 372"/>
              <a:gd name="T1" fmla="*/ 0 h 64"/>
              <a:gd name="T2" fmla="*/ 2147483647 w 372"/>
              <a:gd name="T3" fmla="*/ 2147483647 h 64"/>
              <a:gd name="T4" fmla="*/ 0 w 372"/>
              <a:gd name="T5" fmla="*/ 2147483647 h 64"/>
              <a:gd name="T6" fmla="*/ 0 60000 65536"/>
              <a:gd name="T7" fmla="*/ 0 60000 65536"/>
              <a:gd name="T8" fmla="*/ 0 60000 65536"/>
              <a:gd name="T9" fmla="*/ 0 w 372"/>
              <a:gd name="T10" fmla="*/ 0 h 64"/>
              <a:gd name="T11" fmla="*/ 372 w 37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4">
                <a:moveTo>
                  <a:pt x="372" y="0"/>
                </a:moveTo>
                <a:cubicBezTo>
                  <a:pt x="344" y="9"/>
                  <a:pt x="262" y="46"/>
                  <a:pt x="200" y="55"/>
                </a:cubicBezTo>
                <a:cubicBezTo>
                  <a:pt x="138" y="64"/>
                  <a:pt x="42" y="55"/>
                  <a:pt x="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23" name="Freeform 69"/>
          <p:cNvSpPr>
            <a:spLocks/>
          </p:cNvSpPr>
          <p:nvPr/>
        </p:nvSpPr>
        <p:spPr bwMode="auto">
          <a:xfrm>
            <a:off x="1258888" y="1628775"/>
            <a:ext cx="590550" cy="101600"/>
          </a:xfrm>
          <a:custGeom>
            <a:avLst/>
            <a:gdLst>
              <a:gd name="T0" fmla="*/ 2147483647 w 372"/>
              <a:gd name="T1" fmla="*/ 0 h 64"/>
              <a:gd name="T2" fmla="*/ 2147483647 w 372"/>
              <a:gd name="T3" fmla="*/ 2147483647 h 64"/>
              <a:gd name="T4" fmla="*/ 0 w 372"/>
              <a:gd name="T5" fmla="*/ 2147483647 h 64"/>
              <a:gd name="T6" fmla="*/ 0 60000 65536"/>
              <a:gd name="T7" fmla="*/ 0 60000 65536"/>
              <a:gd name="T8" fmla="*/ 0 60000 65536"/>
              <a:gd name="T9" fmla="*/ 0 w 372"/>
              <a:gd name="T10" fmla="*/ 0 h 64"/>
              <a:gd name="T11" fmla="*/ 372 w 37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2" h="64">
                <a:moveTo>
                  <a:pt x="372" y="0"/>
                </a:moveTo>
                <a:cubicBezTo>
                  <a:pt x="344" y="9"/>
                  <a:pt x="262" y="46"/>
                  <a:pt x="200" y="55"/>
                </a:cubicBezTo>
                <a:cubicBezTo>
                  <a:pt x="138" y="64"/>
                  <a:pt x="42" y="55"/>
                  <a:pt x="0" y="55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9944" name="Text Box 72"/>
          <p:cNvSpPr txBox="1">
            <a:spLocks noChangeArrowheads="1"/>
          </p:cNvSpPr>
          <p:nvPr/>
        </p:nvSpPr>
        <p:spPr bwMode="auto">
          <a:xfrm>
            <a:off x="1116013" y="4652963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10</a:t>
            </a:r>
            <a:r>
              <a:rPr lang="en-US" sz="20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9945" name="Text Box 73"/>
          <p:cNvSpPr txBox="1">
            <a:spLocks noChangeArrowheads="1"/>
          </p:cNvSpPr>
          <p:nvPr/>
        </p:nvSpPr>
        <p:spPr bwMode="auto">
          <a:xfrm>
            <a:off x="1116013" y="386080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</a:t>
            </a:r>
            <a:r>
              <a:rPr lang="en-US" sz="2000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 i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9946" name="Text Box 74"/>
          <p:cNvSpPr txBox="1">
            <a:spLocks noChangeArrowheads="1"/>
          </p:cNvSpPr>
          <p:nvPr/>
        </p:nvSpPr>
        <p:spPr bwMode="auto">
          <a:xfrm>
            <a:off x="1116013" y="306863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30</a:t>
            </a:r>
            <a:r>
              <a:rPr lang="en-US" sz="20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9947" name="Text Box 75"/>
          <p:cNvSpPr txBox="1">
            <a:spLocks noChangeArrowheads="1"/>
          </p:cNvSpPr>
          <p:nvPr/>
        </p:nvSpPr>
        <p:spPr bwMode="auto">
          <a:xfrm>
            <a:off x="1116013" y="220503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40</a:t>
            </a:r>
            <a:r>
              <a:rPr lang="en-US" sz="20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9948" name="Text Box 76"/>
          <p:cNvSpPr txBox="1">
            <a:spLocks noChangeArrowheads="1"/>
          </p:cNvSpPr>
          <p:nvPr/>
        </p:nvSpPr>
        <p:spPr bwMode="auto">
          <a:xfrm>
            <a:off x="1116013" y="1412875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50</a:t>
            </a:r>
            <a:r>
              <a:rPr lang="en-US" sz="2000" i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3329" name="Group 84"/>
          <p:cNvGrpSpPr>
            <a:grpSpLocks/>
          </p:cNvGrpSpPr>
          <p:nvPr/>
        </p:nvGrpSpPr>
        <p:grpSpPr bwMode="auto">
          <a:xfrm>
            <a:off x="1476375" y="1989138"/>
            <a:ext cx="373063" cy="3313112"/>
            <a:chOff x="930" y="1253"/>
            <a:chExt cx="235" cy="2087"/>
          </a:xfrm>
        </p:grpSpPr>
        <p:sp>
          <p:nvSpPr>
            <p:cNvPr id="13337" name="Freeform 79"/>
            <p:cNvSpPr>
              <a:spLocks/>
            </p:cNvSpPr>
            <p:nvPr/>
          </p:nvSpPr>
          <p:spPr bwMode="auto">
            <a:xfrm>
              <a:off x="930" y="2342"/>
              <a:ext cx="235" cy="46"/>
            </a:xfrm>
            <a:custGeom>
              <a:avLst/>
              <a:gdLst>
                <a:gd name="T0" fmla="*/ 9 w 372"/>
                <a:gd name="T1" fmla="*/ 0 h 64"/>
                <a:gd name="T2" fmla="*/ 5 w 372"/>
                <a:gd name="T3" fmla="*/ 4 h 64"/>
                <a:gd name="T4" fmla="*/ 0 w 372"/>
                <a:gd name="T5" fmla="*/ 4 h 64"/>
                <a:gd name="T6" fmla="*/ 0 60000 65536"/>
                <a:gd name="T7" fmla="*/ 0 60000 65536"/>
                <a:gd name="T8" fmla="*/ 0 60000 65536"/>
                <a:gd name="T9" fmla="*/ 0 w 372"/>
                <a:gd name="T10" fmla="*/ 0 h 64"/>
                <a:gd name="T11" fmla="*/ 372 w 37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64">
                  <a:moveTo>
                    <a:pt x="372" y="0"/>
                  </a:moveTo>
                  <a:cubicBezTo>
                    <a:pt x="344" y="9"/>
                    <a:pt x="262" y="46"/>
                    <a:pt x="200" y="55"/>
                  </a:cubicBezTo>
                  <a:cubicBezTo>
                    <a:pt x="138" y="64"/>
                    <a:pt x="42" y="55"/>
                    <a:pt x="0" y="5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3338" name="Group 83"/>
            <p:cNvGrpSpPr>
              <a:grpSpLocks/>
            </p:cNvGrpSpPr>
            <p:nvPr/>
          </p:nvGrpSpPr>
          <p:grpSpPr bwMode="auto">
            <a:xfrm>
              <a:off x="930" y="1253"/>
              <a:ext cx="235" cy="2087"/>
              <a:chOff x="930" y="1253"/>
              <a:chExt cx="235" cy="2087"/>
            </a:xfrm>
          </p:grpSpPr>
          <p:sp>
            <p:nvSpPr>
              <p:cNvPr id="13339" name="Freeform 77"/>
              <p:cNvSpPr>
                <a:spLocks/>
              </p:cNvSpPr>
              <p:nvPr/>
            </p:nvSpPr>
            <p:spPr bwMode="auto">
              <a:xfrm>
                <a:off x="930" y="3294"/>
                <a:ext cx="235" cy="46"/>
              </a:xfrm>
              <a:custGeom>
                <a:avLst/>
                <a:gdLst>
                  <a:gd name="T0" fmla="*/ 9 w 372"/>
                  <a:gd name="T1" fmla="*/ 0 h 64"/>
                  <a:gd name="T2" fmla="*/ 5 w 372"/>
                  <a:gd name="T3" fmla="*/ 4 h 64"/>
                  <a:gd name="T4" fmla="*/ 0 w 372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64"/>
                  <a:gd name="T11" fmla="*/ 372 w 37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64">
                    <a:moveTo>
                      <a:pt x="372" y="0"/>
                    </a:moveTo>
                    <a:cubicBezTo>
                      <a:pt x="344" y="9"/>
                      <a:pt x="262" y="46"/>
                      <a:pt x="200" y="55"/>
                    </a:cubicBezTo>
                    <a:cubicBezTo>
                      <a:pt x="138" y="64"/>
                      <a:pt x="42" y="55"/>
                      <a:pt x="0" y="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340" name="Freeform 78"/>
              <p:cNvSpPr>
                <a:spLocks/>
              </p:cNvSpPr>
              <p:nvPr/>
            </p:nvSpPr>
            <p:spPr bwMode="auto">
              <a:xfrm>
                <a:off x="930" y="2841"/>
                <a:ext cx="235" cy="46"/>
              </a:xfrm>
              <a:custGeom>
                <a:avLst/>
                <a:gdLst>
                  <a:gd name="T0" fmla="*/ 9 w 372"/>
                  <a:gd name="T1" fmla="*/ 0 h 64"/>
                  <a:gd name="T2" fmla="*/ 5 w 372"/>
                  <a:gd name="T3" fmla="*/ 4 h 64"/>
                  <a:gd name="T4" fmla="*/ 0 w 372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64"/>
                  <a:gd name="T11" fmla="*/ 372 w 37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64">
                    <a:moveTo>
                      <a:pt x="372" y="0"/>
                    </a:moveTo>
                    <a:cubicBezTo>
                      <a:pt x="344" y="9"/>
                      <a:pt x="262" y="46"/>
                      <a:pt x="200" y="55"/>
                    </a:cubicBezTo>
                    <a:cubicBezTo>
                      <a:pt x="138" y="64"/>
                      <a:pt x="42" y="55"/>
                      <a:pt x="0" y="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341" name="Freeform 80"/>
              <p:cNvSpPr>
                <a:spLocks/>
              </p:cNvSpPr>
              <p:nvPr/>
            </p:nvSpPr>
            <p:spPr bwMode="auto">
              <a:xfrm>
                <a:off x="930" y="1798"/>
                <a:ext cx="235" cy="46"/>
              </a:xfrm>
              <a:custGeom>
                <a:avLst/>
                <a:gdLst>
                  <a:gd name="T0" fmla="*/ 9 w 372"/>
                  <a:gd name="T1" fmla="*/ 0 h 64"/>
                  <a:gd name="T2" fmla="*/ 5 w 372"/>
                  <a:gd name="T3" fmla="*/ 4 h 64"/>
                  <a:gd name="T4" fmla="*/ 0 w 372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64"/>
                  <a:gd name="T11" fmla="*/ 372 w 37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64">
                    <a:moveTo>
                      <a:pt x="372" y="0"/>
                    </a:moveTo>
                    <a:cubicBezTo>
                      <a:pt x="344" y="9"/>
                      <a:pt x="262" y="46"/>
                      <a:pt x="200" y="55"/>
                    </a:cubicBezTo>
                    <a:cubicBezTo>
                      <a:pt x="138" y="64"/>
                      <a:pt x="42" y="55"/>
                      <a:pt x="0" y="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342" name="Freeform 81"/>
              <p:cNvSpPr>
                <a:spLocks/>
              </p:cNvSpPr>
              <p:nvPr/>
            </p:nvSpPr>
            <p:spPr bwMode="auto">
              <a:xfrm>
                <a:off x="930" y="1253"/>
                <a:ext cx="235" cy="46"/>
              </a:xfrm>
              <a:custGeom>
                <a:avLst/>
                <a:gdLst>
                  <a:gd name="T0" fmla="*/ 9 w 372"/>
                  <a:gd name="T1" fmla="*/ 0 h 64"/>
                  <a:gd name="T2" fmla="*/ 5 w 372"/>
                  <a:gd name="T3" fmla="*/ 4 h 64"/>
                  <a:gd name="T4" fmla="*/ 0 w 372"/>
                  <a:gd name="T5" fmla="*/ 4 h 64"/>
                  <a:gd name="T6" fmla="*/ 0 60000 65536"/>
                  <a:gd name="T7" fmla="*/ 0 60000 65536"/>
                  <a:gd name="T8" fmla="*/ 0 60000 65536"/>
                  <a:gd name="T9" fmla="*/ 0 w 372"/>
                  <a:gd name="T10" fmla="*/ 0 h 64"/>
                  <a:gd name="T11" fmla="*/ 372 w 372"/>
                  <a:gd name="T12" fmla="*/ 64 h 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" h="64">
                    <a:moveTo>
                      <a:pt x="372" y="0"/>
                    </a:moveTo>
                    <a:cubicBezTo>
                      <a:pt x="344" y="9"/>
                      <a:pt x="262" y="46"/>
                      <a:pt x="200" y="55"/>
                    </a:cubicBezTo>
                    <a:cubicBezTo>
                      <a:pt x="138" y="64"/>
                      <a:pt x="42" y="55"/>
                      <a:pt x="0" y="55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i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3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4952" y="1486584"/>
            <a:ext cx="6577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0" dirty="0">
                <a:solidFill>
                  <a:srgbClr val="000000"/>
                </a:solidFill>
                <a:latin typeface="Georgia" pitchFamily="18" charset="0"/>
              </a:rPr>
              <a:t>Какой объем занимает вода, налитая в мензурку?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51" name="Text Box 139"/>
          <p:cNvSpPr txBox="1">
            <a:spLocks noChangeArrowheads="1"/>
          </p:cNvSpPr>
          <p:nvPr/>
        </p:nvSpPr>
        <p:spPr bwMode="auto">
          <a:xfrm>
            <a:off x="4572000" y="1285875"/>
            <a:ext cx="44640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Одно деление соответствует </a:t>
            </a:r>
            <a:r>
              <a:rPr lang="ru-RU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</a:t>
            </a: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ч.           Кроме того, циферблат </a:t>
            </a:r>
          </a:p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        часов разделен на 60 </a:t>
            </a:r>
          </a:p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         маленьких делений. </a:t>
            </a:r>
          </a:p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         Одно маленькое </a:t>
            </a:r>
          </a:p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          деление </a:t>
            </a:r>
            <a:r>
              <a:rPr lang="ru-RU" sz="2000" i="0" dirty="0">
                <a:solidFill>
                  <a:srgbClr val="000000"/>
                </a:solidFill>
                <a:latin typeface="Georgia" pitchFamily="18" charset="0"/>
              </a:rPr>
              <a:t>соответствует</a:t>
            </a: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</a:t>
            </a:r>
          </a:p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                  </a:t>
            </a:r>
            <a:r>
              <a:rPr lang="ru-RU" sz="32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</a:t>
            </a: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 минуте.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115888"/>
            <a:ext cx="86407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     </a:t>
            </a:r>
            <a:r>
              <a:rPr lang="ru-RU" sz="2400" i="0">
                <a:solidFill>
                  <a:srgbClr val="000000"/>
                </a:solidFill>
                <a:latin typeface="Georgia" pitchFamily="18" charset="0"/>
              </a:rPr>
              <a:t>В некоторых приборах шкалы располагаются на окружностях или дугах окружностей. На циферблате часов вся окружность разделена на 12 больших делений.  </a:t>
            </a:r>
          </a:p>
        </p:txBody>
      </p:sp>
      <p:sp>
        <p:nvSpPr>
          <p:cNvPr id="14340" name="Oval 43"/>
          <p:cNvSpPr>
            <a:spLocks noChangeArrowheads="1"/>
          </p:cNvSpPr>
          <p:nvPr/>
        </p:nvSpPr>
        <p:spPr bwMode="auto">
          <a:xfrm>
            <a:off x="344488" y="1609725"/>
            <a:ext cx="5019675" cy="4930775"/>
          </a:xfrm>
          <a:prstGeom prst="ellipse">
            <a:avLst/>
          </a:prstGeom>
          <a:gradFill rotWithShape="1">
            <a:gsLst>
              <a:gs pos="0">
                <a:srgbClr val="CCFFCC"/>
              </a:gs>
              <a:gs pos="50000">
                <a:srgbClr val="0099FF"/>
              </a:gs>
              <a:gs pos="100000">
                <a:srgbClr val="CCFFCC"/>
              </a:gs>
            </a:gsLst>
            <a:lin ang="18900000" scaled="1"/>
          </a:gradFill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4341" name="Oval 44"/>
          <p:cNvSpPr>
            <a:spLocks noChangeArrowheads="1"/>
          </p:cNvSpPr>
          <p:nvPr/>
        </p:nvSpPr>
        <p:spPr bwMode="auto">
          <a:xfrm>
            <a:off x="900113" y="2133600"/>
            <a:ext cx="4038600" cy="38830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3806825" y="1824038"/>
            <a:ext cx="460375" cy="769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</a:t>
            </a:r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4592638" y="2576513"/>
            <a:ext cx="571500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4932363" y="3716338"/>
            <a:ext cx="569912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3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271463" y="3722688"/>
            <a:ext cx="584200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9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2555875" y="5918200"/>
            <a:ext cx="5842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6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2590800" y="1525588"/>
            <a:ext cx="814388" cy="769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12</a:t>
            </a:r>
          </a:p>
        </p:txBody>
      </p:sp>
      <p:sp>
        <p:nvSpPr>
          <p:cNvPr id="64563" name="Text Box 51"/>
          <p:cNvSpPr txBox="1">
            <a:spLocks noChangeArrowheads="1"/>
          </p:cNvSpPr>
          <p:nvPr/>
        </p:nvSpPr>
        <p:spPr bwMode="auto">
          <a:xfrm>
            <a:off x="1279525" y="1781175"/>
            <a:ext cx="7874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11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487363" y="2573338"/>
            <a:ext cx="917575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10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703263" y="4873625"/>
            <a:ext cx="601662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8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1552575" y="5659438"/>
            <a:ext cx="533400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7</a:t>
            </a: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4448175" y="4862513"/>
            <a:ext cx="584200" cy="83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4</a:t>
            </a:r>
          </a:p>
        </p:txBody>
      </p:sp>
      <p:sp>
        <p:nvSpPr>
          <p:cNvPr id="64568" name="Text Box 56"/>
          <p:cNvSpPr txBox="1">
            <a:spLocks noChangeArrowheads="1"/>
          </p:cNvSpPr>
          <p:nvPr/>
        </p:nvSpPr>
        <p:spPr bwMode="auto">
          <a:xfrm>
            <a:off x="3759200" y="5557838"/>
            <a:ext cx="473075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5</a:t>
            </a:r>
          </a:p>
        </p:txBody>
      </p:sp>
      <p:grpSp>
        <p:nvGrpSpPr>
          <p:cNvPr id="14354" name="Group 57"/>
          <p:cNvGrpSpPr>
            <a:grpSpLocks/>
          </p:cNvGrpSpPr>
          <p:nvPr/>
        </p:nvGrpSpPr>
        <p:grpSpPr bwMode="auto">
          <a:xfrm>
            <a:off x="904875" y="2146300"/>
            <a:ext cx="4035425" cy="3863975"/>
            <a:chOff x="570" y="1352"/>
            <a:chExt cx="2542" cy="2434"/>
          </a:xfrm>
        </p:grpSpPr>
        <p:sp>
          <p:nvSpPr>
            <p:cNvPr id="14423" name="Freeform 58"/>
            <p:cNvSpPr>
              <a:spLocks/>
            </p:cNvSpPr>
            <p:nvPr/>
          </p:nvSpPr>
          <p:spPr bwMode="auto">
            <a:xfrm>
              <a:off x="1837" y="1352"/>
              <a:ext cx="19" cy="1148"/>
            </a:xfrm>
            <a:custGeom>
              <a:avLst/>
              <a:gdLst>
                <a:gd name="T0" fmla="*/ 19 w 19"/>
                <a:gd name="T1" fmla="*/ 0 h 1148"/>
                <a:gd name="T2" fmla="*/ 19 w 19"/>
                <a:gd name="T3" fmla="*/ 312 h 1148"/>
                <a:gd name="T4" fmla="*/ 0 w 19"/>
                <a:gd name="T5" fmla="*/ 1148 h 1148"/>
                <a:gd name="T6" fmla="*/ 0 60000 65536"/>
                <a:gd name="T7" fmla="*/ 0 60000 65536"/>
                <a:gd name="T8" fmla="*/ 0 60000 65536"/>
                <a:gd name="T9" fmla="*/ 0 w 19"/>
                <a:gd name="T10" fmla="*/ 0 h 1148"/>
                <a:gd name="T11" fmla="*/ 19 w 19"/>
                <a:gd name="T12" fmla="*/ 1148 h 1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148">
                  <a:moveTo>
                    <a:pt x="19" y="0"/>
                  </a:moveTo>
                  <a:lnTo>
                    <a:pt x="19" y="312"/>
                  </a:lnTo>
                  <a:lnTo>
                    <a:pt x="0" y="11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24" name="Freeform 59"/>
            <p:cNvSpPr>
              <a:spLocks/>
            </p:cNvSpPr>
            <p:nvPr/>
          </p:nvSpPr>
          <p:spPr bwMode="auto">
            <a:xfrm>
              <a:off x="1840" y="2528"/>
              <a:ext cx="1272" cy="32"/>
            </a:xfrm>
            <a:custGeom>
              <a:avLst/>
              <a:gdLst>
                <a:gd name="T0" fmla="*/ 1248 w 1272"/>
                <a:gd name="T1" fmla="*/ 24 h 32"/>
                <a:gd name="T2" fmla="*/ 1264 w 1272"/>
                <a:gd name="T3" fmla="*/ 32 h 32"/>
                <a:gd name="T4" fmla="*/ 1272 w 1272"/>
                <a:gd name="T5" fmla="*/ 24 h 32"/>
                <a:gd name="T6" fmla="*/ 0 w 1272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2"/>
                <a:gd name="T13" fmla="*/ 0 h 32"/>
                <a:gd name="T14" fmla="*/ 1272 w 1272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2" h="32">
                  <a:moveTo>
                    <a:pt x="1248" y="24"/>
                  </a:moveTo>
                  <a:lnTo>
                    <a:pt x="1264" y="32"/>
                  </a:lnTo>
                  <a:lnTo>
                    <a:pt x="1272" y="2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25" name="Freeform 60"/>
            <p:cNvSpPr>
              <a:spLocks/>
            </p:cNvSpPr>
            <p:nvPr/>
          </p:nvSpPr>
          <p:spPr bwMode="auto">
            <a:xfrm>
              <a:off x="1827" y="2556"/>
              <a:ext cx="24" cy="1230"/>
            </a:xfrm>
            <a:custGeom>
              <a:avLst/>
              <a:gdLst>
                <a:gd name="T0" fmla="*/ 0 w 24"/>
                <a:gd name="T1" fmla="*/ 0 h 1230"/>
                <a:gd name="T2" fmla="*/ 0 w 24"/>
                <a:gd name="T3" fmla="*/ 396 h 1230"/>
                <a:gd name="T4" fmla="*/ 24 w 24"/>
                <a:gd name="T5" fmla="*/ 1230 h 1230"/>
                <a:gd name="T6" fmla="*/ 0 60000 65536"/>
                <a:gd name="T7" fmla="*/ 0 60000 65536"/>
                <a:gd name="T8" fmla="*/ 0 60000 65536"/>
                <a:gd name="T9" fmla="*/ 0 w 24"/>
                <a:gd name="T10" fmla="*/ 0 h 1230"/>
                <a:gd name="T11" fmla="*/ 24 w 24"/>
                <a:gd name="T12" fmla="*/ 1230 h 1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230">
                  <a:moveTo>
                    <a:pt x="0" y="0"/>
                  </a:moveTo>
                  <a:lnTo>
                    <a:pt x="0" y="396"/>
                  </a:lnTo>
                  <a:lnTo>
                    <a:pt x="24" y="123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26" name="Freeform 61"/>
            <p:cNvSpPr>
              <a:spLocks/>
            </p:cNvSpPr>
            <p:nvPr/>
          </p:nvSpPr>
          <p:spPr bwMode="auto">
            <a:xfrm>
              <a:off x="570" y="2538"/>
              <a:ext cx="1218" cy="1"/>
            </a:xfrm>
            <a:custGeom>
              <a:avLst/>
              <a:gdLst>
                <a:gd name="T0" fmla="*/ 1218 w 1218"/>
                <a:gd name="T1" fmla="*/ 0 h 1"/>
                <a:gd name="T2" fmla="*/ 0 w 1218"/>
                <a:gd name="T3" fmla="*/ 0 h 1"/>
                <a:gd name="T4" fmla="*/ 0 60000 65536"/>
                <a:gd name="T5" fmla="*/ 0 60000 65536"/>
                <a:gd name="T6" fmla="*/ 0 w 1218"/>
                <a:gd name="T7" fmla="*/ 0 h 1"/>
                <a:gd name="T8" fmla="*/ 1218 w 121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18" h="1">
                  <a:moveTo>
                    <a:pt x="1218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sp>
        <p:nvSpPr>
          <p:cNvPr id="14355" name="Freeform 63"/>
          <p:cNvSpPr>
            <a:spLocks/>
          </p:cNvSpPr>
          <p:nvPr/>
        </p:nvSpPr>
        <p:spPr bwMode="auto">
          <a:xfrm rot="5400000">
            <a:off x="3856038" y="3124200"/>
            <a:ext cx="12700" cy="1816100"/>
          </a:xfrm>
          <a:custGeom>
            <a:avLst/>
            <a:gdLst>
              <a:gd name="T0" fmla="*/ 0 w 8"/>
              <a:gd name="T1" fmla="*/ 2147483647 h 1144"/>
              <a:gd name="T2" fmla="*/ 2147483647 w 8"/>
              <a:gd name="T3" fmla="*/ 0 h 1144"/>
              <a:gd name="T4" fmla="*/ 0 60000 65536"/>
              <a:gd name="T5" fmla="*/ 0 60000 65536"/>
              <a:gd name="T6" fmla="*/ 0 w 8"/>
              <a:gd name="T7" fmla="*/ 0 h 1144"/>
              <a:gd name="T8" fmla="*/ 8 w 8"/>
              <a:gd name="T9" fmla="*/ 1144 h 1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144">
                <a:moveTo>
                  <a:pt x="0" y="1144"/>
                </a:moveTo>
                <a:lnTo>
                  <a:pt x="8" y="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4356" name="Freeform 64"/>
          <p:cNvSpPr>
            <a:spLocks/>
          </p:cNvSpPr>
          <p:nvPr/>
        </p:nvSpPr>
        <p:spPr bwMode="auto">
          <a:xfrm rot="-4904897">
            <a:off x="2365375" y="3319463"/>
            <a:ext cx="1320800" cy="63500"/>
          </a:xfrm>
          <a:custGeom>
            <a:avLst/>
            <a:gdLst>
              <a:gd name="T0" fmla="*/ 0 w 832"/>
              <a:gd name="T1" fmla="*/ 0 h 40"/>
              <a:gd name="T2" fmla="*/ 2147483647 w 832"/>
              <a:gd name="T3" fmla="*/ 2147483647 h 40"/>
              <a:gd name="T4" fmla="*/ 0 60000 65536"/>
              <a:gd name="T5" fmla="*/ 0 60000 65536"/>
              <a:gd name="T6" fmla="*/ 0 w 832"/>
              <a:gd name="T7" fmla="*/ 0 h 40"/>
              <a:gd name="T8" fmla="*/ 832 w 832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32" h="40">
                <a:moveTo>
                  <a:pt x="0" y="0"/>
                </a:moveTo>
                <a:lnTo>
                  <a:pt x="832" y="40"/>
                </a:lnTo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 type="stealth" w="lg" len="lg"/>
          </a:ln>
        </p:spPr>
        <p:txBody>
          <a:bodyPr wrap="none"/>
          <a:lstStyle/>
          <a:p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grpSp>
        <p:nvGrpSpPr>
          <p:cNvPr id="14357" name="Group 65"/>
          <p:cNvGrpSpPr>
            <a:grpSpLocks/>
          </p:cNvGrpSpPr>
          <p:nvPr/>
        </p:nvGrpSpPr>
        <p:grpSpPr bwMode="auto">
          <a:xfrm>
            <a:off x="1171575" y="2381250"/>
            <a:ext cx="3502025" cy="3384550"/>
            <a:chOff x="738" y="1500"/>
            <a:chExt cx="2206" cy="2132"/>
          </a:xfrm>
        </p:grpSpPr>
        <p:sp>
          <p:nvSpPr>
            <p:cNvPr id="14415" name="Freeform 66"/>
            <p:cNvSpPr>
              <a:spLocks/>
            </p:cNvSpPr>
            <p:nvPr/>
          </p:nvSpPr>
          <p:spPr bwMode="auto">
            <a:xfrm>
              <a:off x="738" y="1956"/>
              <a:ext cx="1056" cy="552"/>
            </a:xfrm>
            <a:custGeom>
              <a:avLst/>
              <a:gdLst>
                <a:gd name="T0" fmla="*/ 1056 w 1056"/>
                <a:gd name="T1" fmla="*/ 552 h 552"/>
                <a:gd name="T2" fmla="*/ 0 w 1056"/>
                <a:gd name="T3" fmla="*/ 0 h 552"/>
                <a:gd name="T4" fmla="*/ 0 60000 65536"/>
                <a:gd name="T5" fmla="*/ 0 60000 65536"/>
                <a:gd name="T6" fmla="*/ 0 w 1056"/>
                <a:gd name="T7" fmla="*/ 0 h 552"/>
                <a:gd name="T8" fmla="*/ 1056 w 1056"/>
                <a:gd name="T9" fmla="*/ 552 h 5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56" h="552">
                  <a:moveTo>
                    <a:pt x="1056" y="55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16" name="Freeform 67"/>
            <p:cNvSpPr>
              <a:spLocks/>
            </p:cNvSpPr>
            <p:nvPr/>
          </p:nvSpPr>
          <p:spPr bwMode="auto">
            <a:xfrm>
              <a:off x="744" y="2552"/>
              <a:ext cx="1048" cy="610"/>
            </a:xfrm>
            <a:custGeom>
              <a:avLst/>
              <a:gdLst>
                <a:gd name="T0" fmla="*/ 1048 w 1048"/>
                <a:gd name="T1" fmla="*/ 0 h 610"/>
                <a:gd name="T2" fmla="*/ 0 w 1048"/>
                <a:gd name="T3" fmla="*/ 610 h 610"/>
                <a:gd name="T4" fmla="*/ 0 60000 65536"/>
                <a:gd name="T5" fmla="*/ 0 60000 65536"/>
                <a:gd name="T6" fmla="*/ 0 w 1048"/>
                <a:gd name="T7" fmla="*/ 0 h 610"/>
                <a:gd name="T8" fmla="*/ 1048 w 1048"/>
                <a:gd name="T9" fmla="*/ 610 h 6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8" h="610">
                  <a:moveTo>
                    <a:pt x="1048" y="0"/>
                  </a:moveTo>
                  <a:lnTo>
                    <a:pt x="0" y="6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17" name="Freeform 68"/>
            <p:cNvSpPr>
              <a:spLocks/>
            </p:cNvSpPr>
            <p:nvPr/>
          </p:nvSpPr>
          <p:spPr bwMode="auto">
            <a:xfrm>
              <a:off x="1224" y="2598"/>
              <a:ext cx="558" cy="1026"/>
            </a:xfrm>
            <a:custGeom>
              <a:avLst/>
              <a:gdLst>
                <a:gd name="T0" fmla="*/ 558 w 558"/>
                <a:gd name="T1" fmla="*/ 0 h 1026"/>
                <a:gd name="T2" fmla="*/ 0 w 558"/>
                <a:gd name="T3" fmla="*/ 1026 h 1026"/>
                <a:gd name="T4" fmla="*/ 0 60000 65536"/>
                <a:gd name="T5" fmla="*/ 0 60000 65536"/>
                <a:gd name="T6" fmla="*/ 0 w 558"/>
                <a:gd name="T7" fmla="*/ 0 h 1026"/>
                <a:gd name="T8" fmla="*/ 558 w 558"/>
                <a:gd name="T9" fmla="*/ 1026 h 10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58" h="1026">
                  <a:moveTo>
                    <a:pt x="558" y="0"/>
                  </a:moveTo>
                  <a:lnTo>
                    <a:pt x="0" y="102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18" name="Freeform 69"/>
            <p:cNvSpPr>
              <a:spLocks/>
            </p:cNvSpPr>
            <p:nvPr/>
          </p:nvSpPr>
          <p:spPr bwMode="auto">
            <a:xfrm>
              <a:off x="1851" y="2544"/>
              <a:ext cx="1074" cy="642"/>
            </a:xfrm>
            <a:custGeom>
              <a:avLst/>
              <a:gdLst>
                <a:gd name="T0" fmla="*/ 1074 w 1074"/>
                <a:gd name="T1" fmla="*/ 642 h 642"/>
                <a:gd name="T2" fmla="*/ 1074 w 1074"/>
                <a:gd name="T3" fmla="*/ 642 h 642"/>
                <a:gd name="T4" fmla="*/ 0 w 1074"/>
                <a:gd name="T5" fmla="*/ 0 h 642"/>
                <a:gd name="T6" fmla="*/ 0 60000 65536"/>
                <a:gd name="T7" fmla="*/ 0 60000 65536"/>
                <a:gd name="T8" fmla="*/ 0 60000 65536"/>
                <a:gd name="T9" fmla="*/ 0 w 1074"/>
                <a:gd name="T10" fmla="*/ 0 h 642"/>
                <a:gd name="T11" fmla="*/ 1074 w 1074"/>
                <a:gd name="T12" fmla="*/ 642 h 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4" h="642">
                  <a:moveTo>
                    <a:pt x="1074" y="642"/>
                  </a:moveTo>
                  <a:lnTo>
                    <a:pt x="1074" y="64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19" name="Freeform 70"/>
            <p:cNvSpPr>
              <a:spLocks/>
            </p:cNvSpPr>
            <p:nvPr/>
          </p:nvSpPr>
          <p:spPr bwMode="auto">
            <a:xfrm>
              <a:off x="1864" y="2576"/>
              <a:ext cx="560" cy="1056"/>
            </a:xfrm>
            <a:custGeom>
              <a:avLst/>
              <a:gdLst>
                <a:gd name="T0" fmla="*/ 0 w 560"/>
                <a:gd name="T1" fmla="*/ 0 h 1056"/>
                <a:gd name="T2" fmla="*/ 560 w 560"/>
                <a:gd name="T3" fmla="*/ 1056 h 1056"/>
                <a:gd name="T4" fmla="*/ 0 60000 65536"/>
                <a:gd name="T5" fmla="*/ 0 60000 65536"/>
                <a:gd name="T6" fmla="*/ 0 w 560"/>
                <a:gd name="T7" fmla="*/ 0 h 1056"/>
                <a:gd name="T8" fmla="*/ 560 w 560"/>
                <a:gd name="T9" fmla="*/ 1056 h 10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1056">
                  <a:moveTo>
                    <a:pt x="0" y="0"/>
                  </a:moveTo>
                  <a:lnTo>
                    <a:pt x="560" y="105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20" name="Freeform 71"/>
            <p:cNvSpPr>
              <a:spLocks/>
            </p:cNvSpPr>
            <p:nvPr/>
          </p:nvSpPr>
          <p:spPr bwMode="auto">
            <a:xfrm>
              <a:off x="1236" y="1500"/>
              <a:ext cx="580" cy="1004"/>
            </a:xfrm>
            <a:custGeom>
              <a:avLst/>
              <a:gdLst>
                <a:gd name="T0" fmla="*/ 580 w 580"/>
                <a:gd name="T1" fmla="*/ 1004 h 1004"/>
                <a:gd name="T2" fmla="*/ 0 w 580"/>
                <a:gd name="T3" fmla="*/ 0 h 1004"/>
                <a:gd name="T4" fmla="*/ 0 60000 65536"/>
                <a:gd name="T5" fmla="*/ 0 60000 65536"/>
                <a:gd name="T6" fmla="*/ 0 w 580"/>
                <a:gd name="T7" fmla="*/ 0 h 1004"/>
                <a:gd name="T8" fmla="*/ 580 w 580"/>
                <a:gd name="T9" fmla="*/ 1004 h 100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0" h="1004">
                  <a:moveTo>
                    <a:pt x="580" y="100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21" name="Freeform 72"/>
            <p:cNvSpPr>
              <a:spLocks/>
            </p:cNvSpPr>
            <p:nvPr/>
          </p:nvSpPr>
          <p:spPr bwMode="auto">
            <a:xfrm>
              <a:off x="1851" y="1518"/>
              <a:ext cx="651" cy="978"/>
            </a:xfrm>
            <a:custGeom>
              <a:avLst/>
              <a:gdLst>
                <a:gd name="T0" fmla="*/ 651 w 651"/>
                <a:gd name="T1" fmla="*/ 0 h 978"/>
                <a:gd name="T2" fmla="*/ 0 w 651"/>
                <a:gd name="T3" fmla="*/ 978 h 978"/>
                <a:gd name="T4" fmla="*/ 0 60000 65536"/>
                <a:gd name="T5" fmla="*/ 0 60000 65536"/>
                <a:gd name="T6" fmla="*/ 0 w 651"/>
                <a:gd name="T7" fmla="*/ 0 h 978"/>
                <a:gd name="T8" fmla="*/ 651 w 651"/>
                <a:gd name="T9" fmla="*/ 978 h 9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1" h="978">
                  <a:moveTo>
                    <a:pt x="651" y="0"/>
                  </a:moveTo>
                  <a:lnTo>
                    <a:pt x="0" y="97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4422" name="Freeform 73"/>
            <p:cNvSpPr>
              <a:spLocks/>
            </p:cNvSpPr>
            <p:nvPr/>
          </p:nvSpPr>
          <p:spPr bwMode="auto">
            <a:xfrm>
              <a:off x="1848" y="1976"/>
              <a:ext cx="1096" cy="520"/>
            </a:xfrm>
            <a:custGeom>
              <a:avLst/>
              <a:gdLst>
                <a:gd name="T0" fmla="*/ 1096 w 1096"/>
                <a:gd name="T1" fmla="*/ 0 h 520"/>
                <a:gd name="T2" fmla="*/ 0 w 1096"/>
                <a:gd name="T3" fmla="*/ 520 h 520"/>
                <a:gd name="T4" fmla="*/ 0 60000 65536"/>
                <a:gd name="T5" fmla="*/ 0 60000 65536"/>
                <a:gd name="T6" fmla="*/ 0 w 1096"/>
                <a:gd name="T7" fmla="*/ 0 h 520"/>
                <a:gd name="T8" fmla="*/ 1096 w 1096"/>
                <a:gd name="T9" fmla="*/ 520 h 5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6" h="520">
                  <a:moveTo>
                    <a:pt x="1096" y="0"/>
                  </a:moveTo>
                  <a:lnTo>
                    <a:pt x="0" y="52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895350" y="2144713"/>
            <a:ext cx="4052888" cy="3865562"/>
            <a:chOff x="564" y="1351"/>
            <a:chExt cx="2553" cy="2435"/>
          </a:xfrm>
        </p:grpSpPr>
        <p:grpSp>
          <p:nvGrpSpPr>
            <p:cNvPr id="14363" name="Group 77"/>
            <p:cNvGrpSpPr>
              <a:grpSpLocks/>
            </p:cNvGrpSpPr>
            <p:nvPr/>
          </p:nvGrpSpPr>
          <p:grpSpPr bwMode="auto">
            <a:xfrm>
              <a:off x="1629" y="2538"/>
              <a:ext cx="1474" cy="1248"/>
              <a:chOff x="1629" y="2538"/>
              <a:chExt cx="1474" cy="1248"/>
            </a:xfrm>
          </p:grpSpPr>
          <p:sp>
            <p:nvSpPr>
              <p:cNvPr id="14403" name="Freeform 78"/>
              <p:cNvSpPr>
                <a:spLocks/>
              </p:cNvSpPr>
              <p:nvPr/>
            </p:nvSpPr>
            <p:spPr bwMode="auto">
              <a:xfrm rot="213751" flipV="1">
                <a:off x="1839" y="2581"/>
                <a:ext cx="1264" cy="78"/>
              </a:xfrm>
              <a:custGeom>
                <a:avLst/>
                <a:gdLst>
                  <a:gd name="T0" fmla="*/ 1264 w 1264"/>
                  <a:gd name="T1" fmla="*/ 0 h 72"/>
                  <a:gd name="T2" fmla="*/ 0 w 1264"/>
                  <a:gd name="T3" fmla="*/ 136 h 72"/>
                  <a:gd name="T4" fmla="*/ 0 60000 65536"/>
                  <a:gd name="T5" fmla="*/ 0 60000 65536"/>
                  <a:gd name="T6" fmla="*/ 0 w 1264"/>
                  <a:gd name="T7" fmla="*/ 0 h 72"/>
                  <a:gd name="T8" fmla="*/ 1264 w 1264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4" h="72">
                    <a:moveTo>
                      <a:pt x="1264" y="0"/>
                    </a:moveTo>
                    <a:lnTo>
                      <a:pt x="0" y="7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4" name="Freeform 79"/>
              <p:cNvSpPr>
                <a:spLocks/>
              </p:cNvSpPr>
              <p:nvPr/>
            </p:nvSpPr>
            <p:spPr bwMode="auto">
              <a:xfrm rot="213751" flipV="1">
                <a:off x="1835" y="2580"/>
                <a:ext cx="1248" cy="208"/>
              </a:xfrm>
              <a:custGeom>
                <a:avLst/>
                <a:gdLst>
                  <a:gd name="T0" fmla="*/ 1248 w 1248"/>
                  <a:gd name="T1" fmla="*/ 0 h 192"/>
                  <a:gd name="T2" fmla="*/ 0 w 1248"/>
                  <a:gd name="T3" fmla="*/ 364 h 192"/>
                  <a:gd name="T4" fmla="*/ 0 60000 65536"/>
                  <a:gd name="T5" fmla="*/ 0 60000 65536"/>
                  <a:gd name="T6" fmla="*/ 0 w 1248"/>
                  <a:gd name="T7" fmla="*/ 0 h 192"/>
                  <a:gd name="T8" fmla="*/ 1248 w 1248"/>
                  <a:gd name="T9" fmla="*/ 192 h 1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48" h="192">
                    <a:moveTo>
                      <a:pt x="1248" y="0"/>
                    </a:moveTo>
                    <a:lnTo>
                      <a:pt x="0" y="19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5" name="Freeform 80"/>
              <p:cNvSpPr>
                <a:spLocks/>
              </p:cNvSpPr>
              <p:nvPr/>
            </p:nvSpPr>
            <p:spPr bwMode="auto">
              <a:xfrm>
                <a:off x="1869" y="2556"/>
                <a:ext cx="1165" cy="407"/>
              </a:xfrm>
              <a:custGeom>
                <a:avLst/>
                <a:gdLst>
                  <a:gd name="T0" fmla="*/ 1165 w 1165"/>
                  <a:gd name="T1" fmla="*/ 407 h 407"/>
                  <a:gd name="T2" fmla="*/ 0 w 1165"/>
                  <a:gd name="T3" fmla="*/ 0 h 407"/>
                  <a:gd name="T4" fmla="*/ 0 60000 65536"/>
                  <a:gd name="T5" fmla="*/ 0 60000 65536"/>
                  <a:gd name="T6" fmla="*/ 0 w 1165"/>
                  <a:gd name="T7" fmla="*/ 0 h 407"/>
                  <a:gd name="T8" fmla="*/ 1165 w 1165"/>
                  <a:gd name="T9" fmla="*/ 407 h 40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65" h="407">
                    <a:moveTo>
                      <a:pt x="1165" y="407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6" name="Freeform 81"/>
              <p:cNvSpPr>
                <a:spLocks/>
              </p:cNvSpPr>
              <p:nvPr/>
            </p:nvSpPr>
            <p:spPr bwMode="auto">
              <a:xfrm>
                <a:off x="1857" y="2559"/>
                <a:ext cx="1134" cy="519"/>
              </a:xfrm>
              <a:custGeom>
                <a:avLst/>
                <a:gdLst>
                  <a:gd name="T0" fmla="*/ 1134 w 1134"/>
                  <a:gd name="T1" fmla="*/ 519 h 519"/>
                  <a:gd name="T2" fmla="*/ 0 w 1134"/>
                  <a:gd name="T3" fmla="*/ 0 h 519"/>
                  <a:gd name="T4" fmla="*/ 0 60000 65536"/>
                  <a:gd name="T5" fmla="*/ 0 60000 65536"/>
                  <a:gd name="T6" fmla="*/ 0 w 1134"/>
                  <a:gd name="T7" fmla="*/ 0 h 519"/>
                  <a:gd name="T8" fmla="*/ 1134 w 1134"/>
                  <a:gd name="T9" fmla="*/ 519 h 5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34" h="519">
                    <a:moveTo>
                      <a:pt x="1134" y="519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7" name="Freeform 82"/>
              <p:cNvSpPr>
                <a:spLocks/>
              </p:cNvSpPr>
              <p:nvPr/>
            </p:nvSpPr>
            <p:spPr bwMode="auto">
              <a:xfrm>
                <a:off x="1839" y="2538"/>
                <a:ext cx="1017" cy="750"/>
              </a:xfrm>
              <a:custGeom>
                <a:avLst/>
                <a:gdLst>
                  <a:gd name="T0" fmla="*/ 1017 w 1017"/>
                  <a:gd name="T1" fmla="*/ 750 h 750"/>
                  <a:gd name="T2" fmla="*/ 0 w 1017"/>
                  <a:gd name="T3" fmla="*/ 0 h 750"/>
                  <a:gd name="T4" fmla="*/ 0 60000 65536"/>
                  <a:gd name="T5" fmla="*/ 0 60000 65536"/>
                  <a:gd name="T6" fmla="*/ 0 w 1017"/>
                  <a:gd name="T7" fmla="*/ 0 h 750"/>
                  <a:gd name="T8" fmla="*/ 1017 w 1017"/>
                  <a:gd name="T9" fmla="*/ 750 h 7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750">
                    <a:moveTo>
                      <a:pt x="1017" y="75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8" name="Freeform 83"/>
              <p:cNvSpPr>
                <a:spLocks/>
              </p:cNvSpPr>
              <p:nvPr/>
            </p:nvSpPr>
            <p:spPr bwMode="auto">
              <a:xfrm>
                <a:off x="1857" y="2556"/>
                <a:ext cx="914" cy="832"/>
              </a:xfrm>
              <a:custGeom>
                <a:avLst/>
                <a:gdLst>
                  <a:gd name="T0" fmla="*/ 914 w 914"/>
                  <a:gd name="T1" fmla="*/ 832 h 832"/>
                  <a:gd name="T2" fmla="*/ 0 w 914"/>
                  <a:gd name="T3" fmla="*/ 0 h 832"/>
                  <a:gd name="T4" fmla="*/ 0 60000 65536"/>
                  <a:gd name="T5" fmla="*/ 0 60000 65536"/>
                  <a:gd name="T6" fmla="*/ 0 w 914"/>
                  <a:gd name="T7" fmla="*/ 0 h 832"/>
                  <a:gd name="T8" fmla="*/ 914 w 914"/>
                  <a:gd name="T9" fmla="*/ 832 h 8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14" h="832">
                    <a:moveTo>
                      <a:pt x="914" y="83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9" name="Freeform 84"/>
              <p:cNvSpPr>
                <a:spLocks/>
              </p:cNvSpPr>
              <p:nvPr/>
            </p:nvSpPr>
            <p:spPr bwMode="auto">
              <a:xfrm rot="2004361" flipV="1">
                <a:off x="1658" y="2853"/>
                <a:ext cx="1200" cy="330"/>
              </a:xfrm>
              <a:custGeom>
                <a:avLst/>
                <a:gdLst>
                  <a:gd name="T0" fmla="*/ 1200 w 1200"/>
                  <a:gd name="T1" fmla="*/ 0 h 304"/>
                  <a:gd name="T2" fmla="*/ 0 w 1200"/>
                  <a:gd name="T3" fmla="*/ 586 h 304"/>
                  <a:gd name="T4" fmla="*/ 0 60000 65536"/>
                  <a:gd name="T5" fmla="*/ 0 60000 65536"/>
                  <a:gd name="T6" fmla="*/ 0 w 1200"/>
                  <a:gd name="T7" fmla="*/ 0 h 304"/>
                  <a:gd name="T8" fmla="*/ 1200 w 1200"/>
                  <a:gd name="T9" fmla="*/ 304 h 30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0" h="304">
                    <a:moveTo>
                      <a:pt x="1200" y="0"/>
                    </a:moveTo>
                    <a:lnTo>
                      <a:pt x="0" y="30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10" name="Freeform 85"/>
              <p:cNvSpPr>
                <a:spLocks/>
              </p:cNvSpPr>
              <p:nvPr/>
            </p:nvSpPr>
            <p:spPr bwMode="auto">
              <a:xfrm rot="2004361" flipV="1">
                <a:off x="1629" y="2830"/>
                <a:ext cx="1152" cy="452"/>
              </a:xfrm>
              <a:custGeom>
                <a:avLst/>
                <a:gdLst>
                  <a:gd name="T0" fmla="*/ 1152 w 1152"/>
                  <a:gd name="T1" fmla="*/ 0 h 416"/>
                  <a:gd name="T2" fmla="*/ 0 w 1152"/>
                  <a:gd name="T3" fmla="*/ 806 h 416"/>
                  <a:gd name="T4" fmla="*/ 0 60000 65536"/>
                  <a:gd name="T5" fmla="*/ 0 60000 65536"/>
                  <a:gd name="T6" fmla="*/ 0 w 1152"/>
                  <a:gd name="T7" fmla="*/ 0 h 416"/>
                  <a:gd name="T8" fmla="*/ 1152 w 1152"/>
                  <a:gd name="T9" fmla="*/ 416 h 4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52" h="416">
                    <a:moveTo>
                      <a:pt x="1152" y="0"/>
                    </a:moveTo>
                    <a:lnTo>
                      <a:pt x="0" y="416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11" name="Freeform 86"/>
              <p:cNvSpPr>
                <a:spLocks/>
              </p:cNvSpPr>
              <p:nvPr/>
            </p:nvSpPr>
            <p:spPr bwMode="auto">
              <a:xfrm>
                <a:off x="1851" y="2556"/>
                <a:ext cx="456" cy="1152"/>
              </a:xfrm>
              <a:custGeom>
                <a:avLst/>
                <a:gdLst>
                  <a:gd name="T0" fmla="*/ 456 w 456"/>
                  <a:gd name="T1" fmla="*/ 1152 h 1152"/>
                  <a:gd name="T2" fmla="*/ 0 w 456"/>
                  <a:gd name="T3" fmla="*/ 0 h 1152"/>
                  <a:gd name="T4" fmla="*/ 0 60000 65536"/>
                  <a:gd name="T5" fmla="*/ 0 60000 65536"/>
                  <a:gd name="T6" fmla="*/ 0 w 456"/>
                  <a:gd name="T7" fmla="*/ 0 h 1152"/>
                  <a:gd name="T8" fmla="*/ 456 w 456"/>
                  <a:gd name="T9" fmla="*/ 1152 h 11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1152">
                    <a:moveTo>
                      <a:pt x="456" y="1152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12" name="Freeform 87"/>
              <p:cNvSpPr>
                <a:spLocks/>
              </p:cNvSpPr>
              <p:nvPr/>
            </p:nvSpPr>
            <p:spPr bwMode="auto">
              <a:xfrm>
                <a:off x="1851" y="2568"/>
                <a:ext cx="336" cy="1170"/>
              </a:xfrm>
              <a:custGeom>
                <a:avLst/>
                <a:gdLst>
                  <a:gd name="T0" fmla="*/ 336 w 336"/>
                  <a:gd name="T1" fmla="*/ 1170 h 1170"/>
                  <a:gd name="T2" fmla="*/ 0 w 336"/>
                  <a:gd name="T3" fmla="*/ 0 h 1170"/>
                  <a:gd name="T4" fmla="*/ 0 60000 65536"/>
                  <a:gd name="T5" fmla="*/ 0 60000 65536"/>
                  <a:gd name="T6" fmla="*/ 0 w 336"/>
                  <a:gd name="T7" fmla="*/ 0 h 1170"/>
                  <a:gd name="T8" fmla="*/ 336 w 336"/>
                  <a:gd name="T9" fmla="*/ 1170 h 11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6" h="1170">
                    <a:moveTo>
                      <a:pt x="336" y="1170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13" name="Freeform 88"/>
              <p:cNvSpPr>
                <a:spLocks/>
              </p:cNvSpPr>
              <p:nvPr/>
            </p:nvSpPr>
            <p:spPr bwMode="auto">
              <a:xfrm>
                <a:off x="1845" y="2568"/>
                <a:ext cx="234" cy="1206"/>
              </a:xfrm>
              <a:custGeom>
                <a:avLst/>
                <a:gdLst>
                  <a:gd name="T0" fmla="*/ 234 w 234"/>
                  <a:gd name="T1" fmla="*/ 1206 h 1206"/>
                  <a:gd name="T2" fmla="*/ 0 w 234"/>
                  <a:gd name="T3" fmla="*/ 0 h 1206"/>
                  <a:gd name="T4" fmla="*/ 0 60000 65536"/>
                  <a:gd name="T5" fmla="*/ 0 60000 65536"/>
                  <a:gd name="T6" fmla="*/ 0 w 234"/>
                  <a:gd name="T7" fmla="*/ 0 h 1206"/>
                  <a:gd name="T8" fmla="*/ 234 w 234"/>
                  <a:gd name="T9" fmla="*/ 1206 h 12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34" h="1206">
                    <a:moveTo>
                      <a:pt x="234" y="1206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14" name="Freeform 89"/>
              <p:cNvSpPr>
                <a:spLocks/>
              </p:cNvSpPr>
              <p:nvPr/>
            </p:nvSpPr>
            <p:spPr bwMode="auto">
              <a:xfrm>
                <a:off x="1833" y="2562"/>
                <a:ext cx="126" cy="1224"/>
              </a:xfrm>
              <a:custGeom>
                <a:avLst/>
                <a:gdLst>
                  <a:gd name="T0" fmla="*/ 126 w 126"/>
                  <a:gd name="T1" fmla="*/ 1224 h 1224"/>
                  <a:gd name="T2" fmla="*/ 0 w 126"/>
                  <a:gd name="T3" fmla="*/ 0 h 1224"/>
                  <a:gd name="T4" fmla="*/ 0 60000 65536"/>
                  <a:gd name="T5" fmla="*/ 0 60000 65536"/>
                  <a:gd name="T6" fmla="*/ 0 w 126"/>
                  <a:gd name="T7" fmla="*/ 0 h 1224"/>
                  <a:gd name="T8" fmla="*/ 126 w 126"/>
                  <a:gd name="T9" fmla="*/ 1224 h 12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6" h="1224">
                    <a:moveTo>
                      <a:pt x="126" y="122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14364" name="Group 90"/>
            <p:cNvGrpSpPr>
              <a:grpSpLocks/>
            </p:cNvGrpSpPr>
            <p:nvPr/>
          </p:nvGrpSpPr>
          <p:grpSpPr bwMode="auto">
            <a:xfrm>
              <a:off x="576" y="1351"/>
              <a:ext cx="1266" cy="1175"/>
              <a:chOff x="576" y="1351"/>
              <a:chExt cx="1266" cy="1175"/>
            </a:xfrm>
          </p:grpSpPr>
          <p:sp>
            <p:nvSpPr>
              <p:cNvPr id="14391" name="Freeform 91"/>
              <p:cNvSpPr>
                <a:spLocks/>
              </p:cNvSpPr>
              <p:nvPr/>
            </p:nvSpPr>
            <p:spPr bwMode="auto">
              <a:xfrm>
                <a:off x="576" y="2412"/>
                <a:ext cx="1206" cy="114"/>
              </a:xfrm>
              <a:custGeom>
                <a:avLst/>
                <a:gdLst>
                  <a:gd name="T0" fmla="*/ 0 w 1206"/>
                  <a:gd name="T1" fmla="*/ 0 h 114"/>
                  <a:gd name="T2" fmla="*/ 1206 w 1206"/>
                  <a:gd name="T3" fmla="*/ 114 h 114"/>
                  <a:gd name="T4" fmla="*/ 0 60000 65536"/>
                  <a:gd name="T5" fmla="*/ 0 60000 65536"/>
                  <a:gd name="T6" fmla="*/ 0 w 1206"/>
                  <a:gd name="T7" fmla="*/ 0 h 114"/>
                  <a:gd name="T8" fmla="*/ 1206 w 1206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6" h="114">
                    <a:moveTo>
                      <a:pt x="0" y="0"/>
                    </a:moveTo>
                    <a:lnTo>
                      <a:pt x="1206" y="11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2" name="Freeform 92"/>
              <p:cNvSpPr>
                <a:spLocks/>
              </p:cNvSpPr>
              <p:nvPr/>
            </p:nvSpPr>
            <p:spPr bwMode="auto">
              <a:xfrm>
                <a:off x="606" y="2286"/>
                <a:ext cx="1188" cy="234"/>
              </a:xfrm>
              <a:custGeom>
                <a:avLst/>
                <a:gdLst>
                  <a:gd name="T0" fmla="*/ 0 w 1188"/>
                  <a:gd name="T1" fmla="*/ 0 h 234"/>
                  <a:gd name="T2" fmla="*/ 1188 w 1188"/>
                  <a:gd name="T3" fmla="*/ 234 h 234"/>
                  <a:gd name="T4" fmla="*/ 0 60000 65536"/>
                  <a:gd name="T5" fmla="*/ 0 60000 65536"/>
                  <a:gd name="T6" fmla="*/ 0 w 1188"/>
                  <a:gd name="T7" fmla="*/ 0 h 234"/>
                  <a:gd name="T8" fmla="*/ 1188 w 1188"/>
                  <a:gd name="T9" fmla="*/ 234 h 2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8" h="234">
                    <a:moveTo>
                      <a:pt x="0" y="0"/>
                    </a:moveTo>
                    <a:lnTo>
                      <a:pt x="1188" y="23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3" name="Freeform 93"/>
              <p:cNvSpPr>
                <a:spLocks/>
              </p:cNvSpPr>
              <p:nvPr/>
            </p:nvSpPr>
            <p:spPr bwMode="auto">
              <a:xfrm>
                <a:off x="642" y="2160"/>
                <a:ext cx="1146" cy="348"/>
              </a:xfrm>
              <a:custGeom>
                <a:avLst/>
                <a:gdLst>
                  <a:gd name="T0" fmla="*/ 0 w 1146"/>
                  <a:gd name="T1" fmla="*/ 0 h 348"/>
                  <a:gd name="T2" fmla="*/ 1146 w 1146"/>
                  <a:gd name="T3" fmla="*/ 348 h 348"/>
                  <a:gd name="T4" fmla="*/ 0 60000 65536"/>
                  <a:gd name="T5" fmla="*/ 0 60000 65536"/>
                  <a:gd name="T6" fmla="*/ 0 w 1146"/>
                  <a:gd name="T7" fmla="*/ 0 h 348"/>
                  <a:gd name="T8" fmla="*/ 1146 w 1146"/>
                  <a:gd name="T9" fmla="*/ 348 h 3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6" h="348">
                    <a:moveTo>
                      <a:pt x="0" y="0"/>
                    </a:moveTo>
                    <a:lnTo>
                      <a:pt x="1146" y="348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4" name="Freeform 94"/>
              <p:cNvSpPr>
                <a:spLocks/>
              </p:cNvSpPr>
              <p:nvPr/>
            </p:nvSpPr>
            <p:spPr bwMode="auto">
              <a:xfrm>
                <a:off x="690" y="2058"/>
                <a:ext cx="1092" cy="444"/>
              </a:xfrm>
              <a:custGeom>
                <a:avLst/>
                <a:gdLst>
                  <a:gd name="T0" fmla="*/ 0 w 1092"/>
                  <a:gd name="T1" fmla="*/ 0 h 444"/>
                  <a:gd name="T2" fmla="*/ 1092 w 1092"/>
                  <a:gd name="T3" fmla="*/ 444 h 444"/>
                  <a:gd name="T4" fmla="*/ 0 60000 65536"/>
                  <a:gd name="T5" fmla="*/ 0 60000 65536"/>
                  <a:gd name="T6" fmla="*/ 0 w 1092"/>
                  <a:gd name="T7" fmla="*/ 0 h 444"/>
                  <a:gd name="T8" fmla="*/ 1092 w 1092"/>
                  <a:gd name="T9" fmla="*/ 444 h 4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444">
                    <a:moveTo>
                      <a:pt x="0" y="0"/>
                    </a:moveTo>
                    <a:lnTo>
                      <a:pt x="1092" y="444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5" name="Freeform 95"/>
              <p:cNvSpPr>
                <a:spLocks/>
              </p:cNvSpPr>
              <p:nvPr/>
            </p:nvSpPr>
            <p:spPr bwMode="auto">
              <a:xfrm>
                <a:off x="810" y="1842"/>
                <a:ext cx="990" cy="660"/>
              </a:xfrm>
              <a:custGeom>
                <a:avLst/>
                <a:gdLst>
                  <a:gd name="T0" fmla="*/ 0 w 990"/>
                  <a:gd name="T1" fmla="*/ 0 h 660"/>
                  <a:gd name="T2" fmla="*/ 990 w 990"/>
                  <a:gd name="T3" fmla="*/ 660 h 660"/>
                  <a:gd name="T4" fmla="*/ 0 60000 65536"/>
                  <a:gd name="T5" fmla="*/ 0 60000 65536"/>
                  <a:gd name="T6" fmla="*/ 0 w 990"/>
                  <a:gd name="T7" fmla="*/ 0 h 660"/>
                  <a:gd name="T8" fmla="*/ 990 w 990"/>
                  <a:gd name="T9" fmla="*/ 660 h 6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0" h="660">
                    <a:moveTo>
                      <a:pt x="0" y="0"/>
                    </a:moveTo>
                    <a:lnTo>
                      <a:pt x="990" y="66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6" name="Freeform 96"/>
              <p:cNvSpPr>
                <a:spLocks/>
              </p:cNvSpPr>
              <p:nvPr/>
            </p:nvSpPr>
            <p:spPr bwMode="auto">
              <a:xfrm>
                <a:off x="901" y="1738"/>
                <a:ext cx="887" cy="746"/>
              </a:xfrm>
              <a:custGeom>
                <a:avLst/>
                <a:gdLst>
                  <a:gd name="T0" fmla="*/ 0 w 887"/>
                  <a:gd name="T1" fmla="*/ 0 h 746"/>
                  <a:gd name="T2" fmla="*/ 887 w 887"/>
                  <a:gd name="T3" fmla="*/ 746 h 746"/>
                  <a:gd name="T4" fmla="*/ 0 60000 65536"/>
                  <a:gd name="T5" fmla="*/ 0 60000 65536"/>
                  <a:gd name="T6" fmla="*/ 0 w 887"/>
                  <a:gd name="T7" fmla="*/ 0 h 746"/>
                  <a:gd name="T8" fmla="*/ 887 w 887"/>
                  <a:gd name="T9" fmla="*/ 746 h 74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87" h="746">
                    <a:moveTo>
                      <a:pt x="0" y="0"/>
                    </a:moveTo>
                    <a:lnTo>
                      <a:pt x="887" y="746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7" name="Freeform 97"/>
              <p:cNvSpPr>
                <a:spLocks/>
              </p:cNvSpPr>
              <p:nvPr/>
            </p:nvSpPr>
            <p:spPr bwMode="auto">
              <a:xfrm>
                <a:off x="992" y="1642"/>
                <a:ext cx="808" cy="842"/>
              </a:xfrm>
              <a:custGeom>
                <a:avLst/>
                <a:gdLst>
                  <a:gd name="T0" fmla="*/ 0 w 808"/>
                  <a:gd name="T1" fmla="*/ 0 h 842"/>
                  <a:gd name="T2" fmla="*/ 808 w 808"/>
                  <a:gd name="T3" fmla="*/ 842 h 842"/>
                  <a:gd name="T4" fmla="*/ 0 60000 65536"/>
                  <a:gd name="T5" fmla="*/ 0 60000 65536"/>
                  <a:gd name="T6" fmla="*/ 0 w 808"/>
                  <a:gd name="T7" fmla="*/ 0 h 842"/>
                  <a:gd name="T8" fmla="*/ 808 w 808"/>
                  <a:gd name="T9" fmla="*/ 842 h 8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08" h="842">
                    <a:moveTo>
                      <a:pt x="0" y="0"/>
                    </a:moveTo>
                    <a:lnTo>
                      <a:pt x="808" y="84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8" name="Freeform 98"/>
              <p:cNvSpPr>
                <a:spLocks/>
              </p:cNvSpPr>
              <p:nvPr/>
            </p:nvSpPr>
            <p:spPr bwMode="auto">
              <a:xfrm>
                <a:off x="1089" y="1568"/>
                <a:ext cx="729" cy="922"/>
              </a:xfrm>
              <a:custGeom>
                <a:avLst/>
                <a:gdLst>
                  <a:gd name="T0" fmla="*/ 0 w 729"/>
                  <a:gd name="T1" fmla="*/ 0 h 922"/>
                  <a:gd name="T2" fmla="*/ 729 w 729"/>
                  <a:gd name="T3" fmla="*/ 922 h 922"/>
                  <a:gd name="T4" fmla="*/ 0 60000 65536"/>
                  <a:gd name="T5" fmla="*/ 0 60000 65536"/>
                  <a:gd name="T6" fmla="*/ 0 w 729"/>
                  <a:gd name="T7" fmla="*/ 0 h 922"/>
                  <a:gd name="T8" fmla="*/ 729 w 729"/>
                  <a:gd name="T9" fmla="*/ 922 h 9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9" h="922">
                    <a:moveTo>
                      <a:pt x="0" y="0"/>
                    </a:moveTo>
                    <a:lnTo>
                      <a:pt x="729" y="92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9" name="Freeform 99"/>
              <p:cNvSpPr>
                <a:spLocks/>
              </p:cNvSpPr>
              <p:nvPr/>
            </p:nvSpPr>
            <p:spPr bwMode="auto">
              <a:xfrm>
                <a:off x="1363" y="1427"/>
                <a:ext cx="443" cy="1057"/>
              </a:xfrm>
              <a:custGeom>
                <a:avLst/>
                <a:gdLst>
                  <a:gd name="T0" fmla="*/ 0 w 443"/>
                  <a:gd name="T1" fmla="*/ 0 h 1057"/>
                  <a:gd name="T2" fmla="*/ 443 w 443"/>
                  <a:gd name="T3" fmla="*/ 1057 h 1057"/>
                  <a:gd name="T4" fmla="*/ 0 60000 65536"/>
                  <a:gd name="T5" fmla="*/ 0 60000 65536"/>
                  <a:gd name="T6" fmla="*/ 0 w 443"/>
                  <a:gd name="T7" fmla="*/ 0 h 1057"/>
                  <a:gd name="T8" fmla="*/ 443 w 443"/>
                  <a:gd name="T9" fmla="*/ 1057 h 10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43" h="1057">
                    <a:moveTo>
                      <a:pt x="0" y="0"/>
                    </a:moveTo>
                    <a:lnTo>
                      <a:pt x="443" y="1057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0" name="Freeform 100"/>
              <p:cNvSpPr>
                <a:spLocks/>
              </p:cNvSpPr>
              <p:nvPr/>
            </p:nvSpPr>
            <p:spPr bwMode="auto">
              <a:xfrm>
                <a:off x="1477" y="1388"/>
                <a:ext cx="341" cy="1102"/>
              </a:xfrm>
              <a:custGeom>
                <a:avLst/>
                <a:gdLst>
                  <a:gd name="T0" fmla="*/ 0 w 341"/>
                  <a:gd name="T1" fmla="*/ 0 h 1102"/>
                  <a:gd name="T2" fmla="*/ 341 w 341"/>
                  <a:gd name="T3" fmla="*/ 1102 h 1102"/>
                  <a:gd name="T4" fmla="*/ 0 60000 65536"/>
                  <a:gd name="T5" fmla="*/ 0 60000 65536"/>
                  <a:gd name="T6" fmla="*/ 0 w 341"/>
                  <a:gd name="T7" fmla="*/ 0 h 1102"/>
                  <a:gd name="T8" fmla="*/ 341 w 341"/>
                  <a:gd name="T9" fmla="*/ 1102 h 110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1" h="1102">
                    <a:moveTo>
                      <a:pt x="0" y="0"/>
                    </a:moveTo>
                    <a:lnTo>
                      <a:pt x="341" y="110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1" name="Freeform 101"/>
              <p:cNvSpPr>
                <a:spLocks/>
              </p:cNvSpPr>
              <p:nvPr/>
            </p:nvSpPr>
            <p:spPr bwMode="auto">
              <a:xfrm>
                <a:off x="1606" y="1358"/>
                <a:ext cx="224" cy="1120"/>
              </a:xfrm>
              <a:custGeom>
                <a:avLst/>
                <a:gdLst>
                  <a:gd name="T0" fmla="*/ 0 w 224"/>
                  <a:gd name="T1" fmla="*/ 0 h 1120"/>
                  <a:gd name="T2" fmla="*/ 224 w 224"/>
                  <a:gd name="T3" fmla="*/ 1120 h 1120"/>
                  <a:gd name="T4" fmla="*/ 0 60000 65536"/>
                  <a:gd name="T5" fmla="*/ 0 60000 65536"/>
                  <a:gd name="T6" fmla="*/ 0 w 224"/>
                  <a:gd name="T7" fmla="*/ 0 h 1120"/>
                  <a:gd name="T8" fmla="*/ 224 w 224"/>
                  <a:gd name="T9" fmla="*/ 1120 h 112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4" h="1120">
                    <a:moveTo>
                      <a:pt x="0" y="0"/>
                    </a:moveTo>
                    <a:lnTo>
                      <a:pt x="224" y="112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402" name="Freeform 102"/>
              <p:cNvSpPr>
                <a:spLocks/>
              </p:cNvSpPr>
              <p:nvPr/>
            </p:nvSpPr>
            <p:spPr bwMode="auto">
              <a:xfrm>
                <a:off x="1728" y="1351"/>
                <a:ext cx="114" cy="1133"/>
              </a:xfrm>
              <a:custGeom>
                <a:avLst/>
                <a:gdLst>
                  <a:gd name="T0" fmla="*/ 0 w 114"/>
                  <a:gd name="T1" fmla="*/ 0 h 1133"/>
                  <a:gd name="T2" fmla="*/ 114 w 114"/>
                  <a:gd name="T3" fmla="*/ 1133 h 1133"/>
                  <a:gd name="T4" fmla="*/ 0 60000 65536"/>
                  <a:gd name="T5" fmla="*/ 0 60000 65536"/>
                  <a:gd name="T6" fmla="*/ 0 w 114"/>
                  <a:gd name="T7" fmla="*/ 0 h 1133"/>
                  <a:gd name="T8" fmla="*/ 114 w 114"/>
                  <a:gd name="T9" fmla="*/ 1133 h 113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" h="1133">
                    <a:moveTo>
                      <a:pt x="0" y="0"/>
                    </a:moveTo>
                    <a:lnTo>
                      <a:pt x="114" y="1133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14365" name="Group 103"/>
            <p:cNvGrpSpPr>
              <a:grpSpLocks/>
            </p:cNvGrpSpPr>
            <p:nvPr/>
          </p:nvGrpSpPr>
          <p:grpSpPr bwMode="auto">
            <a:xfrm>
              <a:off x="564" y="2497"/>
              <a:ext cx="1271" cy="1289"/>
              <a:chOff x="564" y="2497"/>
              <a:chExt cx="1271" cy="1289"/>
            </a:xfrm>
          </p:grpSpPr>
          <p:sp>
            <p:nvSpPr>
              <p:cNvPr id="14379" name="Freeform 104"/>
              <p:cNvSpPr>
                <a:spLocks/>
              </p:cNvSpPr>
              <p:nvPr/>
            </p:nvSpPr>
            <p:spPr bwMode="auto">
              <a:xfrm>
                <a:off x="1728" y="2568"/>
                <a:ext cx="84" cy="1218"/>
              </a:xfrm>
              <a:custGeom>
                <a:avLst/>
                <a:gdLst>
                  <a:gd name="T0" fmla="*/ 0 w 84"/>
                  <a:gd name="T1" fmla="*/ 1218 h 1218"/>
                  <a:gd name="T2" fmla="*/ 84 w 84"/>
                  <a:gd name="T3" fmla="*/ 0 h 1218"/>
                  <a:gd name="T4" fmla="*/ 0 60000 65536"/>
                  <a:gd name="T5" fmla="*/ 0 60000 65536"/>
                  <a:gd name="T6" fmla="*/ 0 w 84"/>
                  <a:gd name="T7" fmla="*/ 0 h 1218"/>
                  <a:gd name="T8" fmla="*/ 84 w 84"/>
                  <a:gd name="T9" fmla="*/ 1218 h 121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" h="1218">
                    <a:moveTo>
                      <a:pt x="0" y="1218"/>
                    </a:moveTo>
                    <a:lnTo>
                      <a:pt x="84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0" name="Freeform 105"/>
              <p:cNvSpPr>
                <a:spLocks/>
              </p:cNvSpPr>
              <p:nvPr/>
            </p:nvSpPr>
            <p:spPr bwMode="auto">
              <a:xfrm>
                <a:off x="1608" y="2562"/>
                <a:ext cx="204" cy="1206"/>
              </a:xfrm>
              <a:custGeom>
                <a:avLst/>
                <a:gdLst>
                  <a:gd name="T0" fmla="*/ 0 w 204"/>
                  <a:gd name="T1" fmla="*/ 1206 h 1206"/>
                  <a:gd name="T2" fmla="*/ 204 w 204"/>
                  <a:gd name="T3" fmla="*/ 0 h 1206"/>
                  <a:gd name="T4" fmla="*/ 0 60000 65536"/>
                  <a:gd name="T5" fmla="*/ 0 60000 65536"/>
                  <a:gd name="T6" fmla="*/ 0 w 204"/>
                  <a:gd name="T7" fmla="*/ 0 h 1206"/>
                  <a:gd name="T8" fmla="*/ 204 w 204"/>
                  <a:gd name="T9" fmla="*/ 1206 h 120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4" h="1206">
                    <a:moveTo>
                      <a:pt x="0" y="1206"/>
                    </a:moveTo>
                    <a:lnTo>
                      <a:pt x="204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1" name="Freeform 106"/>
              <p:cNvSpPr>
                <a:spLocks/>
              </p:cNvSpPr>
              <p:nvPr/>
            </p:nvSpPr>
            <p:spPr bwMode="auto">
              <a:xfrm>
                <a:off x="1476" y="2562"/>
                <a:ext cx="324" cy="1170"/>
              </a:xfrm>
              <a:custGeom>
                <a:avLst/>
                <a:gdLst>
                  <a:gd name="T0" fmla="*/ 0 w 324"/>
                  <a:gd name="T1" fmla="*/ 1170 h 1170"/>
                  <a:gd name="T2" fmla="*/ 324 w 324"/>
                  <a:gd name="T3" fmla="*/ 0 h 1170"/>
                  <a:gd name="T4" fmla="*/ 0 60000 65536"/>
                  <a:gd name="T5" fmla="*/ 0 60000 65536"/>
                  <a:gd name="T6" fmla="*/ 0 w 324"/>
                  <a:gd name="T7" fmla="*/ 0 h 1170"/>
                  <a:gd name="T8" fmla="*/ 324 w 324"/>
                  <a:gd name="T9" fmla="*/ 1170 h 11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4" h="1170">
                    <a:moveTo>
                      <a:pt x="0" y="1170"/>
                    </a:moveTo>
                    <a:lnTo>
                      <a:pt x="324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2" name="Freeform 107"/>
              <p:cNvSpPr>
                <a:spLocks/>
              </p:cNvSpPr>
              <p:nvPr/>
            </p:nvSpPr>
            <p:spPr bwMode="auto">
              <a:xfrm>
                <a:off x="1344" y="2562"/>
                <a:ext cx="456" cy="1122"/>
              </a:xfrm>
              <a:custGeom>
                <a:avLst/>
                <a:gdLst>
                  <a:gd name="T0" fmla="*/ 0 w 456"/>
                  <a:gd name="T1" fmla="*/ 1122 h 1122"/>
                  <a:gd name="T2" fmla="*/ 456 w 456"/>
                  <a:gd name="T3" fmla="*/ 0 h 1122"/>
                  <a:gd name="T4" fmla="*/ 0 60000 65536"/>
                  <a:gd name="T5" fmla="*/ 0 60000 65536"/>
                  <a:gd name="T6" fmla="*/ 0 w 456"/>
                  <a:gd name="T7" fmla="*/ 0 h 1122"/>
                  <a:gd name="T8" fmla="*/ 456 w 456"/>
                  <a:gd name="T9" fmla="*/ 1122 h 11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1122">
                    <a:moveTo>
                      <a:pt x="0" y="1122"/>
                    </a:moveTo>
                    <a:lnTo>
                      <a:pt x="45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3" name="Freeform 108"/>
              <p:cNvSpPr>
                <a:spLocks/>
              </p:cNvSpPr>
              <p:nvPr/>
            </p:nvSpPr>
            <p:spPr bwMode="auto">
              <a:xfrm>
                <a:off x="1116" y="2497"/>
                <a:ext cx="719" cy="1073"/>
              </a:xfrm>
              <a:custGeom>
                <a:avLst/>
                <a:gdLst>
                  <a:gd name="T0" fmla="*/ 0 w 719"/>
                  <a:gd name="T1" fmla="*/ 1073 h 1073"/>
                  <a:gd name="T2" fmla="*/ 719 w 719"/>
                  <a:gd name="T3" fmla="*/ 0 h 1073"/>
                  <a:gd name="T4" fmla="*/ 0 60000 65536"/>
                  <a:gd name="T5" fmla="*/ 0 60000 65536"/>
                  <a:gd name="T6" fmla="*/ 0 w 719"/>
                  <a:gd name="T7" fmla="*/ 0 h 1073"/>
                  <a:gd name="T8" fmla="*/ 719 w 719"/>
                  <a:gd name="T9" fmla="*/ 1073 h 107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19" h="1073">
                    <a:moveTo>
                      <a:pt x="0" y="1073"/>
                    </a:moveTo>
                    <a:lnTo>
                      <a:pt x="719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4" name="Freeform 109"/>
              <p:cNvSpPr>
                <a:spLocks/>
              </p:cNvSpPr>
              <p:nvPr/>
            </p:nvSpPr>
            <p:spPr bwMode="auto">
              <a:xfrm>
                <a:off x="1020" y="2497"/>
                <a:ext cx="815" cy="1001"/>
              </a:xfrm>
              <a:custGeom>
                <a:avLst/>
                <a:gdLst>
                  <a:gd name="T0" fmla="*/ 0 w 815"/>
                  <a:gd name="T1" fmla="*/ 1001 h 1001"/>
                  <a:gd name="T2" fmla="*/ 815 w 815"/>
                  <a:gd name="T3" fmla="*/ 0 h 1001"/>
                  <a:gd name="T4" fmla="*/ 0 60000 65536"/>
                  <a:gd name="T5" fmla="*/ 0 60000 65536"/>
                  <a:gd name="T6" fmla="*/ 0 w 815"/>
                  <a:gd name="T7" fmla="*/ 0 h 1001"/>
                  <a:gd name="T8" fmla="*/ 815 w 815"/>
                  <a:gd name="T9" fmla="*/ 1001 h 100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15" h="1001">
                    <a:moveTo>
                      <a:pt x="0" y="1001"/>
                    </a:moveTo>
                    <a:lnTo>
                      <a:pt x="815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5" name="Freeform 110"/>
              <p:cNvSpPr>
                <a:spLocks/>
              </p:cNvSpPr>
              <p:nvPr/>
            </p:nvSpPr>
            <p:spPr bwMode="auto">
              <a:xfrm>
                <a:off x="912" y="2550"/>
                <a:ext cx="876" cy="858"/>
              </a:xfrm>
              <a:custGeom>
                <a:avLst/>
                <a:gdLst>
                  <a:gd name="T0" fmla="*/ 0 w 876"/>
                  <a:gd name="T1" fmla="*/ 858 h 858"/>
                  <a:gd name="T2" fmla="*/ 876 w 876"/>
                  <a:gd name="T3" fmla="*/ 0 h 858"/>
                  <a:gd name="T4" fmla="*/ 0 60000 65536"/>
                  <a:gd name="T5" fmla="*/ 0 60000 65536"/>
                  <a:gd name="T6" fmla="*/ 0 w 876"/>
                  <a:gd name="T7" fmla="*/ 0 h 858"/>
                  <a:gd name="T8" fmla="*/ 876 w 876"/>
                  <a:gd name="T9" fmla="*/ 858 h 8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76" h="858">
                    <a:moveTo>
                      <a:pt x="0" y="858"/>
                    </a:moveTo>
                    <a:lnTo>
                      <a:pt x="87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6" name="Freeform 111"/>
              <p:cNvSpPr>
                <a:spLocks/>
              </p:cNvSpPr>
              <p:nvPr/>
            </p:nvSpPr>
            <p:spPr bwMode="auto">
              <a:xfrm>
                <a:off x="822" y="2550"/>
                <a:ext cx="966" cy="738"/>
              </a:xfrm>
              <a:custGeom>
                <a:avLst/>
                <a:gdLst>
                  <a:gd name="T0" fmla="*/ 0 w 966"/>
                  <a:gd name="T1" fmla="*/ 738 h 738"/>
                  <a:gd name="T2" fmla="*/ 966 w 966"/>
                  <a:gd name="T3" fmla="*/ 0 h 738"/>
                  <a:gd name="T4" fmla="*/ 0 60000 65536"/>
                  <a:gd name="T5" fmla="*/ 0 60000 65536"/>
                  <a:gd name="T6" fmla="*/ 0 w 966"/>
                  <a:gd name="T7" fmla="*/ 0 h 738"/>
                  <a:gd name="T8" fmla="*/ 966 w 966"/>
                  <a:gd name="T9" fmla="*/ 738 h 73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6" h="738">
                    <a:moveTo>
                      <a:pt x="0" y="738"/>
                    </a:moveTo>
                    <a:lnTo>
                      <a:pt x="966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7" name="Freeform 112"/>
              <p:cNvSpPr>
                <a:spLocks/>
              </p:cNvSpPr>
              <p:nvPr/>
            </p:nvSpPr>
            <p:spPr bwMode="auto">
              <a:xfrm>
                <a:off x="682" y="2556"/>
                <a:ext cx="1112" cy="477"/>
              </a:xfrm>
              <a:custGeom>
                <a:avLst/>
                <a:gdLst>
                  <a:gd name="T0" fmla="*/ 0 w 1112"/>
                  <a:gd name="T1" fmla="*/ 477 h 477"/>
                  <a:gd name="T2" fmla="*/ 1112 w 1112"/>
                  <a:gd name="T3" fmla="*/ 0 h 477"/>
                  <a:gd name="T4" fmla="*/ 0 60000 65536"/>
                  <a:gd name="T5" fmla="*/ 0 60000 65536"/>
                  <a:gd name="T6" fmla="*/ 0 w 1112"/>
                  <a:gd name="T7" fmla="*/ 0 h 477"/>
                  <a:gd name="T8" fmla="*/ 1112 w 1112"/>
                  <a:gd name="T9" fmla="*/ 477 h 4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2" h="477">
                    <a:moveTo>
                      <a:pt x="0" y="477"/>
                    </a:moveTo>
                    <a:lnTo>
                      <a:pt x="1112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8" name="Freeform 113"/>
              <p:cNvSpPr>
                <a:spLocks/>
              </p:cNvSpPr>
              <p:nvPr/>
            </p:nvSpPr>
            <p:spPr bwMode="auto">
              <a:xfrm>
                <a:off x="618" y="2544"/>
                <a:ext cx="1182" cy="366"/>
              </a:xfrm>
              <a:custGeom>
                <a:avLst/>
                <a:gdLst>
                  <a:gd name="T0" fmla="*/ 0 w 1182"/>
                  <a:gd name="T1" fmla="*/ 366 h 366"/>
                  <a:gd name="T2" fmla="*/ 1182 w 1182"/>
                  <a:gd name="T3" fmla="*/ 0 h 366"/>
                  <a:gd name="T4" fmla="*/ 0 60000 65536"/>
                  <a:gd name="T5" fmla="*/ 0 60000 65536"/>
                  <a:gd name="T6" fmla="*/ 0 w 1182"/>
                  <a:gd name="T7" fmla="*/ 0 h 366"/>
                  <a:gd name="T8" fmla="*/ 1182 w 1182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2" h="366">
                    <a:moveTo>
                      <a:pt x="0" y="366"/>
                    </a:moveTo>
                    <a:lnTo>
                      <a:pt x="1182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89" name="Freeform 114"/>
              <p:cNvSpPr>
                <a:spLocks/>
              </p:cNvSpPr>
              <p:nvPr/>
            </p:nvSpPr>
            <p:spPr bwMode="auto">
              <a:xfrm>
                <a:off x="594" y="2544"/>
                <a:ext cx="1188" cy="252"/>
              </a:xfrm>
              <a:custGeom>
                <a:avLst/>
                <a:gdLst>
                  <a:gd name="T0" fmla="*/ 0 w 1188"/>
                  <a:gd name="T1" fmla="*/ 252 h 252"/>
                  <a:gd name="T2" fmla="*/ 1188 w 1188"/>
                  <a:gd name="T3" fmla="*/ 0 h 252"/>
                  <a:gd name="T4" fmla="*/ 0 60000 65536"/>
                  <a:gd name="T5" fmla="*/ 0 60000 65536"/>
                  <a:gd name="T6" fmla="*/ 0 w 1188"/>
                  <a:gd name="T7" fmla="*/ 0 h 252"/>
                  <a:gd name="T8" fmla="*/ 1188 w 1188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8" h="252">
                    <a:moveTo>
                      <a:pt x="0" y="252"/>
                    </a:moveTo>
                    <a:lnTo>
                      <a:pt x="1188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90" name="Freeform 115"/>
              <p:cNvSpPr>
                <a:spLocks/>
              </p:cNvSpPr>
              <p:nvPr/>
            </p:nvSpPr>
            <p:spPr bwMode="auto">
              <a:xfrm>
                <a:off x="564" y="2538"/>
                <a:ext cx="1212" cy="132"/>
              </a:xfrm>
              <a:custGeom>
                <a:avLst/>
                <a:gdLst>
                  <a:gd name="T0" fmla="*/ 0 w 1212"/>
                  <a:gd name="T1" fmla="*/ 132 h 132"/>
                  <a:gd name="T2" fmla="*/ 1212 w 1212"/>
                  <a:gd name="T3" fmla="*/ 0 h 132"/>
                  <a:gd name="T4" fmla="*/ 0 60000 65536"/>
                  <a:gd name="T5" fmla="*/ 0 60000 65536"/>
                  <a:gd name="T6" fmla="*/ 0 w 1212"/>
                  <a:gd name="T7" fmla="*/ 0 h 132"/>
                  <a:gd name="T8" fmla="*/ 1212 w 1212"/>
                  <a:gd name="T9" fmla="*/ 132 h 1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12" h="132">
                    <a:moveTo>
                      <a:pt x="0" y="132"/>
                    </a:moveTo>
                    <a:lnTo>
                      <a:pt x="1212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14366" name="Group 116"/>
            <p:cNvGrpSpPr>
              <a:grpSpLocks/>
            </p:cNvGrpSpPr>
            <p:nvPr/>
          </p:nvGrpSpPr>
          <p:grpSpPr bwMode="auto">
            <a:xfrm>
              <a:off x="1816" y="1359"/>
              <a:ext cx="1301" cy="1167"/>
              <a:chOff x="1816" y="1359"/>
              <a:chExt cx="1301" cy="1167"/>
            </a:xfrm>
          </p:grpSpPr>
          <p:sp>
            <p:nvSpPr>
              <p:cNvPr id="14367" name="Freeform 117"/>
              <p:cNvSpPr>
                <a:spLocks/>
              </p:cNvSpPr>
              <p:nvPr/>
            </p:nvSpPr>
            <p:spPr bwMode="auto">
              <a:xfrm>
                <a:off x="1875" y="2085"/>
                <a:ext cx="1140" cy="411"/>
              </a:xfrm>
              <a:custGeom>
                <a:avLst/>
                <a:gdLst>
                  <a:gd name="T0" fmla="*/ 1140 w 1140"/>
                  <a:gd name="T1" fmla="*/ 0 h 411"/>
                  <a:gd name="T2" fmla="*/ 0 w 1140"/>
                  <a:gd name="T3" fmla="*/ 411 h 411"/>
                  <a:gd name="T4" fmla="*/ 0 60000 65536"/>
                  <a:gd name="T5" fmla="*/ 0 60000 65536"/>
                  <a:gd name="T6" fmla="*/ 0 w 1140"/>
                  <a:gd name="T7" fmla="*/ 0 h 411"/>
                  <a:gd name="T8" fmla="*/ 1140 w 1140"/>
                  <a:gd name="T9" fmla="*/ 411 h 4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40" h="411">
                    <a:moveTo>
                      <a:pt x="1140" y="0"/>
                    </a:moveTo>
                    <a:lnTo>
                      <a:pt x="0" y="411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68" name="Freeform 118"/>
              <p:cNvSpPr>
                <a:spLocks/>
              </p:cNvSpPr>
              <p:nvPr/>
            </p:nvSpPr>
            <p:spPr bwMode="auto">
              <a:xfrm>
                <a:off x="1881" y="2199"/>
                <a:ext cx="1182" cy="309"/>
              </a:xfrm>
              <a:custGeom>
                <a:avLst/>
                <a:gdLst>
                  <a:gd name="T0" fmla="*/ 1182 w 1182"/>
                  <a:gd name="T1" fmla="*/ 0 h 309"/>
                  <a:gd name="T2" fmla="*/ 0 w 1182"/>
                  <a:gd name="T3" fmla="*/ 309 h 309"/>
                  <a:gd name="T4" fmla="*/ 0 60000 65536"/>
                  <a:gd name="T5" fmla="*/ 0 60000 65536"/>
                  <a:gd name="T6" fmla="*/ 0 w 1182"/>
                  <a:gd name="T7" fmla="*/ 0 h 309"/>
                  <a:gd name="T8" fmla="*/ 1182 w 1182"/>
                  <a:gd name="T9" fmla="*/ 309 h 30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2" h="309">
                    <a:moveTo>
                      <a:pt x="1182" y="0"/>
                    </a:moveTo>
                    <a:lnTo>
                      <a:pt x="0" y="309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69" name="Freeform 119"/>
              <p:cNvSpPr>
                <a:spLocks/>
              </p:cNvSpPr>
              <p:nvPr/>
            </p:nvSpPr>
            <p:spPr bwMode="auto">
              <a:xfrm>
                <a:off x="1881" y="2325"/>
                <a:ext cx="1212" cy="195"/>
              </a:xfrm>
              <a:custGeom>
                <a:avLst/>
                <a:gdLst>
                  <a:gd name="T0" fmla="*/ 1212 w 1212"/>
                  <a:gd name="T1" fmla="*/ 0 h 195"/>
                  <a:gd name="T2" fmla="*/ 0 w 1212"/>
                  <a:gd name="T3" fmla="*/ 195 h 195"/>
                  <a:gd name="T4" fmla="*/ 0 60000 65536"/>
                  <a:gd name="T5" fmla="*/ 0 60000 65536"/>
                  <a:gd name="T6" fmla="*/ 0 w 1212"/>
                  <a:gd name="T7" fmla="*/ 0 h 195"/>
                  <a:gd name="T8" fmla="*/ 1212 w 1212"/>
                  <a:gd name="T9" fmla="*/ 195 h 1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12" h="195">
                    <a:moveTo>
                      <a:pt x="1212" y="0"/>
                    </a:moveTo>
                    <a:lnTo>
                      <a:pt x="0" y="195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0" name="Freeform 120"/>
              <p:cNvSpPr>
                <a:spLocks/>
              </p:cNvSpPr>
              <p:nvPr/>
            </p:nvSpPr>
            <p:spPr bwMode="auto">
              <a:xfrm>
                <a:off x="1881" y="2439"/>
                <a:ext cx="1236" cy="87"/>
              </a:xfrm>
              <a:custGeom>
                <a:avLst/>
                <a:gdLst>
                  <a:gd name="T0" fmla="*/ 1236 w 1236"/>
                  <a:gd name="T1" fmla="*/ 0 h 87"/>
                  <a:gd name="T2" fmla="*/ 0 w 1236"/>
                  <a:gd name="T3" fmla="*/ 87 h 87"/>
                  <a:gd name="T4" fmla="*/ 0 60000 65536"/>
                  <a:gd name="T5" fmla="*/ 0 60000 65536"/>
                  <a:gd name="T6" fmla="*/ 0 w 1236"/>
                  <a:gd name="T7" fmla="*/ 0 h 87"/>
                  <a:gd name="T8" fmla="*/ 1236 w 1236"/>
                  <a:gd name="T9" fmla="*/ 87 h 8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36" h="87">
                    <a:moveTo>
                      <a:pt x="1236" y="0"/>
                    </a:moveTo>
                    <a:lnTo>
                      <a:pt x="0" y="87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1" name="Freeform 121"/>
              <p:cNvSpPr>
                <a:spLocks/>
              </p:cNvSpPr>
              <p:nvPr/>
            </p:nvSpPr>
            <p:spPr bwMode="auto">
              <a:xfrm>
                <a:off x="1841" y="1359"/>
                <a:ext cx="148" cy="1066"/>
              </a:xfrm>
              <a:custGeom>
                <a:avLst/>
                <a:gdLst>
                  <a:gd name="T0" fmla="*/ 148 w 148"/>
                  <a:gd name="T1" fmla="*/ 0 h 1066"/>
                  <a:gd name="T2" fmla="*/ 0 w 148"/>
                  <a:gd name="T3" fmla="*/ 1066 h 1066"/>
                  <a:gd name="T4" fmla="*/ 0 60000 65536"/>
                  <a:gd name="T5" fmla="*/ 0 60000 65536"/>
                  <a:gd name="T6" fmla="*/ 0 w 148"/>
                  <a:gd name="T7" fmla="*/ 0 h 1066"/>
                  <a:gd name="T8" fmla="*/ 148 w 148"/>
                  <a:gd name="T9" fmla="*/ 1066 h 10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8" h="1066">
                    <a:moveTo>
                      <a:pt x="148" y="0"/>
                    </a:moveTo>
                    <a:lnTo>
                      <a:pt x="0" y="1066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2" name="Freeform 122"/>
              <p:cNvSpPr>
                <a:spLocks/>
              </p:cNvSpPr>
              <p:nvPr/>
            </p:nvSpPr>
            <p:spPr bwMode="auto">
              <a:xfrm>
                <a:off x="1840" y="1383"/>
                <a:ext cx="269" cy="1042"/>
              </a:xfrm>
              <a:custGeom>
                <a:avLst/>
                <a:gdLst>
                  <a:gd name="T0" fmla="*/ 269 w 269"/>
                  <a:gd name="T1" fmla="*/ 0 h 1042"/>
                  <a:gd name="T2" fmla="*/ 0 w 269"/>
                  <a:gd name="T3" fmla="*/ 1042 h 1042"/>
                  <a:gd name="T4" fmla="*/ 0 60000 65536"/>
                  <a:gd name="T5" fmla="*/ 0 60000 65536"/>
                  <a:gd name="T6" fmla="*/ 0 w 269"/>
                  <a:gd name="T7" fmla="*/ 0 h 1042"/>
                  <a:gd name="T8" fmla="*/ 269 w 269"/>
                  <a:gd name="T9" fmla="*/ 1042 h 10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9" h="1042">
                    <a:moveTo>
                      <a:pt x="269" y="0"/>
                    </a:moveTo>
                    <a:lnTo>
                      <a:pt x="0" y="1042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3" name="Freeform 123"/>
              <p:cNvSpPr>
                <a:spLocks/>
              </p:cNvSpPr>
              <p:nvPr/>
            </p:nvSpPr>
            <p:spPr bwMode="auto">
              <a:xfrm>
                <a:off x="1832" y="1407"/>
                <a:ext cx="403" cy="1089"/>
              </a:xfrm>
              <a:custGeom>
                <a:avLst/>
                <a:gdLst>
                  <a:gd name="T0" fmla="*/ 403 w 403"/>
                  <a:gd name="T1" fmla="*/ 0 h 1089"/>
                  <a:gd name="T2" fmla="*/ 0 w 403"/>
                  <a:gd name="T3" fmla="*/ 1089 h 1089"/>
                  <a:gd name="T4" fmla="*/ 0 60000 65536"/>
                  <a:gd name="T5" fmla="*/ 0 60000 65536"/>
                  <a:gd name="T6" fmla="*/ 0 w 403"/>
                  <a:gd name="T7" fmla="*/ 0 h 1089"/>
                  <a:gd name="T8" fmla="*/ 403 w 403"/>
                  <a:gd name="T9" fmla="*/ 1089 h 10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03" h="1089">
                    <a:moveTo>
                      <a:pt x="403" y="0"/>
                    </a:moveTo>
                    <a:lnTo>
                      <a:pt x="0" y="1089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4" name="Freeform 124"/>
              <p:cNvSpPr>
                <a:spLocks/>
              </p:cNvSpPr>
              <p:nvPr/>
            </p:nvSpPr>
            <p:spPr bwMode="auto">
              <a:xfrm>
                <a:off x="1832" y="1467"/>
                <a:ext cx="541" cy="1045"/>
              </a:xfrm>
              <a:custGeom>
                <a:avLst/>
                <a:gdLst>
                  <a:gd name="T0" fmla="*/ 541 w 541"/>
                  <a:gd name="T1" fmla="*/ 0 h 1045"/>
                  <a:gd name="T2" fmla="*/ 0 w 541"/>
                  <a:gd name="T3" fmla="*/ 1045 h 1045"/>
                  <a:gd name="T4" fmla="*/ 0 60000 65536"/>
                  <a:gd name="T5" fmla="*/ 0 60000 65536"/>
                  <a:gd name="T6" fmla="*/ 0 w 541"/>
                  <a:gd name="T7" fmla="*/ 0 h 1045"/>
                  <a:gd name="T8" fmla="*/ 541 w 541"/>
                  <a:gd name="T9" fmla="*/ 1045 h 10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1" h="1045">
                    <a:moveTo>
                      <a:pt x="541" y="0"/>
                    </a:moveTo>
                    <a:lnTo>
                      <a:pt x="0" y="1045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5" name="Freeform 125"/>
              <p:cNvSpPr>
                <a:spLocks/>
              </p:cNvSpPr>
              <p:nvPr/>
            </p:nvSpPr>
            <p:spPr bwMode="auto">
              <a:xfrm>
                <a:off x="1880" y="1593"/>
                <a:ext cx="727" cy="867"/>
              </a:xfrm>
              <a:custGeom>
                <a:avLst/>
                <a:gdLst>
                  <a:gd name="T0" fmla="*/ 727 w 727"/>
                  <a:gd name="T1" fmla="*/ 0 h 867"/>
                  <a:gd name="T2" fmla="*/ 0 w 727"/>
                  <a:gd name="T3" fmla="*/ 867 h 867"/>
                  <a:gd name="T4" fmla="*/ 0 60000 65536"/>
                  <a:gd name="T5" fmla="*/ 0 60000 65536"/>
                  <a:gd name="T6" fmla="*/ 0 w 727"/>
                  <a:gd name="T7" fmla="*/ 0 h 867"/>
                  <a:gd name="T8" fmla="*/ 727 w 727"/>
                  <a:gd name="T9" fmla="*/ 867 h 8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7" h="867">
                    <a:moveTo>
                      <a:pt x="727" y="0"/>
                    </a:moveTo>
                    <a:lnTo>
                      <a:pt x="0" y="867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6" name="Freeform 126"/>
              <p:cNvSpPr>
                <a:spLocks/>
              </p:cNvSpPr>
              <p:nvPr/>
            </p:nvSpPr>
            <p:spPr bwMode="auto">
              <a:xfrm>
                <a:off x="1881" y="1683"/>
                <a:ext cx="834" cy="789"/>
              </a:xfrm>
              <a:custGeom>
                <a:avLst/>
                <a:gdLst>
                  <a:gd name="T0" fmla="*/ 834 w 834"/>
                  <a:gd name="T1" fmla="*/ 0 h 789"/>
                  <a:gd name="T2" fmla="*/ 0 w 834"/>
                  <a:gd name="T3" fmla="*/ 789 h 789"/>
                  <a:gd name="T4" fmla="*/ 0 60000 65536"/>
                  <a:gd name="T5" fmla="*/ 0 60000 65536"/>
                  <a:gd name="T6" fmla="*/ 0 w 834"/>
                  <a:gd name="T7" fmla="*/ 0 h 789"/>
                  <a:gd name="T8" fmla="*/ 834 w 834"/>
                  <a:gd name="T9" fmla="*/ 789 h 7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34" h="789">
                    <a:moveTo>
                      <a:pt x="834" y="0"/>
                    </a:moveTo>
                    <a:lnTo>
                      <a:pt x="0" y="789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7" name="Freeform 127"/>
              <p:cNvSpPr>
                <a:spLocks/>
              </p:cNvSpPr>
              <p:nvPr/>
            </p:nvSpPr>
            <p:spPr bwMode="auto">
              <a:xfrm>
                <a:off x="1902" y="1773"/>
                <a:ext cx="903" cy="686"/>
              </a:xfrm>
              <a:custGeom>
                <a:avLst/>
                <a:gdLst>
                  <a:gd name="T0" fmla="*/ 903 w 903"/>
                  <a:gd name="T1" fmla="*/ 0 h 686"/>
                  <a:gd name="T2" fmla="*/ 0 w 903"/>
                  <a:gd name="T3" fmla="*/ 686 h 686"/>
                  <a:gd name="T4" fmla="*/ 0 60000 65536"/>
                  <a:gd name="T5" fmla="*/ 0 60000 65536"/>
                  <a:gd name="T6" fmla="*/ 0 w 903"/>
                  <a:gd name="T7" fmla="*/ 0 h 686"/>
                  <a:gd name="T8" fmla="*/ 903 w 903"/>
                  <a:gd name="T9" fmla="*/ 686 h 6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3" h="686">
                    <a:moveTo>
                      <a:pt x="903" y="0"/>
                    </a:moveTo>
                    <a:lnTo>
                      <a:pt x="0" y="686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  <p:sp>
            <p:nvSpPr>
              <p:cNvPr id="14378" name="Freeform 128"/>
              <p:cNvSpPr>
                <a:spLocks/>
              </p:cNvSpPr>
              <p:nvPr/>
            </p:nvSpPr>
            <p:spPr bwMode="auto">
              <a:xfrm>
                <a:off x="1816" y="1875"/>
                <a:ext cx="1073" cy="637"/>
              </a:xfrm>
              <a:custGeom>
                <a:avLst/>
                <a:gdLst>
                  <a:gd name="T0" fmla="*/ 1073 w 1073"/>
                  <a:gd name="T1" fmla="*/ 0 h 637"/>
                  <a:gd name="T2" fmla="*/ 0 w 1073"/>
                  <a:gd name="T3" fmla="*/ 637 h 637"/>
                  <a:gd name="T4" fmla="*/ 0 60000 65536"/>
                  <a:gd name="T5" fmla="*/ 0 60000 65536"/>
                  <a:gd name="T6" fmla="*/ 0 w 1073"/>
                  <a:gd name="T7" fmla="*/ 0 h 637"/>
                  <a:gd name="T8" fmla="*/ 1073 w 1073"/>
                  <a:gd name="T9" fmla="*/ 637 h 6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73" h="637">
                    <a:moveTo>
                      <a:pt x="1073" y="0"/>
                    </a:moveTo>
                    <a:lnTo>
                      <a:pt x="0" y="637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Georgia" pitchFamily="18" charset="0"/>
                </a:endParaRPr>
              </a:p>
            </p:txBody>
          </p:sp>
        </p:grpSp>
      </p:grpSp>
      <p:sp>
        <p:nvSpPr>
          <p:cNvPr id="14359" name="Oval 129"/>
          <p:cNvSpPr>
            <a:spLocks noChangeArrowheads="1"/>
          </p:cNvSpPr>
          <p:nvPr/>
        </p:nvSpPr>
        <p:spPr bwMode="auto">
          <a:xfrm>
            <a:off x="2843213" y="3933825"/>
            <a:ext cx="144462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400"/>
            <a:ext cx="8839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Приборы для измерения времени</a:t>
            </a:r>
          </a:p>
        </p:txBody>
      </p:sp>
      <p:pic>
        <p:nvPicPr>
          <p:cNvPr id="13315" name="Рисунок 8" descr="121524951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9" descr="8d62d46a35e7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10" descr="1-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051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1" descr="pw-02-5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1524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12" descr="untitled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2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 descr="спидометр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65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Приборы для измерения скорости </a:t>
            </a:r>
          </a:p>
        </p:txBody>
      </p:sp>
      <p:sp>
        <p:nvSpPr>
          <p:cNvPr id="7172" name="Прямоугольник 12"/>
          <p:cNvSpPr>
            <a:spLocks noChangeArrowheads="1"/>
          </p:cNvSpPr>
          <p:nvPr/>
        </p:nvSpPr>
        <p:spPr bwMode="auto">
          <a:xfrm>
            <a:off x="5029200" y="5410200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Спидометр</a:t>
            </a:r>
          </a:p>
        </p:txBody>
      </p:sp>
      <p:pic>
        <p:nvPicPr>
          <p:cNvPr id="7173" name="Рисунок 7" descr="спидомет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6576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8" descr="спидометр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4476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33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4"/>
          <p:cNvSpPr>
            <a:spLocks/>
          </p:cNvSpPr>
          <p:nvPr/>
        </p:nvSpPr>
        <p:spPr bwMode="auto">
          <a:xfrm>
            <a:off x="214313" y="1857375"/>
            <a:ext cx="4037012" cy="2411413"/>
          </a:xfrm>
          <a:custGeom>
            <a:avLst/>
            <a:gdLst>
              <a:gd name="T0" fmla="*/ 2147483647 w 2096"/>
              <a:gd name="T1" fmla="*/ 2147483647 h 1219"/>
              <a:gd name="T2" fmla="*/ 2147483647 w 2096"/>
              <a:gd name="T3" fmla="*/ 2147483647 h 1219"/>
              <a:gd name="T4" fmla="*/ 2147483647 w 2096"/>
              <a:gd name="T5" fmla="*/ 2147483647 h 1219"/>
              <a:gd name="T6" fmla="*/ 2147483647 w 2096"/>
              <a:gd name="T7" fmla="*/ 2147483647 h 1219"/>
              <a:gd name="T8" fmla="*/ 2147483647 w 2096"/>
              <a:gd name="T9" fmla="*/ 2147483647 h 1219"/>
              <a:gd name="T10" fmla="*/ 2147483647 w 2096"/>
              <a:gd name="T11" fmla="*/ 2147483647 h 1219"/>
              <a:gd name="T12" fmla="*/ 2147483647 w 2096"/>
              <a:gd name="T13" fmla="*/ 2147483647 h 1219"/>
              <a:gd name="T14" fmla="*/ 2147483647 w 2096"/>
              <a:gd name="T15" fmla="*/ 2147483647 h 1219"/>
              <a:gd name="T16" fmla="*/ 2147483647 w 2096"/>
              <a:gd name="T17" fmla="*/ 2147483647 h 1219"/>
              <a:gd name="T18" fmla="*/ 2147483647 w 2096"/>
              <a:gd name="T19" fmla="*/ 2147483647 h 1219"/>
              <a:gd name="T20" fmla="*/ 2147483647 w 2096"/>
              <a:gd name="T21" fmla="*/ 2147483647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3" name="Freeform 15"/>
          <p:cNvSpPr>
            <a:spLocks/>
          </p:cNvSpPr>
          <p:nvPr/>
        </p:nvSpPr>
        <p:spPr bwMode="auto">
          <a:xfrm>
            <a:off x="465138" y="2073275"/>
            <a:ext cx="3513137" cy="1920875"/>
          </a:xfrm>
          <a:custGeom>
            <a:avLst/>
            <a:gdLst>
              <a:gd name="T0" fmla="*/ 2147483647 w 2096"/>
              <a:gd name="T1" fmla="*/ 2147483647 h 1219"/>
              <a:gd name="T2" fmla="*/ 2147483647 w 2096"/>
              <a:gd name="T3" fmla="*/ 2147483647 h 1219"/>
              <a:gd name="T4" fmla="*/ 2147483647 w 2096"/>
              <a:gd name="T5" fmla="*/ 2147483647 h 1219"/>
              <a:gd name="T6" fmla="*/ 2147483647 w 2096"/>
              <a:gd name="T7" fmla="*/ 2147483647 h 1219"/>
              <a:gd name="T8" fmla="*/ 2147483647 w 2096"/>
              <a:gd name="T9" fmla="*/ 2147483647 h 1219"/>
              <a:gd name="T10" fmla="*/ 2147483647 w 2096"/>
              <a:gd name="T11" fmla="*/ 2147483647 h 1219"/>
              <a:gd name="T12" fmla="*/ 2147483647 w 2096"/>
              <a:gd name="T13" fmla="*/ 2147483647 h 1219"/>
              <a:gd name="T14" fmla="*/ 2147483647 w 2096"/>
              <a:gd name="T15" fmla="*/ 2147483647 h 1219"/>
              <a:gd name="T16" fmla="*/ 2147483647 w 2096"/>
              <a:gd name="T17" fmla="*/ 2147483647 h 1219"/>
              <a:gd name="T18" fmla="*/ 2147483647 w 2096"/>
              <a:gd name="T19" fmla="*/ 2147483647 h 1219"/>
              <a:gd name="T20" fmla="*/ 2147483647 w 2096"/>
              <a:gd name="T21" fmla="*/ 2147483647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4" name="Freeform 21"/>
          <p:cNvSpPr>
            <a:spLocks/>
          </p:cNvSpPr>
          <p:nvPr/>
        </p:nvSpPr>
        <p:spPr bwMode="auto">
          <a:xfrm>
            <a:off x="617538" y="3681413"/>
            <a:ext cx="228600" cy="65087"/>
          </a:xfrm>
          <a:custGeom>
            <a:avLst/>
            <a:gdLst>
              <a:gd name="T0" fmla="*/ 0 w 144"/>
              <a:gd name="T1" fmla="*/ 0 h 41"/>
              <a:gd name="T2" fmla="*/ 2147483647 w 144"/>
              <a:gd name="T3" fmla="*/ 2147483647 h 41"/>
              <a:gd name="T4" fmla="*/ 0 60000 65536"/>
              <a:gd name="T5" fmla="*/ 0 60000 65536"/>
              <a:gd name="T6" fmla="*/ 0 w 144"/>
              <a:gd name="T7" fmla="*/ 0 h 41"/>
              <a:gd name="T8" fmla="*/ 144 w 144"/>
              <a:gd name="T9" fmla="*/ 41 h 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41">
                <a:moveTo>
                  <a:pt x="0" y="0"/>
                </a:moveTo>
                <a:lnTo>
                  <a:pt x="144" y="4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Oval 24"/>
          <p:cNvSpPr>
            <a:spLocks noChangeArrowheads="1"/>
          </p:cNvSpPr>
          <p:nvPr/>
        </p:nvSpPr>
        <p:spPr bwMode="auto">
          <a:xfrm>
            <a:off x="2141538" y="2225675"/>
            <a:ext cx="87312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6" name="Oval 27"/>
          <p:cNvSpPr>
            <a:spLocks noChangeArrowheads="1"/>
          </p:cNvSpPr>
          <p:nvPr/>
        </p:nvSpPr>
        <p:spPr bwMode="auto">
          <a:xfrm>
            <a:off x="708025" y="3352800"/>
            <a:ext cx="87313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7" name="Freeform 29"/>
          <p:cNvSpPr>
            <a:spLocks/>
          </p:cNvSpPr>
          <p:nvPr/>
        </p:nvSpPr>
        <p:spPr bwMode="auto">
          <a:xfrm>
            <a:off x="1758950" y="2217738"/>
            <a:ext cx="120650" cy="222250"/>
          </a:xfrm>
          <a:custGeom>
            <a:avLst/>
            <a:gdLst>
              <a:gd name="T0" fmla="*/ 0 w 63"/>
              <a:gd name="T1" fmla="*/ 0 h 110"/>
              <a:gd name="T2" fmla="*/ 2147483647 w 63"/>
              <a:gd name="T3" fmla="*/ 2147483647 h 110"/>
              <a:gd name="T4" fmla="*/ 0 60000 65536"/>
              <a:gd name="T5" fmla="*/ 0 60000 65536"/>
              <a:gd name="T6" fmla="*/ 0 w 63"/>
              <a:gd name="T7" fmla="*/ 0 h 110"/>
              <a:gd name="T8" fmla="*/ 63 w 63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" h="110">
                <a:moveTo>
                  <a:pt x="0" y="0"/>
                </a:moveTo>
                <a:lnTo>
                  <a:pt x="63" y="11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8" name="Freeform 30"/>
          <p:cNvSpPr>
            <a:spLocks/>
          </p:cNvSpPr>
          <p:nvPr/>
        </p:nvSpPr>
        <p:spPr bwMode="auto">
          <a:xfrm>
            <a:off x="2495550" y="2217738"/>
            <a:ext cx="101600" cy="222250"/>
          </a:xfrm>
          <a:custGeom>
            <a:avLst/>
            <a:gdLst>
              <a:gd name="T0" fmla="*/ 2147483647 w 53"/>
              <a:gd name="T1" fmla="*/ 0 h 110"/>
              <a:gd name="T2" fmla="*/ 0 w 53"/>
              <a:gd name="T3" fmla="*/ 2147483647 h 110"/>
              <a:gd name="T4" fmla="*/ 0 60000 65536"/>
              <a:gd name="T5" fmla="*/ 0 60000 65536"/>
              <a:gd name="T6" fmla="*/ 0 w 53"/>
              <a:gd name="T7" fmla="*/ 0 h 110"/>
              <a:gd name="T8" fmla="*/ 53 w 53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" h="110">
                <a:moveTo>
                  <a:pt x="53" y="0"/>
                </a:moveTo>
                <a:lnTo>
                  <a:pt x="0" y="11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9" name="Oval 31"/>
          <p:cNvSpPr>
            <a:spLocks noChangeArrowheads="1"/>
          </p:cNvSpPr>
          <p:nvPr/>
        </p:nvSpPr>
        <p:spPr bwMode="auto">
          <a:xfrm>
            <a:off x="2811463" y="2387600"/>
            <a:ext cx="85725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0" name="Oval 32"/>
          <p:cNvSpPr>
            <a:spLocks noChangeArrowheads="1"/>
          </p:cNvSpPr>
          <p:nvPr/>
        </p:nvSpPr>
        <p:spPr bwMode="auto">
          <a:xfrm>
            <a:off x="1443038" y="2439988"/>
            <a:ext cx="87312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1" name="Freeform 33"/>
          <p:cNvSpPr>
            <a:spLocks/>
          </p:cNvSpPr>
          <p:nvPr/>
        </p:nvSpPr>
        <p:spPr bwMode="auto">
          <a:xfrm>
            <a:off x="3027363" y="2532063"/>
            <a:ext cx="179387" cy="193675"/>
          </a:xfrm>
          <a:custGeom>
            <a:avLst/>
            <a:gdLst>
              <a:gd name="T0" fmla="*/ 2147483647 w 93"/>
              <a:gd name="T1" fmla="*/ 0 h 96"/>
              <a:gd name="T2" fmla="*/ 0 w 93"/>
              <a:gd name="T3" fmla="*/ 2147483647 h 96"/>
              <a:gd name="T4" fmla="*/ 0 60000 65536"/>
              <a:gd name="T5" fmla="*/ 0 60000 65536"/>
              <a:gd name="T6" fmla="*/ 0 w 93"/>
              <a:gd name="T7" fmla="*/ 0 h 96"/>
              <a:gd name="T8" fmla="*/ 93 w 93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" h="96">
                <a:moveTo>
                  <a:pt x="93" y="0"/>
                </a:moveTo>
                <a:lnTo>
                  <a:pt x="0" y="9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2" name="Freeform 34"/>
          <p:cNvSpPr>
            <a:spLocks/>
          </p:cNvSpPr>
          <p:nvPr/>
        </p:nvSpPr>
        <p:spPr bwMode="auto">
          <a:xfrm>
            <a:off x="1155700" y="2559050"/>
            <a:ext cx="161925" cy="188913"/>
          </a:xfrm>
          <a:custGeom>
            <a:avLst/>
            <a:gdLst>
              <a:gd name="T0" fmla="*/ 0 w 84"/>
              <a:gd name="T1" fmla="*/ 0 h 93"/>
              <a:gd name="T2" fmla="*/ 2147483647 w 84"/>
              <a:gd name="T3" fmla="*/ 2147483647 h 93"/>
              <a:gd name="T4" fmla="*/ 0 60000 65536"/>
              <a:gd name="T5" fmla="*/ 0 60000 65536"/>
              <a:gd name="T6" fmla="*/ 0 w 84"/>
              <a:gd name="T7" fmla="*/ 0 h 93"/>
              <a:gd name="T8" fmla="*/ 84 w 84"/>
              <a:gd name="T9" fmla="*/ 93 h 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93">
                <a:moveTo>
                  <a:pt x="0" y="0"/>
                </a:moveTo>
                <a:lnTo>
                  <a:pt x="84" y="9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3" name="Freeform 36"/>
          <p:cNvSpPr>
            <a:spLocks/>
          </p:cNvSpPr>
          <p:nvPr/>
        </p:nvSpPr>
        <p:spPr bwMode="auto">
          <a:xfrm>
            <a:off x="747713" y="3040063"/>
            <a:ext cx="201612" cy="139700"/>
          </a:xfrm>
          <a:custGeom>
            <a:avLst/>
            <a:gdLst>
              <a:gd name="T0" fmla="*/ 0 w 105"/>
              <a:gd name="T1" fmla="*/ 0 h 69"/>
              <a:gd name="T2" fmla="*/ 2147483647 w 105"/>
              <a:gd name="T3" fmla="*/ 2147483647 h 69"/>
              <a:gd name="T4" fmla="*/ 0 60000 65536"/>
              <a:gd name="T5" fmla="*/ 0 60000 65536"/>
              <a:gd name="T6" fmla="*/ 0 w 105"/>
              <a:gd name="T7" fmla="*/ 0 h 69"/>
              <a:gd name="T8" fmla="*/ 105 w 10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" h="69">
                <a:moveTo>
                  <a:pt x="0" y="0"/>
                </a:moveTo>
                <a:lnTo>
                  <a:pt x="105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74" name="Oval 39"/>
          <p:cNvSpPr>
            <a:spLocks noChangeArrowheads="1"/>
          </p:cNvSpPr>
          <p:nvPr/>
        </p:nvSpPr>
        <p:spPr bwMode="auto">
          <a:xfrm>
            <a:off x="995363" y="2819400"/>
            <a:ext cx="87312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795338" y="35750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866775" y="30702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1155700" y="271145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1658938" y="235108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20" name="Text Box 44"/>
          <p:cNvSpPr txBox="1">
            <a:spLocks noChangeArrowheads="1"/>
          </p:cNvSpPr>
          <p:nvPr/>
        </p:nvSpPr>
        <p:spPr bwMode="auto">
          <a:xfrm>
            <a:off x="2235200" y="2351088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8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21" name="Text Box 45"/>
          <p:cNvSpPr txBox="1">
            <a:spLocks noChangeArrowheads="1"/>
          </p:cNvSpPr>
          <p:nvPr/>
        </p:nvSpPr>
        <p:spPr bwMode="auto">
          <a:xfrm>
            <a:off x="2740025" y="267493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10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25" name="Text Box 49"/>
          <p:cNvSpPr txBox="1">
            <a:spLocks noChangeArrowheads="1"/>
          </p:cNvSpPr>
          <p:nvPr/>
        </p:nvSpPr>
        <p:spPr bwMode="auto">
          <a:xfrm>
            <a:off x="285750" y="333375"/>
            <a:ext cx="8858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Автомобиль приближается к городу, по улицам которого разрешается ехать со скоростью не более 60 км/ч. В кабине автомобиля </a:t>
            </a:r>
            <a:r>
              <a:rPr lang="ru-RU" sz="2000" i="0" dirty="0">
                <a:solidFill>
                  <a:srgbClr val="000000"/>
                </a:solidFill>
                <a:latin typeface="Georgia" pitchFamily="18" charset="0"/>
              </a:rPr>
              <a:t>установлен</a:t>
            </a: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2400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спидометр</a:t>
            </a:r>
            <a:r>
              <a:rPr lang="ru-RU" sz="2400" i="0" dirty="0">
                <a:solidFill>
                  <a:srgbClr val="000000"/>
                </a:solidFill>
                <a:latin typeface="Georgia" pitchFamily="18" charset="0"/>
              </a:rPr>
              <a:t> – прибор, показывающий скорость движения. </a:t>
            </a:r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592513" y="3670300"/>
            <a:ext cx="261937" cy="57150"/>
          </a:xfrm>
          <a:custGeom>
            <a:avLst/>
            <a:gdLst>
              <a:gd name="T0" fmla="*/ 0 w 165"/>
              <a:gd name="T1" fmla="*/ 2147483647 h 36"/>
              <a:gd name="T2" fmla="*/ 2147483647 w 165"/>
              <a:gd name="T3" fmla="*/ 0 h 36"/>
              <a:gd name="T4" fmla="*/ 0 60000 65536"/>
              <a:gd name="T5" fmla="*/ 0 60000 65536"/>
              <a:gd name="T6" fmla="*/ 0 w 165"/>
              <a:gd name="T7" fmla="*/ 0 h 36"/>
              <a:gd name="T8" fmla="*/ 165 w 165"/>
              <a:gd name="T9" fmla="*/ 36 h 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36">
                <a:moveTo>
                  <a:pt x="0" y="36"/>
                </a:moveTo>
                <a:lnTo>
                  <a:pt x="16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83" name="Oval 26"/>
          <p:cNvSpPr>
            <a:spLocks noChangeArrowheads="1"/>
          </p:cNvSpPr>
          <p:nvPr/>
        </p:nvSpPr>
        <p:spPr bwMode="auto">
          <a:xfrm>
            <a:off x="3603625" y="3324225"/>
            <a:ext cx="85725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84" name="Freeform 37"/>
          <p:cNvSpPr>
            <a:spLocks/>
          </p:cNvSpPr>
          <p:nvPr/>
        </p:nvSpPr>
        <p:spPr bwMode="auto">
          <a:xfrm>
            <a:off x="3454400" y="3027363"/>
            <a:ext cx="215900" cy="127000"/>
          </a:xfrm>
          <a:custGeom>
            <a:avLst/>
            <a:gdLst>
              <a:gd name="T0" fmla="*/ 2147483647 w 136"/>
              <a:gd name="T1" fmla="*/ 0 h 80"/>
              <a:gd name="T2" fmla="*/ 0 w 136"/>
              <a:gd name="T3" fmla="*/ 2147483647 h 80"/>
              <a:gd name="T4" fmla="*/ 0 60000 65536"/>
              <a:gd name="T5" fmla="*/ 0 60000 65536"/>
              <a:gd name="T6" fmla="*/ 0 w 136"/>
              <a:gd name="T7" fmla="*/ 0 h 80"/>
              <a:gd name="T8" fmla="*/ 136 w 136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80">
                <a:moveTo>
                  <a:pt x="136" y="0"/>
                </a:moveTo>
                <a:lnTo>
                  <a:pt x="0" y="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85" name="Oval 38"/>
          <p:cNvSpPr>
            <a:spLocks noChangeArrowheads="1"/>
          </p:cNvSpPr>
          <p:nvPr/>
        </p:nvSpPr>
        <p:spPr bwMode="auto">
          <a:xfrm>
            <a:off x="3316288" y="2801938"/>
            <a:ext cx="87312" cy="90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823" name="Text Box 47"/>
          <p:cNvSpPr txBox="1">
            <a:spLocks noChangeArrowheads="1"/>
          </p:cNvSpPr>
          <p:nvPr/>
        </p:nvSpPr>
        <p:spPr bwMode="auto">
          <a:xfrm>
            <a:off x="3027363" y="357505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14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24" name="Text Box 48"/>
          <p:cNvSpPr txBox="1">
            <a:spLocks noChangeArrowheads="1"/>
          </p:cNvSpPr>
          <p:nvPr/>
        </p:nvSpPr>
        <p:spPr bwMode="auto">
          <a:xfrm>
            <a:off x="2955925" y="31083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12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438275" y="32512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км/ч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rot="1283799">
            <a:off x="2074863" y="2406650"/>
            <a:ext cx="311150" cy="3511550"/>
            <a:chOff x="2984" y="1680"/>
            <a:chExt cx="123" cy="1614"/>
          </a:xfrm>
        </p:grpSpPr>
        <p:sp>
          <p:nvSpPr>
            <p:cNvPr id="15404" name="Freeform 16"/>
            <p:cNvSpPr>
              <a:spLocks/>
            </p:cNvSpPr>
            <p:nvPr/>
          </p:nvSpPr>
          <p:spPr bwMode="auto">
            <a:xfrm>
              <a:off x="2984" y="1680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solidFill>
              <a:srgbClr val="00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5405" name="Freeform 17"/>
            <p:cNvSpPr>
              <a:spLocks/>
            </p:cNvSpPr>
            <p:nvPr/>
          </p:nvSpPr>
          <p:spPr bwMode="auto">
            <a:xfrm flipH="1" flipV="1">
              <a:off x="2987" y="2478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5390" name="PubChord"/>
          <p:cNvSpPr>
            <a:spLocks noEditPoints="1" noChangeArrowheads="1"/>
          </p:cNvSpPr>
          <p:nvPr/>
        </p:nvSpPr>
        <p:spPr bwMode="auto">
          <a:xfrm rot="7856042">
            <a:off x="1933575" y="3957638"/>
            <a:ext cx="554038" cy="6270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772" y="4871"/>
                </a:moveTo>
                <a:cubicBezTo>
                  <a:pt x="616" y="6632"/>
                  <a:pt x="0" y="8693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066" y="21600"/>
                  <a:pt x="15275" y="20886"/>
                  <a:pt x="17114" y="19561"/>
                </a:cubicBezTo>
                <a:close/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 useBgFill="1">
        <p:nvSpPr>
          <p:cNvPr id="15391" name="Freeform 52"/>
          <p:cNvSpPr>
            <a:spLocks/>
          </p:cNvSpPr>
          <p:nvPr/>
        </p:nvSpPr>
        <p:spPr bwMode="auto">
          <a:xfrm>
            <a:off x="357188" y="4224338"/>
            <a:ext cx="2314575" cy="2062162"/>
          </a:xfrm>
          <a:custGeom>
            <a:avLst/>
            <a:gdLst>
              <a:gd name="T0" fmla="*/ 0 w 796"/>
              <a:gd name="T1" fmla="*/ 2147483647 h 295"/>
              <a:gd name="T2" fmla="*/ 2147483647 w 796"/>
              <a:gd name="T3" fmla="*/ 0 h 295"/>
              <a:gd name="T4" fmla="*/ 2147483647 w 796"/>
              <a:gd name="T5" fmla="*/ 2147483647 h 295"/>
              <a:gd name="T6" fmla="*/ 0 w 796"/>
              <a:gd name="T7" fmla="*/ 2147483647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796"/>
              <a:gd name="T13" fmla="*/ 0 h 295"/>
              <a:gd name="T14" fmla="*/ 796 w 79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" h="295">
                <a:moveTo>
                  <a:pt x="0" y="10"/>
                </a:moveTo>
                <a:lnTo>
                  <a:pt x="796" y="0"/>
                </a:lnTo>
                <a:lnTo>
                  <a:pt x="609" y="295"/>
                </a:lnTo>
                <a:lnTo>
                  <a:pt x="0" y="1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5392" name="Group 56"/>
          <p:cNvGrpSpPr>
            <a:grpSpLocks/>
          </p:cNvGrpSpPr>
          <p:nvPr/>
        </p:nvGrpSpPr>
        <p:grpSpPr bwMode="auto">
          <a:xfrm>
            <a:off x="7621588" y="1757363"/>
            <a:ext cx="1308100" cy="1243012"/>
            <a:chOff x="3054" y="1752"/>
            <a:chExt cx="733" cy="647"/>
          </a:xfrm>
        </p:grpSpPr>
        <p:sp>
          <p:nvSpPr>
            <p:cNvPr id="15402" name="AutoShape 57"/>
            <p:cNvSpPr>
              <a:spLocks noChangeArrowheads="1"/>
            </p:cNvSpPr>
            <p:nvPr/>
          </p:nvSpPr>
          <p:spPr bwMode="auto">
            <a:xfrm>
              <a:off x="3054" y="1752"/>
              <a:ext cx="733" cy="6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3 w 21600"/>
                <a:gd name="T25" fmla="*/ 3172 h 21600"/>
                <a:gd name="T26" fmla="*/ 18447 w 21600"/>
                <a:gd name="T27" fmla="*/ 1842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97" y="10800"/>
                  </a:moveTo>
                  <a:cubicBezTo>
                    <a:pt x="3697" y="14723"/>
                    <a:pt x="6877" y="17903"/>
                    <a:pt x="10800" y="17903"/>
                  </a:cubicBezTo>
                  <a:cubicBezTo>
                    <a:pt x="14723" y="17903"/>
                    <a:pt x="17903" y="14723"/>
                    <a:pt x="17903" y="10800"/>
                  </a:cubicBezTo>
                  <a:cubicBezTo>
                    <a:pt x="17903" y="6877"/>
                    <a:pt x="14723" y="3697"/>
                    <a:pt x="10800" y="3697"/>
                  </a:cubicBezTo>
                  <a:cubicBezTo>
                    <a:pt x="6877" y="3697"/>
                    <a:pt x="3697" y="6877"/>
                    <a:pt x="3697" y="10800"/>
                  </a:cubicBezTo>
                  <a:close/>
                </a:path>
              </a:pathLst>
            </a:custGeom>
            <a:solidFill>
              <a:srgbClr val="FF00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5834" name="Oval 58"/>
            <p:cNvSpPr>
              <a:spLocks noChangeArrowheads="1"/>
            </p:cNvSpPr>
            <p:nvPr/>
          </p:nvSpPr>
          <p:spPr bwMode="auto">
            <a:xfrm>
              <a:off x="3147" y="1858"/>
              <a:ext cx="536" cy="429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2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eorgia" pitchFamily="18" charset="0"/>
                </a:rPr>
                <a:t>60</a:t>
              </a:r>
            </a:p>
          </p:txBody>
        </p:sp>
      </p:grpSp>
      <p:sp>
        <p:nvSpPr>
          <p:cNvPr id="4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-357222" y="4286256"/>
            <a:ext cx="7215270" cy="2571744"/>
          </a:xfrm>
          <a:prstGeom prst="cloudCallout">
            <a:avLst>
              <a:gd name="adj1" fmla="val 58472"/>
              <a:gd name="adj2" fmla="val -43529"/>
            </a:avLst>
          </a:prstGeom>
          <a:noFill/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i="0" dirty="0">
                <a:latin typeface="Georgia" pitchFamily="18" charset="0"/>
              </a:rPr>
              <a:t>Посмотрите на спидометр. Нарушит ли шофер правила уличного движения, если не снизит скорость?</a:t>
            </a:r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-204788" y="4438650"/>
            <a:ext cx="7215188" cy="2571750"/>
          </a:xfrm>
          <a:prstGeom prst="cloudCallout">
            <a:avLst>
              <a:gd name="adj1" fmla="val 58472"/>
              <a:gd name="adj2" fmla="val -43529"/>
            </a:avLst>
          </a:prstGeom>
          <a:noFill/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i="0" dirty="0">
                <a:latin typeface="Georgia" pitchFamily="18" charset="0"/>
              </a:rPr>
              <a:t>На сколько и в какую сторону передвинется стрелка, когда скорость снизится до 50 км/ч? </a:t>
            </a:r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auto">
          <a:xfrm>
            <a:off x="-52388" y="4286250"/>
            <a:ext cx="6624638" cy="2000250"/>
          </a:xfrm>
          <a:prstGeom prst="cloudCallout">
            <a:avLst>
              <a:gd name="adj1" fmla="val 65604"/>
              <a:gd name="adj2" fmla="val -39720"/>
            </a:avLst>
          </a:prstGeom>
          <a:noFill/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i="0" dirty="0">
                <a:latin typeface="Georgia" pitchFamily="18" charset="0"/>
              </a:rPr>
              <a:t>Каким будет показание спидометра, когда автомобиль остановится?</a:t>
            </a:r>
          </a:p>
          <a:p>
            <a:pPr algn="ctr">
              <a:defRPr/>
            </a:pPr>
            <a:endParaRPr lang="ru-RU" sz="2400" i="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12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539750" y="1285875"/>
            <a:ext cx="4037013" cy="2411413"/>
          </a:xfrm>
          <a:custGeom>
            <a:avLst/>
            <a:gdLst>
              <a:gd name="T0" fmla="*/ 2147483647 w 2096"/>
              <a:gd name="T1" fmla="*/ 2147483647 h 1219"/>
              <a:gd name="T2" fmla="*/ 2147483647 w 2096"/>
              <a:gd name="T3" fmla="*/ 2147483647 h 1219"/>
              <a:gd name="T4" fmla="*/ 2147483647 w 2096"/>
              <a:gd name="T5" fmla="*/ 2147483647 h 1219"/>
              <a:gd name="T6" fmla="*/ 2147483647 w 2096"/>
              <a:gd name="T7" fmla="*/ 2147483647 h 1219"/>
              <a:gd name="T8" fmla="*/ 2147483647 w 2096"/>
              <a:gd name="T9" fmla="*/ 2147483647 h 1219"/>
              <a:gd name="T10" fmla="*/ 2147483647 w 2096"/>
              <a:gd name="T11" fmla="*/ 2147483647 h 1219"/>
              <a:gd name="T12" fmla="*/ 2147483647 w 2096"/>
              <a:gd name="T13" fmla="*/ 2147483647 h 1219"/>
              <a:gd name="T14" fmla="*/ 2147483647 w 2096"/>
              <a:gd name="T15" fmla="*/ 2147483647 h 1219"/>
              <a:gd name="T16" fmla="*/ 2147483647 w 2096"/>
              <a:gd name="T17" fmla="*/ 2147483647 h 1219"/>
              <a:gd name="T18" fmla="*/ 2147483647 w 2096"/>
              <a:gd name="T19" fmla="*/ 2147483647 h 1219"/>
              <a:gd name="T20" fmla="*/ 2147483647 w 2096"/>
              <a:gd name="T21" fmla="*/ 2147483647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790575" y="1501775"/>
            <a:ext cx="3513138" cy="1920875"/>
          </a:xfrm>
          <a:custGeom>
            <a:avLst/>
            <a:gdLst>
              <a:gd name="T0" fmla="*/ 2147483647 w 2096"/>
              <a:gd name="T1" fmla="*/ 2147483647 h 1219"/>
              <a:gd name="T2" fmla="*/ 2147483647 w 2096"/>
              <a:gd name="T3" fmla="*/ 2147483647 h 1219"/>
              <a:gd name="T4" fmla="*/ 2147483647 w 2096"/>
              <a:gd name="T5" fmla="*/ 2147483647 h 1219"/>
              <a:gd name="T6" fmla="*/ 2147483647 w 2096"/>
              <a:gd name="T7" fmla="*/ 2147483647 h 1219"/>
              <a:gd name="T8" fmla="*/ 2147483647 w 2096"/>
              <a:gd name="T9" fmla="*/ 2147483647 h 1219"/>
              <a:gd name="T10" fmla="*/ 2147483647 w 2096"/>
              <a:gd name="T11" fmla="*/ 2147483647 h 1219"/>
              <a:gd name="T12" fmla="*/ 2147483647 w 2096"/>
              <a:gd name="T13" fmla="*/ 2147483647 h 1219"/>
              <a:gd name="T14" fmla="*/ 2147483647 w 2096"/>
              <a:gd name="T15" fmla="*/ 2147483647 h 1219"/>
              <a:gd name="T16" fmla="*/ 2147483647 w 2096"/>
              <a:gd name="T17" fmla="*/ 2147483647 h 1219"/>
              <a:gd name="T18" fmla="*/ 2147483647 w 2096"/>
              <a:gd name="T19" fmla="*/ 2147483647 h 1219"/>
              <a:gd name="T20" fmla="*/ 2147483647 w 2096"/>
              <a:gd name="T21" fmla="*/ 2147483647 h 1219"/>
              <a:gd name="T22" fmla="*/ 2147483647 w 2096"/>
              <a:gd name="T23" fmla="*/ 2147483647 h 1219"/>
              <a:gd name="T24" fmla="*/ 2147483647 w 2096"/>
              <a:gd name="T25" fmla="*/ 2147483647 h 1219"/>
              <a:gd name="T26" fmla="*/ 2147483647 w 2096"/>
              <a:gd name="T27" fmla="*/ 2147483647 h 12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96"/>
              <a:gd name="T43" fmla="*/ 0 h 1219"/>
              <a:gd name="T44" fmla="*/ 2096 w 2096"/>
              <a:gd name="T45" fmla="*/ 1219 h 12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96" h="1219">
                <a:moveTo>
                  <a:pt x="1046" y="1196"/>
                </a:moveTo>
                <a:cubicBezTo>
                  <a:pt x="808" y="1192"/>
                  <a:pt x="440" y="1219"/>
                  <a:pt x="275" y="1196"/>
                </a:cubicBezTo>
                <a:cubicBezTo>
                  <a:pt x="110" y="1173"/>
                  <a:pt x="97" y="1128"/>
                  <a:pt x="57" y="1057"/>
                </a:cubicBezTo>
                <a:cubicBezTo>
                  <a:pt x="17" y="986"/>
                  <a:pt x="0" y="876"/>
                  <a:pt x="33" y="769"/>
                </a:cubicBezTo>
                <a:cubicBezTo>
                  <a:pt x="66" y="662"/>
                  <a:pt x="177" y="514"/>
                  <a:pt x="257" y="417"/>
                </a:cubicBezTo>
                <a:cubicBezTo>
                  <a:pt x="337" y="320"/>
                  <a:pt x="429" y="245"/>
                  <a:pt x="513" y="185"/>
                </a:cubicBezTo>
                <a:cubicBezTo>
                  <a:pt x="597" y="125"/>
                  <a:pt x="673" y="88"/>
                  <a:pt x="761" y="57"/>
                </a:cubicBezTo>
                <a:cubicBezTo>
                  <a:pt x="849" y="26"/>
                  <a:pt x="944" y="0"/>
                  <a:pt x="1041" y="1"/>
                </a:cubicBezTo>
                <a:cubicBezTo>
                  <a:pt x="1138" y="2"/>
                  <a:pt x="1238" y="17"/>
                  <a:pt x="1345" y="65"/>
                </a:cubicBezTo>
                <a:cubicBezTo>
                  <a:pt x="1452" y="113"/>
                  <a:pt x="1565" y="174"/>
                  <a:pt x="1681" y="289"/>
                </a:cubicBezTo>
                <a:cubicBezTo>
                  <a:pt x="1797" y="404"/>
                  <a:pt x="1986" y="618"/>
                  <a:pt x="2041" y="753"/>
                </a:cubicBezTo>
                <a:cubicBezTo>
                  <a:pt x="2096" y="888"/>
                  <a:pt x="2050" y="1025"/>
                  <a:pt x="2009" y="1097"/>
                </a:cubicBezTo>
                <a:cubicBezTo>
                  <a:pt x="1968" y="1169"/>
                  <a:pt x="1953" y="1169"/>
                  <a:pt x="1793" y="1185"/>
                </a:cubicBezTo>
                <a:cubicBezTo>
                  <a:pt x="1633" y="1201"/>
                  <a:pt x="1202" y="1194"/>
                  <a:pt x="1046" y="11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388" name="Freeform 16"/>
          <p:cNvSpPr>
            <a:spLocks/>
          </p:cNvSpPr>
          <p:nvPr/>
        </p:nvSpPr>
        <p:spPr bwMode="auto">
          <a:xfrm>
            <a:off x="2528888" y="1536700"/>
            <a:ext cx="4762" cy="261938"/>
          </a:xfrm>
          <a:custGeom>
            <a:avLst/>
            <a:gdLst>
              <a:gd name="T0" fmla="*/ 0 w 3"/>
              <a:gd name="T1" fmla="*/ 0 h 165"/>
              <a:gd name="T2" fmla="*/ 2147483647 w 3"/>
              <a:gd name="T3" fmla="*/ 2147483647 h 165"/>
              <a:gd name="T4" fmla="*/ 0 60000 65536"/>
              <a:gd name="T5" fmla="*/ 0 60000 65536"/>
              <a:gd name="T6" fmla="*/ 0 w 3"/>
              <a:gd name="T7" fmla="*/ 0 h 165"/>
              <a:gd name="T8" fmla="*/ 3 w 3"/>
              <a:gd name="T9" fmla="*/ 165 h 1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65">
                <a:moveTo>
                  <a:pt x="0" y="0"/>
                </a:moveTo>
                <a:lnTo>
                  <a:pt x="3" y="165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1120775" y="30035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7850" name="Text Box 26"/>
          <p:cNvSpPr txBox="1">
            <a:spLocks noChangeArrowheads="1"/>
          </p:cNvSpPr>
          <p:nvPr/>
        </p:nvSpPr>
        <p:spPr bwMode="auto">
          <a:xfrm>
            <a:off x="1474788" y="210343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77852" name="Text Box 28"/>
          <p:cNvSpPr txBox="1">
            <a:spLocks noChangeArrowheads="1"/>
          </p:cNvSpPr>
          <p:nvPr/>
        </p:nvSpPr>
        <p:spPr bwMode="auto">
          <a:xfrm>
            <a:off x="3203575" y="213995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6392" name="Text Box 34"/>
          <p:cNvSpPr txBox="1">
            <a:spLocks noChangeArrowheads="1"/>
          </p:cNvSpPr>
          <p:nvPr/>
        </p:nvSpPr>
        <p:spPr bwMode="auto">
          <a:xfrm>
            <a:off x="142875" y="71438"/>
            <a:ext cx="8890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solidFill>
                  <a:srgbClr val="000000"/>
                </a:solidFill>
                <a:latin typeface="Georgia" pitchFamily="18" charset="0"/>
              </a:rPr>
              <a:t>На рисунке показана шкала прибора, показывающего, сколько литров бензина осталось в баке автомобиля. Сколько литров бензина сейчас в баке?</a:t>
            </a:r>
          </a:p>
          <a:p>
            <a:endParaRPr lang="ru-RU" sz="2400" i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1836738" y="26797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л</a:t>
            </a:r>
          </a:p>
        </p:txBody>
      </p:sp>
      <p:grpSp>
        <p:nvGrpSpPr>
          <p:cNvPr id="16394" name="Group 87"/>
          <p:cNvGrpSpPr>
            <a:grpSpLocks/>
          </p:cNvGrpSpPr>
          <p:nvPr/>
        </p:nvGrpSpPr>
        <p:grpSpPr bwMode="auto">
          <a:xfrm>
            <a:off x="2767013" y="1608138"/>
            <a:ext cx="1409700" cy="1504950"/>
            <a:chOff x="1743" y="1530"/>
            <a:chExt cx="888" cy="948"/>
          </a:xfrm>
        </p:grpSpPr>
        <p:sp>
          <p:nvSpPr>
            <p:cNvPr id="16423" name="Freeform 20"/>
            <p:cNvSpPr>
              <a:spLocks/>
            </p:cNvSpPr>
            <p:nvPr/>
          </p:nvSpPr>
          <p:spPr bwMode="auto">
            <a:xfrm>
              <a:off x="2223" y="1840"/>
              <a:ext cx="89" cy="80"/>
            </a:xfrm>
            <a:custGeom>
              <a:avLst/>
              <a:gdLst>
                <a:gd name="T0" fmla="*/ 89 w 89"/>
                <a:gd name="T1" fmla="*/ 0 h 80"/>
                <a:gd name="T2" fmla="*/ 0 w 89"/>
                <a:gd name="T3" fmla="*/ 80 h 80"/>
                <a:gd name="T4" fmla="*/ 0 60000 65536"/>
                <a:gd name="T5" fmla="*/ 0 60000 65536"/>
                <a:gd name="T6" fmla="*/ 0 w 89"/>
                <a:gd name="T7" fmla="*/ 0 h 80"/>
                <a:gd name="T8" fmla="*/ 89 w 89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" h="80">
                  <a:moveTo>
                    <a:pt x="89" y="0"/>
                  </a:moveTo>
                  <a:lnTo>
                    <a:pt x="0" y="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4" name="Freeform 37"/>
            <p:cNvSpPr>
              <a:spLocks/>
            </p:cNvSpPr>
            <p:nvPr/>
          </p:nvSpPr>
          <p:spPr bwMode="auto">
            <a:xfrm>
              <a:off x="2465" y="2477"/>
              <a:ext cx="146" cy="1"/>
            </a:xfrm>
            <a:custGeom>
              <a:avLst/>
              <a:gdLst>
                <a:gd name="T0" fmla="*/ 0 w 120"/>
                <a:gd name="T1" fmla="*/ 0 h 1"/>
                <a:gd name="T2" fmla="*/ 579 w 120"/>
                <a:gd name="T3" fmla="*/ 0 h 1"/>
                <a:gd name="T4" fmla="*/ 0 60000 65536"/>
                <a:gd name="T5" fmla="*/ 0 60000 65536"/>
                <a:gd name="T6" fmla="*/ 0 w 120"/>
                <a:gd name="T7" fmla="*/ 0 h 1"/>
                <a:gd name="T8" fmla="*/ 120 w 1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1">
                  <a:moveTo>
                    <a:pt x="0" y="0"/>
                  </a:moveTo>
                  <a:cubicBezTo>
                    <a:pt x="40" y="0"/>
                    <a:pt x="80" y="0"/>
                    <a:pt x="12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5" name="Freeform 62"/>
            <p:cNvSpPr>
              <a:spLocks/>
            </p:cNvSpPr>
            <p:nvPr/>
          </p:nvSpPr>
          <p:spPr bwMode="auto">
            <a:xfrm>
              <a:off x="2481" y="2109"/>
              <a:ext cx="81" cy="42"/>
            </a:xfrm>
            <a:custGeom>
              <a:avLst/>
              <a:gdLst>
                <a:gd name="T0" fmla="*/ 81 w 81"/>
                <a:gd name="T1" fmla="*/ 0 h 42"/>
                <a:gd name="T2" fmla="*/ 0 w 81"/>
                <a:gd name="T3" fmla="*/ 42 h 42"/>
                <a:gd name="T4" fmla="*/ 0 60000 65536"/>
                <a:gd name="T5" fmla="*/ 0 60000 65536"/>
                <a:gd name="T6" fmla="*/ 0 w 81"/>
                <a:gd name="T7" fmla="*/ 0 h 42"/>
                <a:gd name="T8" fmla="*/ 81 w 81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42">
                  <a:moveTo>
                    <a:pt x="81" y="0"/>
                  </a:moveTo>
                  <a:lnTo>
                    <a:pt x="0" y="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6" name="Freeform 64"/>
            <p:cNvSpPr>
              <a:spLocks/>
            </p:cNvSpPr>
            <p:nvPr/>
          </p:nvSpPr>
          <p:spPr bwMode="auto">
            <a:xfrm>
              <a:off x="2529" y="2226"/>
              <a:ext cx="81" cy="30"/>
            </a:xfrm>
            <a:custGeom>
              <a:avLst/>
              <a:gdLst>
                <a:gd name="T0" fmla="*/ 81 w 81"/>
                <a:gd name="T1" fmla="*/ 0 h 30"/>
                <a:gd name="T2" fmla="*/ 0 w 81"/>
                <a:gd name="T3" fmla="*/ 30 h 30"/>
                <a:gd name="T4" fmla="*/ 0 60000 65536"/>
                <a:gd name="T5" fmla="*/ 0 60000 65536"/>
                <a:gd name="T6" fmla="*/ 0 w 81"/>
                <a:gd name="T7" fmla="*/ 0 h 30"/>
                <a:gd name="T8" fmla="*/ 81 w 81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30">
                  <a:moveTo>
                    <a:pt x="81" y="0"/>
                  </a:moveTo>
                  <a:lnTo>
                    <a:pt x="0" y="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7" name="Freeform 65"/>
            <p:cNvSpPr>
              <a:spLocks/>
            </p:cNvSpPr>
            <p:nvPr/>
          </p:nvSpPr>
          <p:spPr bwMode="auto">
            <a:xfrm>
              <a:off x="2538" y="2352"/>
              <a:ext cx="93" cy="6"/>
            </a:xfrm>
            <a:custGeom>
              <a:avLst/>
              <a:gdLst>
                <a:gd name="T0" fmla="*/ 93 w 93"/>
                <a:gd name="T1" fmla="*/ 0 h 6"/>
                <a:gd name="T2" fmla="*/ 0 w 93"/>
                <a:gd name="T3" fmla="*/ 6 h 6"/>
                <a:gd name="T4" fmla="*/ 0 60000 65536"/>
                <a:gd name="T5" fmla="*/ 0 60000 65536"/>
                <a:gd name="T6" fmla="*/ 0 w 93"/>
                <a:gd name="T7" fmla="*/ 0 h 6"/>
                <a:gd name="T8" fmla="*/ 93 w 9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" h="6">
                  <a:moveTo>
                    <a:pt x="93" y="0"/>
                  </a:moveTo>
                  <a:lnTo>
                    <a:pt x="0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8" name="Freeform 70"/>
            <p:cNvSpPr>
              <a:spLocks/>
            </p:cNvSpPr>
            <p:nvPr/>
          </p:nvSpPr>
          <p:spPr bwMode="auto">
            <a:xfrm>
              <a:off x="2337" y="1935"/>
              <a:ext cx="72" cy="54"/>
            </a:xfrm>
            <a:custGeom>
              <a:avLst/>
              <a:gdLst>
                <a:gd name="T0" fmla="*/ 72 w 72"/>
                <a:gd name="T1" fmla="*/ 0 h 54"/>
                <a:gd name="T2" fmla="*/ 0 w 72"/>
                <a:gd name="T3" fmla="*/ 54 h 54"/>
                <a:gd name="T4" fmla="*/ 0 60000 65536"/>
                <a:gd name="T5" fmla="*/ 0 60000 65536"/>
                <a:gd name="T6" fmla="*/ 0 w 72"/>
                <a:gd name="T7" fmla="*/ 0 h 54"/>
                <a:gd name="T8" fmla="*/ 72 w 72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54">
                  <a:moveTo>
                    <a:pt x="72" y="0"/>
                  </a:moveTo>
                  <a:lnTo>
                    <a:pt x="0" y="5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9" name="Freeform 71"/>
            <p:cNvSpPr>
              <a:spLocks/>
            </p:cNvSpPr>
            <p:nvPr/>
          </p:nvSpPr>
          <p:spPr bwMode="auto">
            <a:xfrm>
              <a:off x="2415" y="2022"/>
              <a:ext cx="72" cy="45"/>
            </a:xfrm>
            <a:custGeom>
              <a:avLst/>
              <a:gdLst>
                <a:gd name="T0" fmla="*/ 72 w 72"/>
                <a:gd name="T1" fmla="*/ 0 h 45"/>
                <a:gd name="T2" fmla="*/ 0 w 72"/>
                <a:gd name="T3" fmla="*/ 45 h 45"/>
                <a:gd name="T4" fmla="*/ 0 60000 65536"/>
                <a:gd name="T5" fmla="*/ 0 60000 65536"/>
                <a:gd name="T6" fmla="*/ 0 w 72"/>
                <a:gd name="T7" fmla="*/ 0 h 45"/>
                <a:gd name="T8" fmla="*/ 72 w 72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45">
                  <a:moveTo>
                    <a:pt x="72" y="0"/>
                  </a:moveTo>
                  <a:lnTo>
                    <a:pt x="0" y="4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30" name="Freeform 74"/>
            <p:cNvSpPr>
              <a:spLocks/>
            </p:cNvSpPr>
            <p:nvPr/>
          </p:nvSpPr>
          <p:spPr bwMode="auto">
            <a:xfrm>
              <a:off x="1860" y="1548"/>
              <a:ext cx="27" cy="87"/>
            </a:xfrm>
            <a:custGeom>
              <a:avLst/>
              <a:gdLst>
                <a:gd name="T0" fmla="*/ 27 w 27"/>
                <a:gd name="T1" fmla="*/ 0 h 87"/>
                <a:gd name="T2" fmla="*/ 0 w 27"/>
                <a:gd name="T3" fmla="*/ 87 h 87"/>
                <a:gd name="T4" fmla="*/ 0 60000 65536"/>
                <a:gd name="T5" fmla="*/ 0 60000 65536"/>
                <a:gd name="T6" fmla="*/ 0 w 27"/>
                <a:gd name="T7" fmla="*/ 0 h 87"/>
                <a:gd name="T8" fmla="*/ 27 w 27"/>
                <a:gd name="T9" fmla="*/ 87 h 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87">
                  <a:moveTo>
                    <a:pt x="27" y="0"/>
                  </a:moveTo>
                  <a:lnTo>
                    <a:pt x="0" y="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31" name="Freeform 75"/>
            <p:cNvSpPr>
              <a:spLocks/>
            </p:cNvSpPr>
            <p:nvPr/>
          </p:nvSpPr>
          <p:spPr bwMode="auto">
            <a:xfrm>
              <a:off x="1974" y="1599"/>
              <a:ext cx="39" cy="69"/>
            </a:xfrm>
            <a:custGeom>
              <a:avLst/>
              <a:gdLst>
                <a:gd name="T0" fmla="*/ 39 w 39"/>
                <a:gd name="T1" fmla="*/ 0 h 69"/>
                <a:gd name="T2" fmla="*/ 0 w 39"/>
                <a:gd name="T3" fmla="*/ 69 h 69"/>
                <a:gd name="T4" fmla="*/ 0 60000 65536"/>
                <a:gd name="T5" fmla="*/ 0 60000 65536"/>
                <a:gd name="T6" fmla="*/ 0 w 39"/>
                <a:gd name="T7" fmla="*/ 0 h 69"/>
                <a:gd name="T8" fmla="*/ 39 w 39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69">
                  <a:moveTo>
                    <a:pt x="39" y="0"/>
                  </a:moveTo>
                  <a:lnTo>
                    <a:pt x="0" y="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32" name="Freeform 76"/>
            <p:cNvSpPr>
              <a:spLocks/>
            </p:cNvSpPr>
            <p:nvPr/>
          </p:nvSpPr>
          <p:spPr bwMode="auto">
            <a:xfrm>
              <a:off x="2076" y="1668"/>
              <a:ext cx="42" cy="66"/>
            </a:xfrm>
            <a:custGeom>
              <a:avLst/>
              <a:gdLst>
                <a:gd name="T0" fmla="*/ 42 w 42"/>
                <a:gd name="T1" fmla="*/ 0 h 66"/>
                <a:gd name="T2" fmla="*/ 0 w 42"/>
                <a:gd name="T3" fmla="*/ 66 h 66"/>
                <a:gd name="T4" fmla="*/ 0 60000 65536"/>
                <a:gd name="T5" fmla="*/ 0 60000 65536"/>
                <a:gd name="T6" fmla="*/ 0 w 42"/>
                <a:gd name="T7" fmla="*/ 0 h 66"/>
                <a:gd name="T8" fmla="*/ 42 w 4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66">
                  <a:moveTo>
                    <a:pt x="42" y="0"/>
                  </a:moveTo>
                  <a:lnTo>
                    <a:pt x="0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33" name="Freeform 77"/>
            <p:cNvSpPr>
              <a:spLocks/>
            </p:cNvSpPr>
            <p:nvPr/>
          </p:nvSpPr>
          <p:spPr bwMode="auto">
            <a:xfrm>
              <a:off x="2166" y="1749"/>
              <a:ext cx="63" cy="54"/>
            </a:xfrm>
            <a:custGeom>
              <a:avLst/>
              <a:gdLst>
                <a:gd name="T0" fmla="*/ 63 w 63"/>
                <a:gd name="T1" fmla="*/ 0 h 54"/>
                <a:gd name="T2" fmla="*/ 0 w 63"/>
                <a:gd name="T3" fmla="*/ 54 h 54"/>
                <a:gd name="T4" fmla="*/ 0 60000 65536"/>
                <a:gd name="T5" fmla="*/ 0 60000 65536"/>
                <a:gd name="T6" fmla="*/ 0 w 63"/>
                <a:gd name="T7" fmla="*/ 0 h 54"/>
                <a:gd name="T8" fmla="*/ 63 w 63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54">
                  <a:moveTo>
                    <a:pt x="63" y="0"/>
                  </a:moveTo>
                  <a:lnTo>
                    <a:pt x="0" y="5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34" name="Freeform 82"/>
            <p:cNvSpPr>
              <a:spLocks/>
            </p:cNvSpPr>
            <p:nvPr/>
          </p:nvSpPr>
          <p:spPr bwMode="auto">
            <a:xfrm>
              <a:off x="1743" y="1530"/>
              <a:ext cx="6" cy="87"/>
            </a:xfrm>
            <a:custGeom>
              <a:avLst/>
              <a:gdLst>
                <a:gd name="T0" fmla="*/ 6 w 6"/>
                <a:gd name="T1" fmla="*/ 0 h 87"/>
                <a:gd name="T2" fmla="*/ 0 w 6"/>
                <a:gd name="T3" fmla="*/ 87 h 87"/>
                <a:gd name="T4" fmla="*/ 0 60000 65536"/>
                <a:gd name="T5" fmla="*/ 0 60000 65536"/>
                <a:gd name="T6" fmla="*/ 0 w 6"/>
                <a:gd name="T7" fmla="*/ 0 h 87"/>
                <a:gd name="T8" fmla="*/ 6 w 6"/>
                <a:gd name="T9" fmla="*/ 87 h 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87">
                  <a:moveTo>
                    <a:pt x="6" y="0"/>
                  </a:moveTo>
                  <a:lnTo>
                    <a:pt x="0" y="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7908" name="Text Box 84"/>
          <p:cNvSpPr txBox="1">
            <a:spLocks noChangeArrowheads="1"/>
          </p:cNvSpPr>
          <p:nvPr/>
        </p:nvSpPr>
        <p:spPr bwMode="auto">
          <a:xfrm>
            <a:off x="3492500" y="29686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8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16396" name="Group 88"/>
          <p:cNvGrpSpPr>
            <a:grpSpLocks/>
          </p:cNvGrpSpPr>
          <p:nvPr/>
        </p:nvGrpSpPr>
        <p:grpSpPr bwMode="auto">
          <a:xfrm flipH="1">
            <a:off x="900113" y="1600200"/>
            <a:ext cx="1409700" cy="1504950"/>
            <a:chOff x="1743" y="1530"/>
            <a:chExt cx="888" cy="948"/>
          </a:xfrm>
        </p:grpSpPr>
        <p:sp>
          <p:nvSpPr>
            <p:cNvPr id="16411" name="Freeform 89"/>
            <p:cNvSpPr>
              <a:spLocks/>
            </p:cNvSpPr>
            <p:nvPr/>
          </p:nvSpPr>
          <p:spPr bwMode="auto">
            <a:xfrm>
              <a:off x="2223" y="1840"/>
              <a:ext cx="89" cy="80"/>
            </a:xfrm>
            <a:custGeom>
              <a:avLst/>
              <a:gdLst>
                <a:gd name="T0" fmla="*/ 89 w 89"/>
                <a:gd name="T1" fmla="*/ 0 h 80"/>
                <a:gd name="T2" fmla="*/ 0 w 89"/>
                <a:gd name="T3" fmla="*/ 80 h 80"/>
                <a:gd name="T4" fmla="*/ 0 60000 65536"/>
                <a:gd name="T5" fmla="*/ 0 60000 65536"/>
                <a:gd name="T6" fmla="*/ 0 w 89"/>
                <a:gd name="T7" fmla="*/ 0 h 80"/>
                <a:gd name="T8" fmla="*/ 89 w 89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9" h="80">
                  <a:moveTo>
                    <a:pt x="89" y="0"/>
                  </a:moveTo>
                  <a:lnTo>
                    <a:pt x="0" y="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2" name="Freeform 90"/>
            <p:cNvSpPr>
              <a:spLocks/>
            </p:cNvSpPr>
            <p:nvPr/>
          </p:nvSpPr>
          <p:spPr bwMode="auto">
            <a:xfrm>
              <a:off x="2465" y="2477"/>
              <a:ext cx="146" cy="1"/>
            </a:xfrm>
            <a:custGeom>
              <a:avLst/>
              <a:gdLst>
                <a:gd name="T0" fmla="*/ 0 w 120"/>
                <a:gd name="T1" fmla="*/ 0 h 1"/>
                <a:gd name="T2" fmla="*/ 579 w 120"/>
                <a:gd name="T3" fmla="*/ 0 h 1"/>
                <a:gd name="T4" fmla="*/ 0 60000 65536"/>
                <a:gd name="T5" fmla="*/ 0 60000 65536"/>
                <a:gd name="T6" fmla="*/ 0 w 120"/>
                <a:gd name="T7" fmla="*/ 0 h 1"/>
                <a:gd name="T8" fmla="*/ 120 w 12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0" h="1">
                  <a:moveTo>
                    <a:pt x="0" y="0"/>
                  </a:moveTo>
                  <a:cubicBezTo>
                    <a:pt x="40" y="0"/>
                    <a:pt x="80" y="0"/>
                    <a:pt x="12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3" name="Freeform 91"/>
            <p:cNvSpPr>
              <a:spLocks/>
            </p:cNvSpPr>
            <p:nvPr/>
          </p:nvSpPr>
          <p:spPr bwMode="auto">
            <a:xfrm>
              <a:off x="2481" y="2109"/>
              <a:ext cx="81" cy="42"/>
            </a:xfrm>
            <a:custGeom>
              <a:avLst/>
              <a:gdLst>
                <a:gd name="T0" fmla="*/ 81 w 81"/>
                <a:gd name="T1" fmla="*/ 0 h 42"/>
                <a:gd name="T2" fmla="*/ 0 w 81"/>
                <a:gd name="T3" fmla="*/ 42 h 42"/>
                <a:gd name="T4" fmla="*/ 0 60000 65536"/>
                <a:gd name="T5" fmla="*/ 0 60000 65536"/>
                <a:gd name="T6" fmla="*/ 0 w 81"/>
                <a:gd name="T7" fmla="*/ 0 h 42"/>
                <a:gd name="T8" fmla="*/ 81 w 81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42">
                  <a:moveTo>
                    <a:pt x="81" y="0"/>
                  </a:moveTo>
                  <a:lnTo>
                    <a:pt x="0" y="4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4" name="Freeform 92"/>
            <p:cNvSpPr>
              <a:spLocks/>
            </p:cNvSpPr>
            <p:nvPr/>
          </p:nvSpPr>
          <p:spPr bwMode="auto">
            <a:xfrm>
              <a:off x="2529" y="2226"/>
              <a:ext cx="81" cy="30"/>
            </a:xfrm>
            <a:custGeom>
              <a:avLst/>
              <a:gdLst>
                <a:gd name="T0" fmla="*/ 81 w 81"/>
                <a:gd name="T1" fmla="*/ 0 h 30"/>
                <a:gd name="T2" fmla="*/ 0 w 81"/>
                <a:gd name="T3" fmla="*/ 30 h 30"/>
                <a:gd name="T4" fmla="*/ 0 60000 65536"/>
                <a:gd name="T5" fmla="*/ 0 60000 65536"/>
                <a:gd name="T6" fmla="*/ 0 w 81"/>
                <a:gd name="T7" fmla="*/ 0 h 30"/>
                <a:gd name="T8" fmla="*/ 81 w 81"/>
                <a:gd name="T9" fmla="*/ 30 h 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1" h="30">
                  <a:moveTo>
                    <a:pt x="81" y="0"/>
                  </a:moveTo>
                  <a:lnTo>
                    <a:pt x="0" y="3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5" name="Freeform 93"/>
            <p:cNvSpPr>
              <a:spLocks/>
            </p:cNvSpPr>
            <p:nvPr/>
          </p:nvSpPr>
          <p:spPr bwMode="auto">
            <a:xfrm>
              <a:off x="2538" y="2352"/>
              <a:ext cx="93" cy="6"/>
            </a:xfrm>
            <a:custGeom>
              <a:avLst/>
              <a:gdLst>
                <a:gd name="T0" fmla="*/ 93 w 93"/>
                <a:gd name="T1" fmla="*/ 0 h 6"/>
                <a:gd name="T2" fmla="*/ 0 w 93"/>
                <a:gd name="T3" fmla="*/ 6 h 6"/>
                <a:gd name="T4" fmla="*/ 0 60000 65536"/>
                <a:gd name="T5" fmla="*/ 0 60000 65536"/>
                <a:gd name="T6" fmla="*/ 0 w 93"/>
                <a:gd name="T7" fmla="*/ 0 h 6"/>
                <a:gd name="T8" fmla="*/ 93 w 93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" h="6">
                  <a:moveTo>
                    <a:pt x="93" y="0"/>
                  </a:moveTo>
                  <a:lnTo>
                    <a:pt x="0" y="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6" name="Freeform 94"/>
            <p:cNvSpPr>
              <a:spLocks/>
            </p:cNvSpPr>
            <p:nvPr/>
          </p:nvSpPr>
          <p:spPr bwMode="auto">
            <a:xfrm>
              <a:off x="2337" y="1935"/>
              <a:ext cx="72" cy="54"/>
            </a:xfrm>
            <a:custGeom>
              <a:avLst/>
              <a:gdLst>
                <a:gd name="T0" fmla="*/ 72 w 72"/>
                <a:gd name="T1" fmla="*/ 0 h 54"/>
                <a:gd name="T2" fmla="*/ 0 w 72"/>
                <a:gd name="T3" fmla="*/ 54 h 54"/>
                <a:gd name="T4" fmla="*/ 0 60000 65536"/>
                <a:gd name="T5" fmla="*/ 0 60000 65536"/>
                <a:gd name="T6" fmla="*/ 0 w 72"/>
                <a:gd name="T7" fmla="*/ 0 h 54"/>
                <a:gd name="T8" fmla="*/ 72 w 72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54">
                  <a:moveTo>
                    <a:pt x="72" y="0"/>
                  </a:moveTo>
                  <a:lnTo>
                    <a:pt x="0" y="5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7" name="Freeform 95"/>
            <p:cNvSpPr>
              <a:spLocks/>
            </p:cNvSpPr>
            <p:nvPr/>
          </p:nvSpPr>
          <p:spPr bwMode="auto">
            <a:xfrm>
              <a:off x="2415" y="2022"/>
              <a:ext cx="72" cy="45"/>
            </a:xfrm>
            <a:custGeom>
              <a:avLst/>
              <a:gdLst>
                <a:gd name="T0" fmla="*/ 72 w 72"/>
                <a:gd name="T1" fmla="*/ 0 h 45"/>
                <a:gd name="T2" fmla="*/ 0 w 72"/>
                <a:gd name="T3" fmla="*/ 45 h 45"/>
                <a:gd name="T4" fmla="*/ 0 60000 65536"/>
                <a:gd name="T5" fmla="*/ 0 60000 65536"/>
                <a:gd name="T6" fmla="*/ 0 w 72"/>
                <a:gd name="T7" fmla="*/ 0 h 45"/>
                <a:gd name="T8" fmla="*/ 72 w 72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45">
                  <a:moveTo>
                    <a:pt x="72" y="0"/>
                  </a:moveTo>
                  <a:lnTo>
                    <a:pt x="0" y="4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8" name="Freeform 96"/>
            <p:cNvSpPr>
              <a:spLocks/>
            </p:cNvSpPr>
            <p:nvPr/>
          </p:nvSpPr>
          <p:spPr bwMode="auto">
            <a:xfrm>
              <a:off x="1860" y="1548"/>
              <a:ext cx="27" cy="87"/>
            </a:xfrm>
            <a:custGeom>
              <a:avLst/>
              <a:gdLst>
                <a:gd name="T0" fmla="*/ 27 w 27"/>
                <a:gd name="T1" fmla="*/ 0 h 87"/>
                <a:gd name="T2" fmla="*/ 0 w 27"/>
                <a:gd name="T3" fmla="*/ 87 h 87"/>
                <a:gd name="T4" fmla="*/ 0 60000 65536"/>
                <a:gd name="T5" fmla="*/ 0 60000 65536"/>
                <a:gd name="T6" fmla="*/ 0 w 27"/>
                <a:gd name="T7" fmla="*/ 0 h 87"/>
                <a:gd name="T8" fmla="*/ 27 w 27"/>
                <a:gd name="T9" fmla="*/ 87 h 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" h="87">
                  <a:moveTo>
                    <a:pt x="27" y="0"/>
                  </a:moveTo>
                  <a:lnTo>
                    <a:pt x="0" y="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9" name="Freeform 97"/>
            <p:cNvSpPr>
              <a:spLocks/>
            </p:cNvSpPr>
            <p:nvPr/>
          </p:nvSpPr>
          <p:spPr bwMode="auto">
            <a:xfrm>
              <a:off x="1974" y="1599"/>
              <a:ext cx="39" cy="69"/>
            </a:xfrm>
            <a:custGeom>
              <a:avLst/>
              <a:gdLst>
                <a:gd name="T0" fmla="*/ 39 w 39"/>
                <a:gd name="T1" fmla="*/ 0 h 69"/>
                <a:gd name="T2" fmla="*/ 0 w 39"/>
                <a:gd name="T3" fmla="*/ 69 h 69"/>
                <a:gd name="T4" fmla="*/ 0 60000 65536"/>
                <a:gd name="T5" fmla="*/ 0 60000 65536"/>
                <a:gd name="T6" fmla="*/ 0 w 39"/>
                <a:gd name="T7" fmla="*/ 0 h 69"/>
                <a:gd name="T8" fmla="*/ 39 w 39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69">
                  <a:moveTo>
                    <a:pt x="39" y="0"/>
                  </a:moveTo>
                  <a:lnTo>
                    <a:pt x="0" y="6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0" name="Freeform 98"/>
            <p:cNvSpPr>
              <a:spLocks/>
            </p:cNvSpPr>
            <p:nvPr/>
          </p:nvSpPr>
          <p:spPr bwMode="auto">
            <a:xfrm>
              <a:off x="2076" y="1668"/>
              <a:ext cx="42" cy="66"/>
            </a:xfrm>
            <a:custGeom>
              <a:avLst/>
              <a:gdLst>
                <a:gd name="T0" fmla="*/ 42 w 42"/>
                <a:gd name="T1" fmla="*/ 0 h 66"/>
                <a:gd name="T2" fmla="*/ 0 w 42"/>
                <a:gd name="T3" fmla="*/ 66 h 66"/>
                <a:gd name="T4" fmla="*/ 0 60000 65536"/>
                <a:gd name="T5" fmla="*/ 0 60000 65536"/>
                <a:gd name="T6" fmla="*/ 0 w 42"/>
                <a:gd name="T7" fmla="*/ 0 h 66"/>
                <a:gd name="T8" fmla="*/ 42 w 4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" h="66">
                  <a:moveTo>
                    <a:pt x="42" y="0"/>
                  </a:moveTo>
                  <a:lnTo>
                    <a:pt x="0" y="6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1" name="Freeform 99"/>
            <p:cNvSpPr>
              <a:spLocks/>
            </p:cNvSpPr>
            <p:nvPr/>
          </p:nvSpPr>
          <p:spPr bwMode="auto">
            <a:xfrm>
              <a:off x="2166" y="1749"/>
              <a:ext cx="63" cy="54"/>
            </a:xfrm>
            <a:custGeom>
              <a:avLst/>
              <a:gdLst>
                <a:gd name="T0" fmla="*/ 63 w 63"/>
                <a:gd name="T1" fmla="*/ 0 h 54"/>
                <a:gd name="T2" fmla="*/ 0 w 63"/>
                <a:gd name="T3" fmla="*/ 54 h 54"/>
                <a:gd name="T4" fmla="*/ 0 60000 65536"/>
                <a:gd name="T5" fmla="*/ 0 60000 65536"/>
                <a:gd name="T6" fmla="*/ 0 w 63"/>
                <a:gd name="T7" fmla="*/ 0 h 54"/>
                <a:gd name="T8" fmla="*/ 63 w 63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54">
                  <a:moveTo>
                    <a:pt x="63" y="0"/>
                  </a:moveTo>
                  <a:lnTo>
                    <a:pt x="0" y="5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22" name="Freeform 100"/>
            <p:cNvSpPr>
              <a:spLocks/>
            </p:cNvSpPr>
            <p:nvPr/>
          </p:nvSpPr>
          <p:spPr bwMode="auto">
            <a:xfrm>
              <a:off x="1743" y="1530"/>
              <a:ext cx="6" cy="87"/>
            </a:xfrm>
            <a:custGeom>
              <a:avLst/>
              <a:gdLst>
                <a:gd name="T0" fmla="*/ 6 w 6"/>
                <a:gd name="T1" fmla="*/ 0 h 87"/>
                <a:gd name="T2" fmla="*/ 0 w 6"/>
                <a:gd name="T3" fmla="*/ 87 h 87"/>
                <a:gd name="T4" fmla="*/ 0 60000 65536"/>
                <a:gd name="T5" fmla="*/ 0 60000 65536"/>
                <a:gd name="T6" fmla="*/ 0 w 6"/>
                <a:gd name="T7" fmla="*/ 0 h 87"/>
                <a:gd name="T8" fmla="*/ 6 w 6"/>
                <a:gd name="T9" fmla="*/ 87 h 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87">
                  <a:moveTo>
                    <a:pt x="6" y="0"/>
                  </a:moveTo>
                  <a:lnTo>
                    <a:pt x="0" y="8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7925" name="Text Box 101"/>
          <p:cNvSpPr txBox="1">
            <a:spLocks noChangeArrowheads="1"/>
          </p:cNvSpPr>
          <p:nvPr/>
        </p:nvSpPr>
        <p:spPr bwMode="auto">
          <a:xfrm>
            <a:off x="2266950" y="1600200"/>
            <a:ext cx="576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ru-RU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</a:t>
            </a:r>
            <a:r>
              <a:rPr 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 rot="235879">
            <a:off x="2336800" y="1790700"/>
            <a:ext cx="431800" cy="3609975"/>
            <a:chOff x="2984" y="1680"/>
            <a:chExt cx="123" cy="1614"/>
          </a:xfrm>
        </p:grpSpPr>
        <p:sp>
          <p:nvSpPr>
            <p:cNvPr id="16409" name="Freeform 31"/>
            <p:cNvSpPr>
              <a:spLocks/>
            </p:cNvSpPr>
            <p:nvPr/>
          </p:nvSpPr>
          <p:spPr bwMode="auto">
            <a:xfrm>
              <a:off x="2984" y="1680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solidFill>
              <a:srgbClr val="00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410" name="Freeform 32"/>
            <p:cNvSpPr>
              <a:spLocks/>
            </p:cNvSpPr>
            <p:nvPr/>
          </p:nvSpPr>
          <p:spPr bwMode="auto">
            <a:xfrm flipH="1" flipV="1">
              <a:off x="2987" y="2478"/>
              <a:ext cx="120" cy="816"/>
            </a:xfrm>
            <a:custGeom>
              <a:avLst/>
              <a:gdLst>
                <a:gd name="T0" fmla="*/ 0 w 120"/>
                <a:gd name="T1" fmla="*/ 816 h 816"/>
                <a:gd name="T2" fmla="*/ 40 w 120"/>
                <a:gd name="T3" fmla="*/ 0 h 816"/>
                <a:gd name="T4" fmla="*/ 120 w 120"/>
                <a:gd name="T5" fmla="*/ 816 h 816"/>
                <a:gd name="T6" fmla="*/ 0 60000 65536"/>
                <a:gd name="T7" fmla="*/ 0 60000 65536"/>
                <a:gd name="T8" fmla="*/ 0 60000 65536"/>
                <a:gd name="T9" fmla="*/ 0 w 120"/>
                <a:gd name="T10" fmla="*/ 0 h 816"/>
                <a:gd name="T11" fmla="*/ 120 w 120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816">
                  <a:moveTo>
                    <a:pt x="0" y="816"/>
                  </a:moveTo>
                  <a:lnTo>
                    <a:pt x="40" y="0"/>
                  </a:lnTo>
                  <a:lnTo>
                    <a:pt x="120" y="81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6399" name="PubChord"/>
          <p:cNvSpPr>
            <a:spLocks noEditPoints="1" noChangeArrowheads="1"/>
          </p:cNvSpPr>
          <p:nvPr/>
        </p:nvSpPr>
        <p:spPr bwMode="auto">
          <a:xfrm rot="7856042">
            <a:off x="2259013" y="3386137"/>
            <a:ext cx="554038" cy="627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772" y="4871"/>
                </a:moveTo>
                <a:cubicBezTo>
                  <a:pt x="616" y="6632"/>
                  <a:pt x="0" y="8693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066" y="21600"/>
                  <a:pt x="15275" y="20886"/>
                  <a:pt x="17114" y="19561"/>
                </a:cubicBezTo>
                <a:close/>
              </a:path>
            </a:pathLst>
          </a:custGeom>
          <a:solidFill>
            <a:srgbClr val="00CC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 useBgFill="1">
        <p:nvSpPr>
          <p:cNvPr id="16400" name="Freeform 43"/>
          <p:cNvSpPr>
            <a:spLocks/>
          </p:cNvSpPr>
          <p:nvPr/>
        </p:nvSpPr>
        <p:spPr bwMode="auto">
          <a:xfrm>
            <a:off x="1428750" y="3652838"/>
            <a:ext cx="1568450" cy="2576512"/>
          </a:xfrm>
          <a:custGeom>
            <a:avLst/>
            <a:gdLst>
              <a:gd name="T0" fmla="*/ 0 w 796"/>
              <a:gd name="T1" fmla="*/ 2147483647 h 295"/>
              <a:gd name="T2" fmla="*/ 2147483647 w 796"/>
              <a:gd name="T3" fmla="*/ 0 h 295"/>
              <a:gd name="T4" fmla="*/ 2147483647 w 796"/>
              <a:gd name="T5" fmla="*/ 2147483647 h 295"/>
              <a:gd name="T6" fmla="*/ 0 w 796"/>
              <a:gd name="T7" fmla="*/ 2147483647 h 295"/>
              <a:gd name="T8" fmla="*/ 0 60000 65536"/>
              <a:gd name="T9" fmla="*/ 0 60000 65536"/>
              <a:gd name="T10" fmla="*/ 0 60000 65536"/>
              <a:gd name="T11" fmla="*/ 0 60000 65536"/>
              <a:gd name="T12" fmla="*/ 0 w 796"/>
              <a:gd name="T13" fmla="*/ 0 h 295"/>
              <a:gd name="T14" fmla="*/ 796 w 796"/>
              <a:gd name="T15" fmla="*/ 295 h 2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6" h="295">
                <a:moveTo>
                  <a:pt x="0" y="10"/>
                </a:moveTo>
                <a:lnTo>
                  <a:pt x="796" y="0"/>
                </a:lnTo>
                <a:lnTo>
                  <a:pt x="609" y="295"/>
                </a:lnTo>
                <a:lnTo>
                  <a:pt x="0" y="1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-357222" y="3786190"/>
            <a:ext cx="7000924" cy="3071810"/>
          </a:xfrm>
          <a:prstGeom prst="cloudCallout">
            <a:avLst>
              <a:gd name="adj1" fmla="val 62889"/>
              <a:gd name="adj2" fmla="val -29803"/>
            </a:avLst>
          </a:prstGeom>
          <a:noFill/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i="0" dirty="0">
                <a:latin typeface="Georgia" pitchFamily="18" charset="0"/>
              </a:rPr>
              <a:t>На сколько делений и в какую сторону передвинется стрелка прибора, если: а) в бензобак нальют еще 20 л бензина;</a:t>
            </a:r>
          </a:p>
          <a:p>
            <a:pPr algn="ctr">
              <a:defRPr/>
            </a:pPr>
            <a:endParaRPr lang="ru-RU" sz="2400" i="0" dirty="0">
              <a:latin typeface="Georgia" pitchFamily="18" charset="0"/>
            </a:endParaRPr>
          </a:p>
        </p:txBody>
      </p:sp>
      <p:sp>
        <p:nvSpPr>
          <p:cNvPr id="60" name="AutoShape 7"/>
          <p:cNvSpPr>
            <a:spLocks noChangeArrowheads="1"/>
          </p:cNvSpPr>
          <p:nvPr/>
        </p:nvSpPr>
        <p:spPr bwMode="auto">
          <a:xfrm>
            <a:off x="-204788" y="3714750"/>
            <a:ext cx="7000876" cy="3357563"/>
          </a:xfrm>
          <a:prstGeom prst="cloudCallout">
            <a:avLst>
              <a:gd name="adj1" fmla="val 60930"/>
              <a:gd name="adj2" fmla="val -29803"/>
            </a:avLst>
          </a:prstGeom>
          <a:noFill/>
          <a:ln w="38100"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i="0" dirty="0">
                <a:latin typeface="Georgia" pitchFamily="18" charset="0"/>
              </a:rPr>
              <a:t>На сколько делений и в какую сторону передвинется стрелка прибора, если: б) при движении будет израсходовано 30 л? </a:t>
            </a:r>
          </a:p>
          <a:p>
            <a:pPr algn="ctr">
              <a:defRPr/>
            </a:pPr>
            <a:endParaRPr lang="ru-RU" sz="2400" i="0" dirty="0">
              <a:latin typeface="Georgia" pitchFamily="18" charset="0"/>
            </a:endParaRPr>
          </a:p>
          <a:p>
            <a:pPr algn="ctr">
              <a:defRPr/>
            </a:pPr>
            <a:endParaRPr lang="ru-RU" sz="2400" i="0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12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  <a:latin typeface="Comic Sans MS" pitchFamily="66" charset="0"/>
              </a:rPr>
              <a:t>Приборы для измерения массы</a:t>
            </a:r>
          </a:p>
        </p:txBody>
      </p:sp>
      <p:pic>
        <p:nvPicPr>
          <p:cNvPr id="8195" name="Рисунок 6" descr="вес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133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8" descr="весы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6096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9" descr="весы 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0386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 descr="весы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27432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" descr="Пружинные весы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/>
          <a:stretch>
            <a:fillRect/>
          </a:stretch>
        </p:blipFill>
        <p:spPr bwMode="auto">
          <a:xfrm>
            <a:off x="0" y="685800"/>
            <a:ext cx="23622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 rot="-5400000">
            <a:off x="4283075" y="-1971675"/>
            <a:ext cx="1081088" cy="5545138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1" name="Text Box 177"/>
          <p:cNvSpPr txBox="1">
            <a:spLocks noChangeArrowheads="1"/>
          </p:cNvSpPr>
          <p:nvPr/>
        </p:nvSpPr>
        <p:spPr bwMode="auto">
          <a:xfrm>
            <a:off x="2124075" y="765175"/>
            <a:ext cx="5543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I </a:t>
            </a:r>
            <a:r>
              <a:rPr lang="en-US" sz="4400" i="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ru-RU" sz="44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1" name="DiagonalStripe"/>
          <p:cNvSpPr>
            <a:spLocks noEditPoints="1" noChangeArrowheads="1"/>
          </p:cNvSpPr>
          <p:nvPr/>
        </p:nvSpPr>
        <p:spPr bwMode="auto">
          <a:xfrm rot="2413501">
            <a:off x="1547813" y="76517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3" name="Text Box 52"/>
          <p:cNvSpPr txBox="1">
            <a:spLocks noChangeArrowheads="1"/>
          </p:cNvSpPr>
          <p:nvPr/>
        </p:nvSpPr>
        <p:spPr bwMode="auto">
          <a:xfrm>
            <a:off x="2124075" y="620713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itchFamily="34" charset="0"/>
              </a:rPr>
              <a:t>0   100  200  300  400  </a:t>
            </a:r>
            <a:r>
              <a:rPr lang="ru-RU">
                <a:solidFill>
                  <a:srgbClr val="0000FF"/>
                </a:solidFill>
                <a:latin typeface="Arial" pitchFamily="34" charset="0"/>
              </a:rPr>
              <a:t>500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  600 700  800  900 1000</a:t>
            </a:r>
          </a:p>
        </p:txBody>
      </p:sp>
      <p:sp>
        <p:nvSpPr>
          <p:cNvPr id="17414" name="Freeform 53"/>
          <p:cNvSpPr>
            <a:spLocks/>
          </p:cNvSpPr>
          <p:nvPr/>
        </p:nvSpPr>
        <p:spPr bwMode="auto">
          <a:xfrm>
            <a:off x="4330700" y="952500"/>
            <a:ext cx="1588" cy="1689100"/>
          </a:xfrm>
          <a:custGeom>
            <a:avLst/>
            <a:gdLst>
              <a:gd name="T0" fmla="*/ 0 w 1"/>
              <a:gd name="T1" fmla="*/ 2147483647 h 1064"/>
              <a:gd name="T2" fmla="*/ 0 w 1"/>
              <a:gd name="T3" fmla="*/ 0 h 1064"/>
              <a:gd name="T4" fmla="*/ 0 60000 65536"/>
              <a:gd name="T5" fmla="*/ 0 60000 65536"/>
              <a:gd name="T6" fmla="*/ 0 w 1"/>
              <a:gd name="T7" fmla="*/ 0 h 1064"/>
              <a:gd name="T8" fmla="*/ 1 w 1"/>
              <a:gd name="T9" fmla="*/ 1064 h 10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064">
                <a:moveTo>
                  <a:pt x="0" y="1064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22" name="PubBanner"/>
          <p:cNvSpPr>
            <a:spLocks noEditPoints="1" noChangeArrowheads="1"/>
          </p:cNvSpPr>
          <p:nvPr/>
        </p:nvSpPr>
        <p:spPr bwMode="auto">
          <a:xfrm rot="10800000">
            <a:off x="2051050" y="1341438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23" name="chair1"/>
          <p:cNvSpPr>
            <a:spLocks noEditPoints="1" noChangeArrowheads="1"/>
          </p:cNvSpPr>
          <p:nvPr/>
        </p:nvSpPr>
        <p:spPr bwMode="auto">
          <a:xfrm>
            <a:off x="4859338" y="2420938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417" name="Text Box 71"/>
          <p:cNvSpPr txBox="1">
            <a:spLocks noChangeArrowheads="1"/>
          </p:cNvSpPr>
          <p:nvPr/>
        </p:nvSpPr>
        <p:spPr bwMode="auto">
          <a:xfrm>
            <a:off x="323850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35" name="chair1"/>
          <p:cNvSpPr>
            <a:spLocks noEditPoints="1" noChangeArrowheads="1"/>
          </p:cNvSpPr>
          <p:nvPr/>
        </p:nvSpPr>
        <p:spPr bwMode="auto">
          <a:xfrm>
            <a:off x="468313" y="2349500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46" name="AutoShape 78"/>
          <p:cNvSpPr>
            <a:spLocks noChangeArrowheads="1"/>
          </p:cNvSpPr>
          <p:nvPr/>
        </p:nvSpPr>
        <p:spPr bwMode="auto">
          <a:xfrm>
            <a:off x="6627810" y="4643446"/>
            <a:ext cx="2516190" cy="1285884"/>
          </a:xfrm>
          <a:prstGeom prst="cloudCallout">
            <a:avLst>
              <a:gd name="adj1" fmla="val -135767"/>
              <a:gd name="adj2" fmla="val 43170"/>
            </a:avLst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00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FF"/>
                </a:solidFill>
                <a:latin typeface="Georgia" pitchFamily="18" charset="0"/>
              </a:rPr>
              <a:t>45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0</a:t>
            </a:r>
            <a:r>
              <a:rPr lang="en-US" sz="3200" dirty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3200" dirty="0">
                <a:solidFill>
                  <a:srgbClr val="0000FF"/>
                </a:solidFill>
                <a:latin typeface="Georgia" pitchFamily="18" charset="0"/>
              </a:rPr>
              <a:t>г</a:t>
            </a:r>
          </a:p>
        </p:txBody>
      </p:sp>
      <p:grpSp>
        <p:nvGrpSpPr>
          <p:cNvPr id="17422" name="Group 96"/>
          <p:cNvGrpSpPr>
            <a:grpSpLocks/>
          </p:cNvGrpSpPr>
          <p:nvPr/>
        </p:nvGrpSpPr>
        <p:grpSpPr bwMode="auto">
          <a:xfrm rot="2346269">
            <a:off x="733425" y="1590675"/>
            <a:ext cx="1125538" cy="792163"/>
            <a:chOff x="3168" y="2640"/>
            <a:chExt cx="698" cy="521"/>
          </a:xfrm>
        </p:grpSpPr>
        <p:grpSp>
          <p:nvGrpSpPr>
            <p:cNvPr id="17469" name="Group 97"/>
            <p:cNvGrpSpPr>
              <a:grpSpLocks/>
            </p:cNvGrpSpPr>
            <p:nvPr/>
          </p:nvGrpSpPr>
          <p:grpSpPr bwMode="auto">
            <a:xfrm rot="2234714" flipV="1">
              <a:off x="3168" y="2640"/>
              <a:ext cx="419" cy="247"/>
              <a:chOff x="2506" y="1584"/>
              <a:chExt cx="419" cy="247"/>
            </a:xfrm>
          </p:grpSpPr>
          <p:sp>
            <p:nvSpPr>
              <p:cNvPr id="17473" name="Freeform 98"/>
              <p:cNvSpPr>
                <a:spLocks/>
              </p:cNvSpPr>
              <p:nvPr/>
            </p:nvSpPr>
            <p:spPr bwMode="auto">
              <a:xfrm rot="-4049421">
                <a:off x="2757" y="1560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92"/>
                  <a:gd name="T11" fmla="*/ 144 w 144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7474" name="Group 99"/>
              <p:cNvGrpSpPr>
                <a:grpSpLocks/>
              </p:cNvGrpSpPr>
              <p:nvPr/>
            </p:nvGrpSpPr>
            <p:grpSpPr bwMode="auto">
              <a:xfrm rot="-2252377">
                <a:off x="2506" y="1652"/>
                <a:ext cx="353" cy="179"/>
                <a:chOff x="3144" y="3204"/>
                <a:chExt cx="867" cy="623"/>
              </a:xfrm>
            </p:grpSpPr>
            <p:grpSp>
              <p:nvGrpSpPr>
                <p:cNvPr id="17475" name="Group 100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17481" name="Freeform 101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48"/>
                      <a:gd name="T16" fmla="*/ 0 h 308"/>
                      <a:gd name="T17" fmla="*/ 848 w 848"/>
                      <a:gd name="T18" fmla="*/ 308 h 30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7482" name="Freeform 102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7"/>
                      <a:gd name="T16" fmla="*/ 0 h 407"/>
                      <a:gd name="T17" fmla="*/ 867 w 867"/>
                      <a:gd name="T18" fmla="*/ 407 h 4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7476" name="Freeform 103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77" name="Freeform 104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87"/>
                    <a:gd name="T10" fmla="*/ 0 h 288"/>
                    <a:gd name="T11" fmla="*/ 87 w 87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78" name="Freeform 105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  <a:gd name="T6" fmla="*/ 0 60000 65536"/>
                    <a:gd name="T7" fmla="*/ 0 60000 65536"/>
                    <a:gd name="T8" fmla="*/ 0 60000 65536"/>
                    <a:gd name="T9" fmla="*/ 0 w 72"/>
                    <a:gd name="T10" fmla="*/ 0 h 184"/>
                    <a:gd name="T11" fmla="*/ 72 w 72"/>
                    <a:gd name="T12" fmla="*/ 184 h 1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79" name="Freeform 106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112"/>
                    <a:gd name="T10" fmla="*/ 0 h 144"/>
                    <a:gd name="T11" fmla="*/ 112 w 112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80" name="Freeform 107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160"/>
                    <a:gd name="T11" fmla="*/ 120 w 120"/>
                    <a:gd name="T12" fmla="*/ 160 h 1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17470" name="Freeform 108"/>
            <p:cNvSpPr>
              <a:spLocks/>
            </p:cNvSpPr>
            <p:nvPr/>
          </p:nvSpPr>
          <p:spPr bwMode="auto">
            <a:xfrm rot="17225174" flipH="1">
              <a:off x="3404" y="2699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71" name="Freeform 109"/>
            <p:cNvSpPr>
              <a:spLocks/>
            </p:cNvSpPr>
            <p:nvPr/>
          </p:nvSpPr>
          <p:spPr bwMode="auto">
            <a:xfrm rot="17225174" flipH="1">
              <a:off x="3510" y="2692"/>
              <a:ext cx="296" cy="258"/>
            </a:xfrm>
            <a:custGeom>
              <a:avLst/>
              <a:gdLst>
                <a:gd name="T0" fmla="*/ 233 w 288"/>
                <a:gd name="T1" fmla="*/ 161 h 218"/>
                <a:gd name="T2" fmla="*/ 52 w 288"/>
                <a:gd name="T3" fmla="*/ 36 h 218"/>
                <a:gd name="T4" fmla="*/ 4 w 288"/>
                <a:gd name="T5" fmla="*/ 374 h 218"/>
                <a:gd name="T6" fmla="*/ 84 w 288"/>
                <a:gd name="T7" fmla="*/ 743 h 218"/>
                <a:gd name="T8" fmla="*/ 313 w 288"/>
                <a:gd name="T9" fmla="*/ 802 h 218"/>
                <a:gd name="T10" fmla="*/ 354 w 288"/>
                <a:gd name="T11" fmla="*/ 527 h 218"/>
                <a:gd name="T12" fmla="*/ 233 w 288"/>
                <a:gd name="T13" fmla="*/ 16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72" name="Freeform 110"/>
            <p:cNvSpPr>
              <a:spLocks/>
            </p:cNvSpPr>
            <p:nvPr/>
          </p:nvSpPr>
          <p:spPr bwMode="auto">
            <a:xfrm rot="17225174" flipH="1">
              <a:off x="3783" y="2986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7423" name="Group 111"/>
          <p:cNvGrpSpPr>
            <a:grpSpLocks/>
          </p:cNvGrpSpPr>
          <p:nvPr/>
        </p:nvGrpSpPr>
        <p:grpSpPr bwMode="auto">
          <a:xfrm rot="-4049421">
            <a:off x="1692275" y="1700213"/>
            <a:ext cx="606425" cy="752475"/>
            <a:chOff x="1212" y="1152"/>
            <a:chExt cx="508" cy="626"/>
          </a:xfrm>
        </p:grpSpPr>
        <p:sp>
          <p:nvSpPr>
            <p:cNvPr id="17456" name="Freeform 112"/>
            <p:cNvSpPr>
              <a:spLocks/>
            </p:cNvSpPr>
            <p:nvPr/>
          </p:nvSpPr>
          <p:spPr bwMode="auto">
            <a:xfrm>
              <a:off x="1488" y="124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57" name="Freeform 113"/>
            <p:cNvSpPr>
              <a:spLocks/>
            </p:cNvSpPr>
            <p:nvPr/>
          </p:nvSpPr>
          <p:spPr bwMode="auto">
            <a:xfrm flipH="1">
              <a:off x="1212" y="136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58" name="Freeform 114"/>
            <p:cNvSpPr>
              <a:spLocks/>
            </p:cNvSpPr>
            <p:nvPr/>
          </p:nvSpPr>
          <p:spPr bwMode="auto">
            <a:xfrm>
              <a:off x="1248" y="1392"/>
              <a:ext cx="296" cy="258"/>
            </a:xfrm>
            <a:custGeom>
              <a:avLst/>
              <a:gdLst>
                <a:gd name="T0" fmla="*/ 233 w 288"/>
                <a:gd name="T1" fmla="*/ 161 h 218"/>
                <a:gd name="T2" fmla="*/ 52 w 288"/>
                <a:gd name="T3" fmla="*/ 36 h 218"/>
                <a:gd name="T4" fmla="*/ 4 w 288"/>
                <a:gd name="T5" fmla="*/ 374 h 218"/>
                <a:gd name="T6" fmla="*/ 84 w 288"/>
                <a:gd name="T7" fmla="*/ 743 h 218"/>
                <a:gd name="T8" fmla="*/ 313 w 288"/>
                <a:gd name="T9" fmla="*/ 802 h 218"/>
                <a:gd name="T10" fmla="*/ 354 w 288"/>
                <a:gd name="T11" fmla="*/ 527 h 218"/>
                <a:gd name="T12" fmla="*/ 233 w 288"/>
                <a:gd name="T13" fmla="*/ 16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59" name="Freeform 115"/>
            <p:cNvSpPr>
              <a:spLocks/>
            </p:cNvSpPr>
            <p:nvPr/>
          </p:nvSpPr>
          <p:spPr bwMode="auto">
            <a:xfrm flipH="1">
              <a:off x="1406" y="1723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7460" name="Group 116"/>
            <p:cNvGrpSpPr>
              <a:grpSpLocks/>
            </p:cNvGrpSpPr>
            <p:nvPr/>
          </p:nvGrpSpPr>
          <p:grpSpPr bwMode="auto">
            <a:xfrm rot="1797044">
              <a:off x="1248" y="1152"/>
              <a:ext cx="353" cy="179"/>
              <a:chOff x="3144" y="3204"/>
              <a:chExt cx="867" cy="623"/>
            </a:xfrm>
          </p:grpSpPr>
          <p:grpSp>
            <p:nvGrpSpPr>
              <p:cNvPr id="17461" name="Group 117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7467" name="Freeform 118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68" name="Freeform 119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7462" name="Freeform 120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63" name="Freeform 121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64" name="Freeform 122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65" name="Freeform 123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66" name="Freeform 124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7424" name="Group 125"/>
          <p:cNvGrpSpPr>
            <a:grpSpLocks/>
          </p:cNvGrpSpPr>
          <p:nvPr/>
        </p:nvGrpSpPr>
        <p:grpSpPr bwMode="auto">
          <a:xfrm rot="-867400">
            <a:off x="2289175" y="1546225"/>
            <a:ext cx="700088" cy="895350"/>
            <a:chOff x="1212" y="1152"/>
            <a:chExt cx="508" cy="626"/>
          </a:xfrm>
        </p:grpSpPr>
        <p:sp>
          <p:nvSpPr>
            <p:cNvPr id="17443" name="Freeform 126"/>
            <p:cNvSpPr>
              <a:spLocks/>
            </p:cNvSpPr>
            <p:nvPr/>
          </p:nvSpPr>
          <p:spPr bwMode="auto">
            <a:xfrm>
              <a:off x="1488" y="124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44" name="Freeform 127"/>
            <p:cNvSpPr>
              <a:spLocks/>
            </p:cNvSpPr>
            <p:nvPr/>
          </p:nvSpPr>
          <p:spPr bwMode="auto">
            <a:xfrm flipH="1">
              <a:off x="1212" y="136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45" name="Freeform 128"/>
            <p:cNvSpPr>
              <a:spLocks/>
            </p:cNvSpPr>
            <p:nvPr/>
          </p:nvSpPr>
          <p:spPr bwMode="auto">
            <a:xfrm>
              <a:off x="1248" y="1392"/>
              <a:ext cx="296" cy="258"/>
            </a:xfrm>
            <a:custGeom>
              <a:avLst/>
              <a:gdLst>
                <a:gd name="T0" fmla="*/ 233 w 288"/>
                <a:gd name="T1" fmla="*/ 161 h 218"/>
                <a:gd name="T2" fmla="*/ 52 w 288"/>
                <a:gd name="T3" fmla="*/ 36 h 218"/>
                <a:gd name="T4" fmla="*/ 4 w 288"/>
                <a:gd name="T5" fmla="*/ 374 h 218"/>
                <a:gd name="T6" fmla="*/ 84 w 288"/>
                <a:gd name="T7" fmla="*/ 743 h 218"/>
                <a:gd name="T8" fmla="*/ 313 w 288"/>
                <a:gd name="T9" fmla="*/ 802 h 218"/>
                <a:gd name="T10" fmla="*/ 354 w 288"/>
                <a:gd name="T11" fmla="*/ 527 h 218"/>
                <a:gd name="T12" fmla="*/ 233 w 288"/>
                <a:gd name="T13" fmla="*/ 16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46" name="Freeform 129"/>
            <p:cNvSpPr>
              <a:spLocks/>
            </p:cNvSpPr>
            <p:nvPr/>
          </p:nvSpPr>
          <p:spPr bwMode="auto">
            <a:xfrm flipH="1">
              <a:off x="1406" y="1723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7447" name="Group 130"/>
            <p:cNvGrpSpPr>
              <a:grpSpLocks/>
            </p:cNvGrpSpPr>
            <p:nvPr/>
          </p:nvGrpSpPr>
          <p:grpSpPr bwMode="auto">
            <a:xfrm rot="1797044">
              <a:off x="1248" y="1152"/>
              <a:ext cx="353" cy="179"/>
              <a:chOff x="3144" y="3204"/>
              <a:chExt cx="867" cy="623"/>
            </a:xfrm>
          </p:grpSpPr>
          <p:grpSp>
            <p:nvGrpSpPr>
              <p:cNvPr id="17448" name="Group 131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7454" name="Freeform 132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55" name="Freeform 133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7449" name="Freeform 134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50" name="Freeform 135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51" name="Freeform 136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52" name="Freeform 137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53" name="Freeform 138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7425" name="Group 139"/>
          <p:cNvGrpSpPr>
            <a:grpSpLocks/>
          </p:cNvGrpSpPr>
          <p:nvPr/>
        </p:nvGrpSpPr>
        <p:grpSpPr bwMode="auto">
          <a:xfrm rot="-4049421">
            <a:off x="1458912" y="1062038"/>
            <a:ext cx="677863" cy="896938"/>
            <a:chOff x="1212" y="1152"/>
            <a:chExt cx="508" cy="626"/>
          </a:xfrm>
        </p:grpSpPr>
        <p:sp>
          <p:nvSpPr>
            <p:cNvPr id="17430" name="Freeform 140"/>
            <p:cNvSpPr>
              <a:spLocks/>
            </p:cNvSpPr>
            <p:nvPr/>
          </p:nvSpPr>
          <p:spPr bwMode="auto">
            <a:xfrm>
              <a:off x="1488" y="124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31" name="Freeform 141"/>
            <p:cNvSpPr>
              <a:spLocks/>
            </p:cNvSpPr>
            <p:nvPr/>
          </p:nvSpPr>
          <p:spPr bwMode="auto">
            <a:xfrm flipH="1">
              <a:off x="1212" y="136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8"/>
                <a:gd name="T34" fmla="*/ 0 h 416"/>
                <a:gd name="T35" fmla="*/ 508 w 508"/>
                <a:gd name="T36" fmla="*/ 416 h 4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32" name="Freeform 142"/>
            <p:cNvSpPr>
              <a:spLocks/>
            </p:cNvSpPr>
            <p:nvPr/>
          </p:nvSpPr>
          <p:spPr bwMode="auto">
            <a:xfrm>
              <a:off x="1248" y="1392"/>
              <a:ext cx="296" cy="258"/>
            </a:xfrm>
            <a:custGeom>
              <a:avLst/>
              <a:gdLst>
                <a:gd name="T0" fmla="*/ 233 w 288"/>
                <a:gd name="T1" fmla="*/ 161 h 218"/>
                <a:gd name="T2" fmla="*/ 52 w 288"/>
                <a:gd name="T3" fmla="*/ 36 h 218"/>
                <a:gd name="T4" fmla="*/ 4 w 288"/>
                <a:gd name="T5" fmla="*/ 374 h 218"/>
                <a:gd name="T6" fmla="*/ 84 w 288"/>
                <a:gd name="T7" fmla="*/ 743 h 218"/>
                <a:gd name="T8" fmla="*/ 313 w 288"/>
                <a:gd name="T9" fmla="*/ 802 h 218"/>
                <a:gd name="T10" fmla="*/ 354 w 288"/>
                <a:gd name="T11" fmla="*/ 527 h 218"/>
                <a:gd name="T12" fmla="*/ 233 w 288"/>
                <a:gd name="T13" fmla="*/ 161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218"/>
                <a:gd name="T23" fmla="*/ 288 w 288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433" name="Freeform 143"/>
            <p:cNvSpPr>
              <a:spLocks/>
            </p:cNvSpPr>
            <p:nvPr/>
          </p:nvSpPr>
          <p:spPr bwMode="auto">
            <a:xfrm flipH="1">
              <a:off x="1406" y="1723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8"/>
                <a:gd name="T14" fmla="*/ 36 w 3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7434" name="Group 144"/>
            <p:cNvGrpSpPr>
              <a:grpSpLocks/>
            </p:cNvGrpSpPr>
            <p:nvPr/>
          </p:nvGrpSpPr>
          <p:grpSpPr bwMode="auto">
            <a:xfrm rot="1797044">
              <a:off x="1248" y="1152"/>
              <a:ext cx="353" cy="179"/>
              <a:chOff x="3144" y="3204"/>
              <a:chExt cx="867" cy="623"/>
            </a:xfrm>
          </p:grpSpPr>
          <p:grpSp>
            <p:nvGrpSpPr>
              <p:cNvPr id="17435" name="Group 145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17441" name="Freeform 146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308"/>
                    <a:gd name="T17" fmla="*/ 848 w 848"/>
                    <a:gd name="T18" fmla="*/ 308 h 30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442" name="Freeform 147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7"/>
                    <a:gd name="T16" fmla="*/ 0 h 407"/>
                    <a:gd name="T17" fmla="*/ 867 w 867"/>
                    <a:gd name="T18" fmla="*/ 407 h 40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rgbClr val="00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7436" name="Freeform 148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37" name="Freeform 149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  <a:gd name="T6" fmla="*/ 0 60000 65536"/>
                  <a:gd name="T7" fmla="*/ 0 60000 65536"/>
                  <a:gd name="T8" fmla="*/ 0 60000 65536"/>
                  <a:gd name="T9" fmla="*/ 0 w 87"/>
                  <a:gd name="T10" fmla="*/ 0 h 288"/>
                  <a:gd name="T11" fmla="*/ 87 w 87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38" name="Freeform 150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184"/>
                  <a:gd name="T11" fmla="*/ 72 w 72"/>
                  <a:gd name="T12" fmla="*/ 184 h 1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39" name="Freeform 151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112"/>
                  <a:gd name="T10" fmla="*/ 0 h 144"/>
                  <a:gd name="T11" fmla="*/ 112 w 11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7440" name="Freeform 152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160"/>
                  <a:gd name="T11" fmla="*/ 120 w 120"/>
                  <a:gd name="T12" fmla="*/ 160 h 1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17426" name="Text Box 176"/>
          <p:cNvSpPr txBox="1">
            <a:spLocks noChangeArrowheads="1"/>
          </p:cNvSpPr>
          <p:nvPr/>
        </p:nvSpPr>
        <p:spPr bwMode="auto">
          <a:xfrm>
            <a:off x="357188" y="4357688"/>
            <a:ext cx="66055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solidFill>
                  <a:srgbClr val="000000"/>
                </a:solidFill>
                <a:latin typeface="Georgia" pitchFamily="18" charset="0"/>
              </a:rPr>
              <a:t>На весах тоже бывают шкалы.</a:t>
            </a:r>
          </a:p>
          <a:p>
            <a:endParaRPr lang="ru-RU" sz="2400" i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i="0">
                <a:solidFill>
                  <a:srgbClr val="000000"/>
                </a:solidFill>
                <a:latin typeface="Georgia" pitchFamily="18" charset="0"/>
              </a:rPr>
              <a:t>Каждое деление соответствует 50 г.</a:t>
            </a:r>
          </a:p>
          <a:p>
            <a:endParaRPr lang="ru-RU" sz="2400" i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ru-RU" sz="2400" i="0">
                <a:solidFill>
                  <a:srgbClr val="000000"/>
                </a:solidFill>
                <a:latin typeface="Georgia" pitchFamily="18" charset="0"/>
              </a:rPr>
              <a:t>Определите массу яблок.</a:t>
            </a:r>
          </a:p>
        </p:txBody>
      </p:sp>
      <p:sp>
        <p:nvSpPr>
          <p:cNvPr id="7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357188" y="620713"/>
            <a:ext cx="8391525" cy="2341562"/>
          </a:xfrm>
          <a:prstGeom prst="round2DiagRect">
            <a:avLst>
              <a:gd name="adj1" fmla="val 50000"/>
              <a:gd name="adj2" fmla="val 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latin typeface="Georgia" pitchFamily="18" charset="0"/>
              </a:rPr>
              <a:t>Начертите прямую М</a:t>
            </a:r>
            <a:r>
              <a:rPr lang="en-US" sz="3200" i="0" dirty="0">
                <a:latin typeface="Georgia" pitchFamily="18" charset="0"/>
              </a:rPr>
              <a:t>N</a:t>
            </a:r>
            <a:r>
              <a:rPr lang="ru-RU" sz="3200" i="0" dirty="0">
                <a:latin typeface="Georgia" pitchFamily="18" charset="0"/>
              </a:rPr>
              <a:t> и два луча АВ и С</a:t>
            </a:r>
            <a:r>
              <a:rPr lang="en-US" sz="3200" i="0" dirty="0">
                <a:latin typeface="Georgia" pitchFamily="18" charset="0"/>
              </a:rPr>
              <a:t>D</a:t>
            </a:r>
            <a:r>
              <a:rPr lang="ru-RU" sz="3200" i="0" dirty="0">
                <a:latin typeface="Georgia" pitchFamily="18" charset="0"/>
              </a:rPr>
              <a:t> так, чтобы лучи пересекались, но не пересекали прямую.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85750" y="357188"/>
            <a:ext cx="3000375" cy="584200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latin typeface="Georgia" pitchFamily="18" charset="0"/>
              </a:rPr>
              <a:t>1 вариант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468313" y="3562350"/>
            <a:ext cx="8247062" cy="2740164"/>
          </a:xfrm>
          <a:prstGeom prst="round2DiagRect">
            <a:avLst>
              <a:gd name="adj1" fmla="val 43351"/>
              <a:gd name="adj2" fmla="val 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latin typeface="Georgia" pitchFamily="18" charset="0"/>
              </a:rPr>
              <a:t>Отметь четыре точки А, В, С, </a:t>
            </a:r>
            <a:r>
              <a:rPr lang="en-US" sz="3200" i="0" dirty="0">
                <a:latin typeface="Georgia" pitchFamily="18" charset="0"/>
              </a:rPr>
              <a:t>D</a:t>
            </a:r>
            <a:r>
              <a:rPr lang="ru-RU" sz="3200" i="0" dirty="0">
                <a:latin typeface="Georgia" pitchFamily="18" charset="0"/>
              </a:rPr>
              <a:t> так, чтобы луч АВ пересекал прямую С</a:t>
            </a:r>
            <a:r>
              <a:rPr lang="en-US" sz="3200" i="0" dirty="0">
                <a:latin typeface="Georgia" pitchFamily="18" charset="0"/>
              </a:rPr>
              <a:t>D</a:t>
            </a:r>
            <a:r>
              <a:rPr lang="ru-RU" sz="3200" i="0" dirty="0">
                <a:latin typeface="Georgia" pitchFamily="18" charset="0"/>
              </a:rPr>
              <a:t>, а </a:t>
            </a:r>
            <a:r>
              <a:rPr lang="ru-RU" sz="3200" i="0" dirty="0" smtClean="0">
                <a:latin typeface="Georgia" pitchFamily="18" charset="0"/>
              </a:rPr>
              <a:t> </a:t>
            </a:r>
            <a:r>
              <a:rPr lang="ru-RU" sz="3200" i="0" dirty="0">
                <a:latin typeface="Georgia" pitchFamily="18" charset="0"/>
              </a:rPr>
              <a:t>луч С</a:t>
            </a:r>
            <a:r>
              <a:rPr lang="en-US" sz="3200" i="0" dirty="0">
                <a:latin typeface="Georgia" pitchFamily="18" charset="0"/>
              </a:rPr>
              <a:t>D</a:t>
            </a:r>
            <a:r>
              <a:rPr lang="ru-RU" sz="3200" i="0" dirty="0">
                <a:latin typeface="Georgia" pitchFamily="18" charset="0"/>
              </a:rPr>
              <a:t> не пересекал прямую АВ.</a:t>
            </a:r>
          </a:p>
        </p:txBody>
      </p:sp>
      <p:sp>
        <p:nvSpPr>
          <p:cNvPr id="2765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8" y="2571744"/>
            <a:ext cx="2248225" cy="503238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 i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7655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57884" y="5856305"/>
            <a:ext cx="2115779" cy="504825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400" i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845175" y="2643188"/>
            <a:ext cx="1941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i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5954713" y="2538413"/>
            <a:ext cx="1738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rgbClr val="000099"/>
                </a:solidFill>
                <a:latin typeface="Georgia" pitchFamily="18" charset="0"/>
              </a:rPr>
              <a:t>проверь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6088063" y="5857875"/>
            <a:ext cx="1912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>
                <a:solidFill>
                  <a:srgbClr val="000099"/>
                </a:solidFill>
                <a:latin typeface="Georgia" pitchFamily="18" charset="0"/>
              </a:rPr>
              <a:t>проверь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28625" y="3286125"/>
            <a:ext cx="2857500" cy="584200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latin typeface="Georgia" pitchFamily="18" charset="0"/>
              </a:rPr>
              <a:t>2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DiagonalStripe"/>
          <p:cNvSpPr>
            <a:spLocks noEditPoints="1" noChangeArrowheads="1"/>
          </p:cNvSpPr>
          <p:nvPr/>
        </p:nvSpPr>
        <p:spPr bwMode="auto">
          <a:xfrm rot="2413501">
            <a:off x="1547813" y="76517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5" name="AutoShape 105"/>
          <p:cNvSpPr>
            <a:spLocks noChangeArrowheads="1"/>
          </p:cNvSpPr>
          <p:nvPr/>
        </p:nvSpPr>
        <p:spPr bwMode="auto">
          <a:xfrm rot="-5400000">
            <a:off x="4246563" y="-1935163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5501" name="Group 381"/>
          <p:cNvGraphicFramePr>
            <a:graphicFrameLocks noGrp="1"/>
          </p:cNvGraphicFramePr>
          <p:nvPr/>
        </p:nvGraphicFramePr>
        <p:xfrm>
          <a:off x="2339975" y="908050"/>
          <a:ext cx="4824413" cy="433388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1013"/>
                <a:gridCol w="482600"/>
                <a:gridCol w="485775"/>
                <a:gridCol w="481012"/>
                <a:gridCol w="482600"/>
                <a:gridCol w="481013"/>
                <a:gridCol w="482600"/>
                <a:gridCol w="4826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46" name="Group 426"/>
          <p:cNvGraphicFramePr>
            <a:graphicFrameLocks noGrp="1"/>
          </p:cNvGraphicFramePr>
          <p:nvPr/>
        </p:nvGraphicFramePr>
        <p:xfrm>
          <a:off x="2555875" y="1052513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8" name="Text Box 427"/>
          <p:cNvSpPr txBox="1">
            <a:spLocks noChangeArrowheads="1"/>
          </p:cNvSpPr>
          <p:nvPr/>
        </p:nvSpPr>
        <p:spPr bwMode="auto">
          <a:xfrm>
            <a:off x="2124075" y="620713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itchFamily="34" charset="0"/>
              </a:rPr>
              <a:t>0   100  200  300  400  </a:t>
            </a:r>
            <a:r>
              <a:rPr lang="ru-RU">
                <a:solidFill>
                  <a:srgbClr val="0000FF"/>
                </a:solidFill>
                <a:latin typeface="Arial" pitchFamily="34" charset="0"/>
              </a:rPr>
              <a:t>500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  600 700  800  900 1000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7380288" y="981075"/>
            <a:ext cx="0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6" name="PubBanner"/>
          <p:cNvSpPr>
            <a:spLocks noEditPoints="1" noChangeArrowheads="1"/>
          </p:cNvSpPr>
          <p:nvPr/>
        </p:nvSpPr>
        <p:spPr bwMode="auto">
          <a:xfrm rot="10800000">
            <a:off x="2051050" y="1341438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51" name="chair1"/>
          <p:cNvSpPr>
            <a:spLocks noEditPoints="1" noChangeArrowheads="1"/>
          </p:cNvSpPr>
          <p:nvPr/>
        </p:nvSpPr>
        <p:spPr bwMode="auto">
          <a:xfrm>
            <a:off x="4859338" y="2420938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82" name="Text Box 568"/>
          <p:cNvSpPr txBox="1">
            <a:spLocks noChangeArrowheads="1"/>
          </p:cNvSpPr>
          <p:nvPr/>
        </p:nvSpPr>
        <p:spPr bwMode="auto">
          <a:xfrm>
            <a:off x="323850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83" name="Text Box 569"/>
          <p:cNvSpPr txBox="1">
            <a:spLocks noChangeArrowheads="1"/>
          </p:cNvSpPr>
          <p:nvPr/>
        </p:nvSpPr>
        <p:spPr bwMode="auto">
          <a:xfrm>
            <a:off x="250825" y="3932238"/>
            <a:ext cx="4410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Побери гирю, </a:t>
            </a:r>
          </a:p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чтобы узнать вес дыни.</a:t>
            </a:r>
          </a:p>
        </p:txBody>
      </p:sp>
      <p:sp>
        <p:nvSpPr>
          <p:cNvPr id="5549" name="chair1"/>
          <p:cNvSpPr>
            <a:spLocks noEditPoints="1" noChangeArrowheads="1"/>
          </p:cNvSpPr>
          <p:nvPr/>
        </p:nvSpPr>
        <p:spPr bwMode="auto">
          <a:xfrm>
            <a:off x="468313" y="2349500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57" name="AutoShape 57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021388"/>
            <a:ext cx="576263" cy="57626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91" name="AutoShape 5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6069034"/>
            <a:ext cx="2143140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ПРОВЕРКА</a:t>
            </a:r>
          </a:p>
        </p:txBody>
      </p:sp>
      <p:sp>
        <p:nvSpPr>
          <p:cNvPr id="5692" name="AutoShape 572"/>
          <p:cNvSpPr>
            <a:spLocks noChangeArrowheads="1"/>
          </p:cNvSpPr>
          <p:nvPr/>
        </p:nvSpPr>
        <p:spPr bwMode="auto">
          <a:xfrm>
            <a:off x="1428728" y="4868862"/>
            <a:ext cx="2998811" cy="774715"/>
          </a:xfrm>
          <a:prstGeom prst="cloudCallout">
            <a:avLst>
              <a:gd name="adj1" fmla="val -31810"/>
              <a:gd name="adj2" fmla="val 121493"/>
            </a:avLst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latin typeface="Georgia" pitchFamily="18" charset="0"/>
              </a:rPr>
              <a:t>1</a:t>
            </a:r>
            <a:r>
              <a:rPr lang="ru-RU" sz="2800" dirty="0">
                <a:solidFill>
                  <a:srgbClr val="0000FF"/>
                </a:solidFill>
                <a:latin typeface="Georgia" pitchFamily="18" charset="0"/>
              </a:rPr>
              <a:t>кг </a:t>
            </a:r>
            <a:r>
              <a:rPr lang="en-US" sz="2800" dirty="0">
                <a:solidFill>
                  <a:srgbClr val="0000FF"/>
                </a:solidFill>
                <a:latin typeface="Georgia" pitchFamily="18" charset="0"/>
              </a:rPr>
              <a:t>1</a:t>
            </a:r>
            <a:r>
              <a:rPr lang="ru-RU" sz="2800" dirty="0">
                <a:solidFill>
                  <a:srgbClr val="0000FF"/>
                </a:solidFill>
                <a:latin typeface="Georgia" pitchFamily="18" charset="0"/>
              </a:rPr>
              <a:t>00г</a:t>
            </a:r>
          </a:p>
        </p:txBody>
      </p:sp>
      <p:pic>
        <p:nvPicPr>
          <p:cNvPr id="18494" name="Picture 685" descr="dyna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8276">
            <a:off x="900113" y="1052513"/>
            <a:ext cx="1584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86"/>
          <p:cNvGrpSpPr>
            <a:grpSpLocks/>
          </p:cNvGrpSpPr>
          <p:nvPr/>
        </p:nvGrpSpPr>
        <p:grpSpPr bwMode="auto">
          <a:xfrm>
            <a:off x="5508625" y="4005263"/>
            <a:ext cx="931863" cy="1325562"/>
            <a:chOff x="4656" y="2256"/>
            <a:chExt cx="587" cy="835"/>
          </a:xfrm>
        </p:grpSpPr>
        <p:sp>
          <p:nvSpPr>
            <p:cNvPr id="5807" name="Freeform 687"/>
            <p:cNvSpPr>
              <a:spLocks/>
            </p:cNvSpPr>
            <p:nvPr/>
          </p:nvSpPr>
          <p:spPr bwMode="auto">
            <a:xfrm>
              <a:off x="4704" y="2283"/>
              <a:ext cx="522" cy="808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8" name="Oval 688"/>
            <p:cNvSpPr>
              <a:spLocks noChangeArrowheads="1"/>
            </p:cNvSpPr>
            <p:nvPr/>
          </p:nvSpPr>
          <p:spPr bwMode="auto">
            <a:xfrm>
              <a:off x="4793" y="2256"/>
              <a:ext cx="336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09" name="Text Box 689"/>
            <p:cNvSpPr txBox="1">
              <a:spLocks noChangeArrowheads="1"/>
            </p:cNvSpPr>
            <p:nvPr/>
          </p:nvSpPr>
          <p:spPr bwMode="auto">
            <a:xfrm>
              <a:off x="4656" y="2544"/>
              <a:ext cx="5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1кг</a:t>
              </a:r>
            </a:p>
          </p:txBody>
        </p:sp>
      </p:grpSp>
      <p:grpSp>
        <p:nvGrpSpPr>
          <p:cNvPr id="3" name="Group 690"/>
          <p:cNvGrpSpPr>
            <a:grpSpLocks/>
          </p:cNvGrpSpPr>
          <p:nvPr/>
        </p:nvGrpSpPr>
        <p:grpSpPr bwMode="auto">
          <a:xfrm>
            <a:off x="6443663" y="3500438"/>
            <a:ext cx="1368425" cy="2232025"/>
            <a:chOff x="3984" y="2006"/>
            <a:chExt cx="682" cy="1133"/>
          </a:xfrm>
        </p:grpSpPr>
        <p:sp>
          <p:nvSpPr>
            <p:cNvPr id="5811" name="Freeform 691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5" name="Oval 692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3" name="Text Box 693"/>
            <p:cNvSpPr txBox="1">
              <a:spLocks noChangeArrowheads="1"/>
            </p:cNvSpPr>
            <p:nvPr/>
          </p:nvSpPr>
          <p:spPr bwMode="auto">
            <a:xfrm>
              <a:off x="3984" y="2403"/>
              <a:ext cx="62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3кг</a:t>
              </a:r>
            </a:p>
          </p:txBody>
        </p:sp>
      </p:grpSp>
      <p:grpSp>
        <p:nvGrpSpPr>
          <p:cNvPr id="4" name="Group 694"/>
          <p:cNvGrpSpPr>
            <a:grpSpLocks/>
          </p:cNvGrpSpPr>
          <p:nvPr/>
        </p:nvGrpSpPr>
        <p:grpSpPr bwMode="auto">
          <a:xfrm>
            <a:off x="4500563" y="4724400"/>
            <a:ext cx="1082675" cy="1798638"/>
            <a:chOff x="3984" y="2006"/>
            <a:chExt cx="682" cy="1133"/>
          </a:xfrm>
        </p:grpSpPr>
        <p:sp>
          <p:nvSpPr>
            <p:cNvPr id="5815" name="Freeform 695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502" name="Oval 696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817" name="Text Box 697"/>
            <p:cNvSpPr txBox="1">
              <a:spLocks noChangeArrowheads="1"/>
            </p:cNvSpPr>
            <p:nvPr/>
          </p:nvSpPr>
          <p:spPr bwMode="auto">
            <a:xfrm>
              <a:off x="3984" y="2403"/>
              <a:ext cx="68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2кг</a:t>
              </a:r>
            </a:p>
          </p:txBody>
        </p:sp>
      </p:grpSp>
      <p:sp>
        <p:nvSpPr>
          <p:cNvPr id="3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5122 0.0682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4739 0.04213 " pathEditMode="relative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1024 -0.40949 " pathEditMode="relative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49618 -0.005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1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DiagonalStripe"/>
          <p:cNvSpPr>
            <a:spLocks noEditPoints="1" noChangeArrowheads="1"/>
          </p:cNvSpPr>
          <p:nvPr/>
        </p:nvSpPr>
        <p:spPr bwMode="auto">
          <a:xfrm rot="2413501">
            <a:off x="1547813" y="76517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 rot="-5400000">
            <a:off x="4246563" y="-1935163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10246" name="Group 6"/>
          <p:cNvGraphicFramePr>
            <a:graphicFrameLocks noGrp="1"/>
          </p:cNvGraphicFramePr>
          <p:nvPr/>
        </p:nvGraphicFramePr>
        <p:xfrm>
          <a:off x="2339975" y="908050"/>
          <a:ext cx="4824413" cy="433388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1013"/>
                <a:gridCol w="482600"/>
                <a:gridCol w="485775"/>
                <a:gridCol w="481012"/>
                <a:gridCol w="482600"/>
                <a:gridCol w="481013"/>
                <a:gridCol w="482600"/>
                <a:gridCol w="4826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70" name="Group 30"/>
          <p:cNvGraphicFramePr>
            <a:graphicFrameLocks noGrp="1"/>
          </p:cNvGraphicFramePr>
          <p:nvPr/>
        </p:nvGraphicFramePr>
        <p:xfrm>
          <a:off x="2555875" y="1052513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2" name="Text Box 52"/>
          <p:cNvSpPr txBox="1">
            <a:spLocks noChangeArrowheads="1"/>
          </p:cNvSpPr>
          <p:nvPr/>
        </p:nvSpPr>
        <p:spPr bwMode="auto">
          <a:xfrm>
            <a:off x="2124075" y="620713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itchFamily="34" charset="0"/>
              </a:rPr>
              <a:t>0   100  200  300  400  </a:t>
            </a:r>
            <a:r>
              <a:rPr lang="ru-RU">
                <a:solidFill>
                  <a:srgbClr val="0000FF"/>
                </a:solidFill>
                <a:latin typeface="Arial" pitchFamily="34" charset="0"/>
              </a:rPr>
              <a:t>500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  600 700  800  900 1000</a:t>
            </a:r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H="1" flipV="1">
            <a:off x="7380288" y="981075"/>
            <a:ext cx="0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4" name="PubBanner"/>
          <p:cNvSpPr>
            <a:spLocks noEditPoints="1" noChangeArrowheads="1"/>
          </p:cNvSpPr>
          <p:nvPr/>
        </p:nvSpPr>
        <p:spPr bwMode="auto">
          <a:xfrm rot="10800000">
            <a:off x="2051050" y="1341438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5" name="chair1"/>
          <p:cNvSpPr>
            <a:spLocks noEditPoints="1" noChangeArrowheads="1"/>
          </p:cNvSpPr>
          <p:nvPr/>
        </p:nvSpPr>
        <p:spPr bwMode="auto">
          <a:xfrm>
            <a:off x="4859338" y="2420938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7" name="chair1"/>
          <p:cNvSpPr>
            <a:spLocks noEditPoints="1" noChangeArrowheads="1"/>
          </p:cNvSpPr>
          <p:nvPr/>
        </p:nvSpPr>
        <p:spPr bwMode="auto">
          <a:xfrm>
            <a:off x="468313" y="2349500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07" name="Text Box 71"/>
          <p:cNvSpPr txBox="1">
            <a:spLocks noChangeArrowheads="1"/>
          </p:cNvSpPr>
          <p:nvPr/>
        </p:nvSpPr>
        <p:spPr bwMode="auto">
          <a:xfrm>
            <a:off x="323850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80" name="AutoShape 7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15338" y="6000768"/>
            <a:ext cx="576262" cy="576263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5876925"/>
            <a:ext cx="2357454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ПРОВЕРКА</a:t>
            </a:r>
          </a:p>
        </p:txBody>
      </p:sp>
      <p:sp>
        <p:nvSpPr>
          <p:cNvPr id="10316" name="AutoShape 76"/>
          <p:cNvSpPr>
            <a:spLocks noChangeArrowheads="1"/>
          </p:cNvSpPr>
          <p:nvPr/>
        </p:nvSpPr>
        <p:spPr bwMode="auto">
          <a:xfrm>
            <a:off x="1214414" y="4797425"/>
            <a:ext cx="3141686" cy="720725"/>
          </a:xfrm>
          <a:prstGeom prst="cloudCallout">
            <a:avLst>
              <a:gd name="adj1" fmla="val -48622"/>
              <a:gd name="adj2" fmla="val 109032"/>
            </a:avLst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00FF"/>
                </a:solidFill>
                <a:latin typeface="Georgia" pitchFamily="18" charset="0"/>
              </a:rPr>
              <a:t>3кг </a:t>
            </a:r>
            <a:r>
              <a:rPr lang="en-US" sz="2800" dirty="0">
                <a:solidFill>
                  <a:srgbClr val="0000FF"/>
                </a:solidFill>
                <a:latin typeface="Georgia" pitchFamily="18" charset="0"/>
              </a:rPr>
              <a:t>5</a:t>
            </a:r>
            <a:r>
              <a:rPr lang="ru-RU" sz="2800" dirty="0">
                <a:solidFill>
                  <a:srgbClr val="0000FF"/>
                </a:solidFill>
                <a:latin typeface="Georgia" pitchFamily="18" charset="0"/>
              </a:rPr>
              <a:t>0г</a:t>
            </a:r>
          </a:p>
        </p:txBody>
      </p:sp>
      <p:sp>
        <p:nvSpPr>
          <p:cNvPr id="19517" name="Text Box 266"/>
          <p:cNvSpPr txBox="1">
            <a:spLocks noChangeArrowheads="1"/>
          </p:cNvSpPr>
          <p:nvPr/>
        </p:nvSpPr>
        <p:spPr bwMode="auto">
          <a:xfrm>
            <a:off x="250825" y="3932238"/>
            <a:ext cx="4687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Побери гирю, </a:t>
            </a:r>
          </a:p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чтобы узнать вес арбуза.</a:t>
            </a:r>
          </a:p>
        </p:txBody>
      </p:sp>
      <p:grpSp>
        <p:nvGrpSpPr>
          <p:cNvPr id="19518" name="Group 270"/>
          <p:cNvGrpSpPr>
            <a:grpSpLocks/>
          </p:cNvGrpSpPr>
          <p:nvPr/>
        </p:nvGrpSpPr>
        <p:grpSpPr bwMode="auto">
          <a:xfrm>
            <a:off x="755650" y="549275"/>
            <a:ext cx="1971675" cy="2087563"/>
            <a:chOff x="476" y="346"/>
            <a:chExt cx="1242" cy="1315"/>
          </a:xfrm>
        </p:grpSpPr>
        <p:pic>
          <p:nvPicPr>
            <p:cNvPr id="19534" name="Picture 268" descr="arbuz0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25726">
              <a:off x="476" y="346"/>
              <a:ext cx="1242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35" name="Freeform 269"/>
            <p:cNvSpPr>
              <a:spLocks/>
            </p:cNvSpPr>
            <p:nvPr/>
          </p:nvSpPr>
          <p:spPr bwMode="auto">
            <a:xfrm>
              <a:off x="1200" y="1246"/>
              <a:ext cx="468" cy="309"/>
            </a:xfrm>
            <a:custGeom>
              <a:avLst/>
              <a:gdLst>
                <a:gd name="T0" fmla="*/ 0 w 468"/>
                <a:gd name="T1" fmla="*/ 224 h 309"/>
                <a:gd name="T2" fmla="*/ 84 w 468"/>
                <a:gd name="T3" fmla="*/ 278 h 309"/>
                <a:gd name="T4" fmla="*/ 194 w 468"/>
                <a:gd name="T5" fmla="*/ 306 h 309"/>
                <a:gd name="T6" fmla="*/ 302 w 468"/>
                <a:gd name="T7" fmla="*/ 294 h 309"/>
                <a:gd name="T8" fmla="*/ 396 w 468"/>
                <a:gd name="T9" fmla="*/ 232 h 309"/>
                <a:gd name="T10" fmla="*/ 452 w 468"/>
                <a:gd name="T11" fmla="*/ 116 h 309"/>
                <a:gd name="T12" fmla="*/ 468 w 468"/>
                <a:gd name="T13" fmla="*/ 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"/>
                <a:gd name="T22" fmla="*/ 0 h 309"/>
                <a:gd name="T23" fmla="*/ 468 w 468"/>
                <a:gd name="T24" fmla="*/ 309 h 3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" h="309">
                  <a:moveTo>
                    <a:pt x="0" y="224"/>
                  </a:moveTo>
                  <a:cubicBezTo>
                    <a:pt x="14" y="233"/>
                    <a:pt x="52" y="264"/>
                    <a:pt x="84" y="278"/>
                  </a:cubicBezTo>
                  <a:cubicBezTo>
                    <a:pt x="116" y="292"/>
                    <a:pt x="158" y="303"/>
                    <a:pt x="194" y="306"/>
                  </a:cubicBezTo>
                  <a:cubicBezTo>
                    <a:pt x="230" y="309"/>
                    <a:pt x="268" y="306"/>
                    <a:pt x="302" y="294"/>
                  </a:cubicBezTo>
                  <a:cubicBezTo>
                    <a:pt x="336" y="282"/>
                    <a:pt x="371" y="261"/>
                    <a:pt x="396" y="232"/>
                  </a:cubicBezTo>
                  <a:cubicBezTo>
                    <a:pt x="421" y="203"/>
                    <a:pt x="440" y="154"/>
                    <a:pt x="452" y="116"/>
                  </a:cubicBezTo>
                  <a:cubicBezTo>
                    <a:pt x="464" y="78"/>
                    <a:pt x="465" y="24"/>
                    <a:pt x="468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75"/>
          <p:cNvGrpSpPr>
            <a:grpSpLocks/>
          </p:cNvGrpSpPr>
          <p:nvPr/>
        </p:nvGrpSpPr>
        <p:grpSpPr bwMode="auto">
          <a:xfrm>
            <a:off x="6804025" y="3860800"/>
            <a:ext cx="1082675" cy="1873250"/>
            <a:chOff x="3984" y="2006"/>
            <a:chExt cx="688" cy="1133"/>
          </a:xfrm>
        </p:grpSpPr>
        <p:sp>
          <p:nvSpPr>
            <p:cNvPr id="10516" name="Freeform 276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532" name="Oval 277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18" name="Text Box 278"/>
            <p:cNvSpPr txBox="1">
              <a:spLocks noChangeArrowheads="1"/>
            </p:cNvSpPr>
            <p:nvPr/>
          </p:nvSpPr>
          <p:spPr bwMode="auto">
            <a:xfrm>
              <a:off x="3984" y="2403"/>
              <a:ext cx="688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2кг</a:t>
              </a:r>
            </a:p>
          </p:txBody>
        </p:sp>
      </p:grpSp>
      <p:grpSp>
        <p:nvGrpSpPr>
          <p:cNvPr id="4" name="Group 271"/>
          <p:cNvGrpSpPr>
            <a:grpSpLocks/>
          </p:cNvGrpSpPr>
          <p:nvPr/>
        </p:nvGrpSpPr>
        <p:grpSpPr bwMode="auto">
          <a:xfrm>
            <a:off x="5651500" y="4724400"/>
            <a:ext cx="931863" cy="1325563"/>
            <a:chOff x="4656" y="2256"/>
            <a:chExt cx="587" cy="835"/>
          </a:xfrm>
        </p:grpSpPr>
        <p:sp>
          <p:nvSpPr>
            <p:cNvPr id="10512" name="Freeform 272"/>
            <p:cNvSpPr>
              <a:spLocks/>
            </p:cNvSpPr>
            <p:nvPr/>
          </p:nvSpPr>
          <p:spPr bwMode="auto">
            <a:xfrm>
              <a:off x="4704" y="2283"/>
              <a:ext cx="522" cy="808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529" name="Oval 273"/>
            <p:cNvSpPr>
              <a:spLocks noChangeArrowheads="1"/>
            </p:cNvSpPr>
            <p:nvPr/>
          </p:nvSpPr>
          <p:spPr bwMode="auto">
            <a:xfrm>
              <a:off x="4793" y="2256"/>
              <a:ext cx="336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14" name="Text Box 274"/>
            <p:cNvSpPr txBox="1">
              <a:spLocks noChangeArrowheads="1"/>
            </p:cNvSpPr>
            <p:nvPr/>
          </p:nvSpPr>
          <p:spPr bwMode="auto">
            <a:xfrm>
              <a:off x="4656" y="2544"/>
              <a:ext cx="58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1кг</a:t>
              </a:r>
            </a:p>
          </p:txBody>
        </p:sp>
      </p:grpSp>
      <p:grpSp>
        <p:nvGrpSpPr>
          <p:cNvPr id="5" name="Group 279"/>
          <p:cNvGrpSpPr>
            <a:grpSpLocks/>
          </p:cNvGrpSpPr>
          <p:nvPr/>
        </p:nvGrpSpPr>
        <p:grpSpPr bwMode="auto">
          <a:xfrm>
            <a:off x="4211638" y="4292600"/>
            <a:ext cx="1371600" cy="2230438"/>
            <a:chOff x="3984" y="2006"/>
            <a:chExt cx="682" cy="1133"/>
          </a:xfrm>
        </p:grpSpPr>
        <p:sp>
          <p:nvSpPr>
            <p:cNvPr id="10520" name="Freeform 280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526" name="Oval 281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22" name="Text Box 282"/>
            <p:cNvSpPr txBox="1">
              <a:spLocks noChangeArrowheads="1"/>
            </p:cNvSpPr>
            <p:nvPr/>
          </p:nvSpPr>
          <p:spPr bwMode="auto">
            <a:xfrm>
              <a:off x="3984" y="2403"/>
              <a:ext cx="623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3кг</a:t>
              </a:r>
            </a:p>
          </p:txBody>
        </p:sp>
      </p:grpSp>
      <p:sp>
        <p:nvSpPr>
          <p:cNvPr id="4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5122 0.0682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31094 -0.5824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52761 -0.0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0.07518 0.0400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2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2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DiagonalStripe"/>
          <p:cNvSpPr>
            <a:spLocks noEditPoints="1" noChangeArrowheads="1"/>
          </p:cNvSpPr>
          <p:nvPr/>
        </p:nvSpPr>
        <p:spPr bwMode="auto">
          <a:xfrm rot="2413501">
            <a:off x="1547813" y="76517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 rot="-5400000">
            <a:off x="4246563" y="-1935163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5605" name="Group 5"/>
          <p:cNvGraphicFramePr>
            <a:graphicFrameLocks noGrp="1"/>
          </p:cNvGraphicFramePr>
          <p:nvPr/>
        </p:nvGraphicFramePr>
        <p:xfrm>
          <a:off x="2339975" y="908050"/>
          <a:ext cx="4824413" cy="433388"/>
        </p:xfrm>
        <a:graphic>
          <a:graphicData uri="http://schemas.openxmlformats.org/drawingml/2006/table">
            <a:tbl>
              <a:tblPr/>
              <a:tblGrid>
                <a:gridCol w="482600"/>
                <a:gridCol w="482600"/>
                <a:gridCol w="481013"/>
                <a:gridCol w="482600"/>
                <a:gridCol w="485775"/>
                <a:gridCol w="481012"/>
                <a:gridCol w="482600"/>
                <a:gridCol w="481013"/>
                <a:gridCol w="482600"/>
                <a:gridCol w="4826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629" name="Group 29"/>
          <p:cNvGraphicFramePr>
            <a:graphicFrameLocks noGrp="1"/>
          </p:cNvGraphicFramePr>
          <p:nvPr/>
        </p:nvGraphicFramePr>
        <p:xfrm>
          <a:off x="2555875" y="1052513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90537"/>
                <a:gridCol w="487363"/>
                <a:gridCol w="488950"/>
                <a:gridCol w="487362"/>
                <a:gridCol w="4873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51"/>
          <p:cNvSpPr txBox="1">
            <a:spLocks noChangeArrowheads="1"/>
          </p:cNvSpPr>
          <p:nvPr/>
        </p:nvSpPr>
        <p:spPr bwMode="auto">
          <a:xfrm>
            <a:off x="2124075" y="620713"/>
            <a:ext cx="5688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itchFamily="34" charset="0"/>
              </a:rPr>
              <a:t>0   100  200  300  400  </a:t>
            </a:r>
            <a:r>
              <a:rPr lang="ru-RU">
                <a:solidFill>
                  <a:srgbClr val="0000FF"/>
                </a:solidFill>
                <a:latin typeface="Arial" pitchFamily="34" charset="0"/>
              </a:rPr>
              <a:t>500</a:t>
            </a:r>
            <a:r>
              <a:rPr lang="ru-RU">
                <a:solidFill>
                  <a:srgbClr val="000000"/>
                </a:solidFill>
                <a:latin typeface="Arial" pitchFamily="34" charset="0"/>
              </a:rPr>
              <a:t>  600 700  800  900 1000</a:t>
            </a:r>
          </a:p>
        </p:txBody>
      </p:sp>
      <p:sp>
        <p:nvSpPr>
          <p:cNvPr id="25652" name="Line 52"/>
          <p:cNvSpPr>
            <a:spLocks noChangeShapeType="1"/>
          </p:cNvSpPr>
          <p:nvPr/>
        </p:nvSpPr>
        <p:spPr bwMode="auto">
          <a:xfrm flipH="1" flipV="1">
            <a:off x="7380288" y="981075"/>
            <a:ext cx="0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53" name="PubBanner"/>
          <p:cNvSpPr>
            <a:spLocks noEditPoints="1" noChangeArrowheads="1"/>
          </p:cNvSpPr>
          <p:nvPr/>
        </p:nvSpPr>
        <p:spPr bwMode="auto">
          <a:xfrm rot="10800000">
            <a:off x="2051050" y="1341438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54" name="chair1"/>
          <p:cNvSpPr>
            <a:spLocks noEditPoints="1" noChangeArrowheads="1"/>
          </p:cNvSpPr>
          <p:nvPr/>
        </p:nvSpPr>
        <p:spPr bwMode="auto">
          <a:xfrm>
            <a:off x="4859338" y="2420938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66" name="chair1"/>
          <p:cNvSpPr>
            <a:spLocks noEditPoints="1" noChangeArrowheads="1"/>
          </p:cNvSpPr>
          <p:nvPr/>
        </p:nvSpPr>
        <p:spPr bwMode="auto">
          <a:xfrm>
            <a:off x="468313" y="2349500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31" name="Text Box 70"/>
          <p:cNvSpPr txBox="1">
            <a:spLocks noChangeArrowheads="1"/>
          </p:cNvSpPr>
          <p:nvPr/>
        </p:nvSpPr>
        <p:spPr bwMode="auto">
          <a:xfrm>
            <a:off x="323850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604" name="AutoShape 7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21388"/>
            <a:ext cx="576262" cy="57626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674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5720" y="6021388"/>
            <a:ext cx="2071702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ПРОВЕРКА</a:t>
            </a:r>
          </a:p>
        </p:txBody>
      </p:sp>
      <p:sp>
        <p:nvSpPr>
          <p:cNvPr id="25675" name="AutoShape 75"/>
          <p:cNvSpPr>
            <a:spLocks noChangeArrowheads="1"/>
          </p:cNvSpPr>
          <p:nvPr/>
        </p:nvSpPr>
        <p:spPr bwMode="auto">
          <a:xfrm>
            <a:off x="1214414" y="4797425"/>
            <a:ext cx="2781324" cy="720725"/>
          </a:xfrm>
          <a:prstGeom prst="cloudCallout">
            <a:avLst>
              <a:gd name="adj1" fmla="val -38713"/>
              <a:gd name="adj2" fmla="val 129074"/>
            </a:avLst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00FF"/>
                </a:solidFill>
                <a:latin typeface="Georgia" pitchFamily="18" charset="0"/>
              </a:rPr>
              <a:t>5кг 450г</a:t>
            </a:r>
          </a:p>
        </p:txBody>
      </p:sp>
      <p:grpSp>
        <p:nvGrpSpPr>
          <p:cNvPr id="20541" name="Group 92"/>
          <p:cNvGrpSpPr>
            <a:grpSpLocks/>
          </p:cNvGrpSpPr>
          <p:nvPr/>
        </p:nvGrpSpPr>
        <p:grpSpPr bwMode="auto">
          <a:xfrm>
            <a:off x="2268538" y="836613"/>
            <a:ext cx="2057400" cy="1689100"/>
            <a:chOff x="1488" y="960"/>
            <a:chExt cx="1296" cy="1064"/>
          </a:xfrm>
        </p:grpSpPr>
        <p:pic>
          <p:nvPicPr>
            <p:cNvPr id="20565" name="Picture 93" descr="j03054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960"/>
              <a:ext cx="1296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6" name="Freeform 94"/>
            <p:cNvSpPr>
              <a:spLocks/>
            </p:cNvSpPr>
            <p:nvPr/>
          </p:nvSpPr>
          <p:spPr bwMode="auto">
            <a:xfrm>
              <a:off x="2304" y="1248"/>
              <a:ext cx="240" cy="576"/>
            </a:xfrm>
            <a:custGeom>
              <a:avLst/>
              <a:gdLst>
                <a:gd name="T0" fmla="*/ 48 w 240"/>
                <a:gd name="T1" fmla="*/ 0 h 576"/>
                <a:gd name="T2" fmla="*/ 240 w 240"/>
                <a:gd name="T3" fmla="*/ 240 h 576"/>
                <a:gd name="T4" fmla="*/ 192 w 240"/>
                <a:gd name="T5" fmla="*/ 480 h 576"/>
                <a:gd name="T6" fmla="*/ 144 w 240"/>
                <a:gd name="T7" fmla="*/ 576 h 576"/>
                <a:gd name="T8" fmla="*/ 96 w 240"/>
                <a:gd name="T9" fmla="*/ 480 h 576"/>
                <a:gd name="T10" fmla="*/ 48 w 240"/>
                <a:gd name="T11" fmla="*/ 288 h 576"/>
                <a:gd name="T12" fmla="*/ 0 w 240"/>
                <a:gd name="T13" fmla="*/ 240 h 576"/>
                <a:gd name="T14" fmla="*/ 0 w 240"/>
                <a:gd name="T15" fmla="*/ 96 h 576"/>
                <a:gd name="T16" fmla="*/ 0 w 240"/>
                <a:gd name="T17" fmla="*/ 0 h 576"/>
                <a:gd name="T18" fmla="*/ 48 w 240"/>
                <a:gd name="T19" fmla="*/ 0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576"/>
                <a:gd name="T32" fmla="*/ 240 w 24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576">
                  <a:moveTo>
                    <a:pt x="48" y="0"/>
                  </a:moveTo>
                  <a:lnTo>
                    <a:pt x="240" y="240"/>
                  </a:lnTo>
                  <a:lnTo>
                    <a:pt x="192" y="480"/>
                  </a:lnTo>
                  <a:lnTo>
                    <a:pt x="144" y="576"/>
                  </a:lnTo>
                  <a:lnTo>
                    <a:pt x="96" y="48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96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7" name="Freeform 95"/>
            <p:cNvSpPr>
              <a:spLocks/>
            </p:cNvSpPr>
            <p:nvPr/>
          </p:nvSpPr>
          <p:spPr bwMode="auto">
            <a:xfrm>
              <a:off x="1812" y="1281"/>
              <a:ext cx="204" cy="447"/>
            </a:xfrm>
            <a:custGeom>
              <a:avLst/>
              <a:gdLst>
                <a:gd name="T0" fmla="*/ 126 w 204"/>
                <a:gd name="T1" fmla="*/ 0 h 447"/>
                <a:gd name="T2" fmla="*/ 0 w 204"/>
                <a:gd name="T3" fmla="*/ 114 h 447"/>
                <a:gd name="T4" fmla="*/ 0 w 204"/>
                <a:gd name="T5" fmla="*/ 228 h 447"/>
                <a:gd name="T6" fmla="*/ 48 w 204"/>
                <a:gd name="T7" fmla="*/ 288 h 447"/>
                <a:gd name="T8" fmla="*/ 132 w 204"/>
                <a:gd name="T9" fmla="*/ 384 h 447"/>
                <a:gd name="T10" fmla="*/ 127 w 204"/>
                <a:gd name="T11" fmla="*/ 447 h 447"/>
                <a:gd name="T12" fmla="*/ 166 w 204"/>
                <a:gd name="T13" fmla="*/ 255 h 447"/>
                <a:gd name="T14" fmla="*/ 204 w 204"/>
                <a:gd name="T15" fmla="*/ 207 h 447"/>
                <a:gd name="T16" fmla="*/ 204 w 204"/>
                <a:gd name="T17" fmla="*/ 63 h 447"/>
                <a:gd name="T18" fmla="*/ 150 w 204"/>
                <a:gd name="T19" fmla="*/ 72 h 447"/>
                <a:gd name="T20" fmla="*/ 126 w 204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447"/>
                <a:gd name="T35" fmla="*/ 204 w 204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447">
                  <a:moveTo>
                    <a:pt x="126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48" y="288"/>
                  </a:lnTo>
                  <a:lnTo>
                    <a:pt x="132" y="384"/>
                  </a:lnTo>
                  <a:lnTo>
                    <a:pt x="127" y="447"/>
                  </a:lnTo>
                  <a:lnTo>
                    <a:pt x="166" y="255"/>
                  </a:lnTo>
                  <a:lnTo>
                    <a:pt x="204" y="207"/>
                  </a:lnTo>
                  <a:lnTo>
                    <a:pt x="204" y="63"/>
                  </a:lnTo>
                  <a:lnTo>
                    <a:pt x="150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8" name="Freeform 96"/>
            <p:cNvSpPr>
              <a:spLocks/>
            </p:cNvSpPr>
            <p:nvPr/>
          </p:nvSpPr>
          <p:spPr bwMode="auto">
            <a:xfrm>
              <a:off x="2112" y="1440"/>
              <a:ext cx="117" cy="447"/>
            </a:xfrm>
            <a:custGeom>
              <a:avLst/>
              <a:gdLst>
                <a:gd name="T0" fmla="*/ 89 w 117"/>
                <a:gd name="T1" fmla="*/ 0 h 447"/>
                <a:gd name="T2" fmla="*/ 0 w 117"/>
                <a:gd name="T3" fmla="*/ 114 h 447"/>
                <a:gd name="T4" fmla="*/ 0 w 117"/>
                <a:gd name="T5" fmla="*/ 228 h 447"/>
                <a:gd name="T6" fmla="*/ 34 w 117"/>
                <a:gd name="T7" fmla="*/ 288 h 447"/>
                <a:gd name="T8" fmla="*/ 93 w 117"/>
                <a:gd name="T9" fmla="*/ 384 h 447"/>
                <a:gd name="T10" fmla="*/ 90 w 117"/>
                <a:gd name="T11" fmla="*/ 447 h 447"/>
                <a:gd name="T12" fmla="*/ 117 w 117"/>
                <a:gd name="T13" fmla="*/ 255 h 447"/>
                <a:gd name="T14" fmla="*/ 114 w 117"/>
                <a:gd name="T15" fmla="*/ 177 h 447"/>
                <a:gd name="T16" fmla="*/ 102 w 117"/>
                <a:gd name="T17" fmla="*/ 99 h 447"/>
                <a:gd name="T18" fmla="*/ 106 w 117"/>
                <a:gd name="T19" fmla="*/ 72 h 447"/>
                <a:gd name="T20" fmla="*/ 89 w 117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447"/>
                <a:gd name="T35" fmla="*/ 117 w 117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447">
                  <a:moveTo>
                    <a:pt x="89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34" y="288"/>
                  </a:lnTo>
                  <a:lnTo>
                    <a:pt x="93" y="384"/>
                  </a:lnTo>
                  <a:lnTo>
                    <a:pt x="90" y="447"/>
                  </a:lnTo>
                  <a:lnTo>
                    <a:pt x="117" y="255"/>
                  </a:lnTo>
                  <a:lnTo>
                    <a:pt x="114" y="177"/>
                  </a:lnTo>
                  <a:lnTo>
                    <a:pt x="102" y="99"/>
                  </a:lnTo>
                  <a:lnTo>
                    <a:pt x="106" y="7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9" name="Freeform 97"/>
            <p:cNvSpPr>
              <a:spLocks/>
            </p:cNvSpPr>
            <p:nvPr/>
          </p:nvSpPr>
          <p:spPr bwMode="auto">
            <a:xfrm>
              <a:off x="2016" y="1713"/>
              <a:ext cx="312" cy="270"/>
            </a:xfrm>
            <a:custGeom>
              <a:avLst/>
              <a:gdLst>
                <a:gd name="T0" fmla="*/ 138 w 312"/>
                <a:gd name="T1" fmla="*/ 0 h 270"/>
                <a:gd name="T2" fmla="*/ 54 w 312"/>
                <a:gd name="T3" fmla="*/ 30 h 270"/>
                <a:gd name="T4" fmla="*/ 0 w 312"/>
                <a:gd name="T5" fmla="*/ 80 h 270"/>
                <a:gd name="T6" fmla="*/ 0 w 312"/>
                <a:gd name="T7" fmla="*/ 145 h 270"/>
                <a:gd name="T8" fmla="*/ 72 w 312"/>
                <a:gd name="T9" fmla="*/ 204 h 270"/>
                <a:gd name="T10" fmla="*/ 186 w 312"/>
                <a:gd name="T11" fmla="*/ 234 h 270"/>
                <a:gd name="T12" fmla="*/ 180 w 312"/>
                <a:gd name="T13" fmla="*/ 270 h 270"/>
                <a:gd name="T14" fmla="*/ 300 w 312"/>
                <a:gd name="T15" fmla="*/ 138 h 270"/>
                <a:gd name="T16" fmla="*/ 312 w 312"/>
                <a:gd name="T17" fmla="*/ 72 h 270"/>
                <a:gd name="T18" fmla="*/ 270 w 312"/>
                <a:gd name="T19" fmla="*/ 24 h 270"/>
                <a:gd name="T20" fmla="*/ 204 w 312"/>
                <a:gd name="T21" fmla="*/ 0 h 270"/>
                <a:gd name="T22" fmla="*/ 138 w 312"/>
                <a:gd name="T23" fmla="*/ 0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70"/>
                <a:gd name="T38" fmla="*/ 312 w 312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70">
                  <a:moveTo>
                    <a:pt x="138" y="0"/>
                  </a:moveTo>
                  <a:lnTo>
                    <a:pt x="54" y="30"/>
                  </a:lnTo>
                  <a:lnTo>
                    <a:pt x="0" y="80"/>
                  </a:lnTo>
                  <a:lnTo>
                    <a:pt x="0" y="145"/>
                  </a:lnTo>
                  <a:lnTo>
                    <a:pt x="72" y="204"/>
                  </a:lnTo>
                  <a:lnTo>
                    <a:pt x="186" y="234"/>
                  </a:lnTo>
                  <a:lnTo>
                    <a:pt x="180" y="270"/>
                  </a:lnTo>
                  <a:lnTo>
                    <a:pt x="300" y="138"/>
                  </a:lnTo>
                  <a:lnTo>
                    <a:pt x="312" y="72"/>
                  </a:lnTo>
                  <a:lnTo>
                    <a:pt x="270" y="24"/>
                  </a:lnTo>
                  <a:lnTo>
                    <a:pt x="20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20542" name="Group 98"/>
          <p:cNvGrpSpPr>
            <a:grpSpLocks/>
          </p:cNvGrpSpPr>
          <p:nvPr/>
        </p:nvGrpSpPr>
        <p:grpSpPr bwMode="auto">
          <a:xfrm>
            <a:off x="701675" y="1501775"/>
            <a:ext cx="990600" cy="990600"/>
            <a:chOff x="1488" y="960"/>
            <a:chExt cx="1296" cy="1064"/>
          </a:xfrm>
        </p:grpSpPr>
        <p:pic>
          <p:nvPicPr>
            <p:cNvPr id="20560" name="Picture 99" descr="j03054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960"/>
              <a:ext cx="1296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1" name="Freeform 100"/>
            <p:cNvSpPr>
              <a:spLocks/>
            </p:cNvSpPr>
            <p:nvPr/>
          </p:nvSpPr>
          <p:spPr bwMode="auto">
            <a:xfrm>
              <a:off x="2304" y="1248"/>
              <a:ext cx="240" cy="576"/>
            </a:xfrm>
            <a:custGeom>
              <a:avLst/>
              <a:gdLst>
                <a:gd name="T0" fmla="*/ 48 w 240"/>
                <a:gd name="T1" fmla="*/ 0 h 576"/>
                <a:gd name="T2" fmla="*/ 240 w 240"/>
                <a:gd name="T3" fmla="*/ 240 h 576"/>
                <a:gd name="T4" fmla="*/ 192 w 240"/>
                <a:gd name="T5" fmla="*/ 480 h 576"/>
                <a:gd name="T6" fmla="*/ 144 w 240"/>
                <a:gd name="T7" fmla="*/ 576 h 576"/>
                <a:gd name="T8" fmla="*/ 96 w 240"/>
                <a:gd name="T9" fmla="*/ 480 h 576"/>
                <a:gd name="T10" fmla="*/ 48 w 240"/>
                <a:gd name="T11" fmla="*/ 288 h 576"/>
                <a:gd name="T12" fmla="*/ 0 w 240"/>
                <a:gd name="T13" fmla="*/ 240 h 576"/>
                <a:gd name="T14" fmla="*/ 0 w 240"/>
                <a:gd name="T15" fmla="*/ 96 h 576"/>
                <a:gd name="T16" fmla="*/ 0 w 240"/>
                <a:gd name="T17" fmla="*/ 0 h 576"/>
                <a:gd name="T18" fmla="*/ 48 w 240"/>
                <a:gd name="T19" fmla="*/ 0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0"/>
                <a:gd name="T31" fmla="*/ 0 h 576"/>
                <a:gd name="T32" fmla="*/ 240 w 240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0" h="576">
                  <a:moveTo>
                    <a:pt x="48" y="0"/>
                  </a:moveTo>
                  <a:lnTo>
                    <a:pt x="240" y="240"/>
                  </a:lnTo>
                  <a:lnTo>
                    <a:pt x="192" y="480"/>
                  </a:lnTo>
                  <a:lnTo>
                    <a:pt x="144" y="576"/>
                  </a:lnTo>
                  <a:lnTo>
                    <a:pt x="96" y="480"/>
                  </a:lnTo>
                  <a:lnTo>
                    <a:pt x="48" y="288"/>
                  </a:lnTo>
                  <a:lnTo>
                    <a:pt x="0" y="240"/>
                  </a:lnTo>
                  <a:lnTo>
                    <a:pt x="0" y="96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2" name="Freeform 101"/>
            <p:cNvSpPr>
              <a:spLocks/>
            </p:cNvSpPr>
            <p:nvPr/>
          </p:nvSpPr>
          <p:spPr bwMode="auto">
            <a:xfrm>
              <a:off x="1812" y="1281"/>
              <a:ext cx="204" cy="447"/>
            </a:xfrm>
            <a:custGeom>
              <a:avLst/>
              <a:gdLst>
                <a:gd name="T0" fmla="*/ 126 w 204"/>
                <a:gd name="T1" fmla="*/ 0 h 447"/>
                <a:gd name="T2" fmla="*/ 0 w 204"/>
                <a:gd name="T3" fmla="*/ 114 h 447"/>
                <a:gd name="T4" fmla="*/ 0 w 204"/>
                <a:gd name="T5" fmla="*/ 228 h 447"/>
                <a:gd name="T6" fmla="*/ 48 w 204"/>
                <a:gd name="T7" fmla="*/ 288 h 447"/>
                <a:gd name="T8" fmla="*/ 132 w 204"/>
                <a:gd name="T9" fmla="*/ 384 h 447"/>
                <a:gd name="T10" fmla="*/ 127 w 204"/>
                <a:gd name="T11" fmla="*/ 447 h 447"/>
                <a:gd name="T12" fmla="*/ 166 w 204"/>
                <a:gd name="T13" fmla="*/ 255 h 447"/>
                <a:gd name="T14" fmla="*/ 204 w 204"/>
                <a:gd name="T15" fmla="*/ 207 h 447"/>
                <a:gd name="T16" fmla="*/ 204 w 204"/>
                <a:gd name="T17" fmla="*/ 63 h 447"/>
                <a:gd name="T18" fmla="*/ 150 w 204"/>
                <a:gd name="T19" fmla="*/ 72 h 447"/>
                <a:gd name="T20" fmla="*/ 126 w 204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4"/>
                <a:gd name="T34" fmla="*/ 0 h 447"/>
                <a:gd name="T35" fmla="*/ 204 w 204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4" h="447">
                  <a:moveTo>
                    <a:pt x="126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48" y="288"/>
                  </a:lnTo>
                  <a:lnTo>
                    <a:pt x="132" y="384"/>
                  </a:lnTo>
                  <a:lnTo>
                    <a:pt x="127" y="447"/>
                  </a:lnTo>
                  <a:lnTo>
                    <a:pt x="166" y="255"/>
                  </a:lnTo>
                  <a:lnTo>
                    <a:pt x="204" y="207"/>
                  </a:lnTo>
                  <a:lnTo>
                    <a:pt x="204" y="63"/>
                  </a:lnTo>
                  <a:lnTo>
                    <a:pt x="150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3" name="Freeform 102"/>
            <p:cNvSpPr>
              <a:spLocks/>
            </p:cNvSpPr>
            <p:nvPr/>
          </p:nvSpPr>
          <p:spPr bwMode="auto">
            <a:xfrm>
              <a:off x="2112" y="1440"/>
              <a:ext cx="117" cy="447"/>
            </a:xfrm>
            <a:custGeom>
              <a:avLst/>
              <a:gdLst>
                <a:gd name="T0" fmla="*/ 89 w 117"/>
                <a:gd name="T1" fmla="*/ 0 h 447"/>
                <a:gd name="T2" fmla="*/ 0 w 117"/>
                <a:gd name="T3" fmla="*/ 114 h 447"/>
                <a:gd name="T4" fmla="*/ 0 w 117"/>
                <a:gd name="T5" fmla="*/ 228 h 447"/>
                <a:gd name="T6" fmla="*/ 34 w 117"/>
                <a:gd name="T7" fmla="*/ 288 h 447"/>
                <a:gd name="T8" fmla="*/ 93 w 117"/>
                <a:gd name="T9" fmla="*/ 384 h 447"/>
                <a:gd name="T10" fmla="*/ 90 w 117"/>
                <a:gd name="T11" fmla="*/ 447 h 447"/>
                <a:gd name="T12" fmla="*/ 117 w 117"/>
                <a:gd name="T13" fmla="*/ 255 h 447"/>
                <a:gd name="T14" fmla="*/ 114 w 117"/>
                <a:gd name="T15" fmla="*/ 177 h 447"/>
                <a:gd name="T16" fmla="*/ 102 w 117"/>
                <a:gd name="T17" fmla="*/ 99 h 447"/>
                <a:gd name="T18" fmla="*/ 106 w 117"/>
                <a:gd name="T19" fmla="*/ 72 h 447"/>
                <a:gd name="T20" fmla="*/ 89 w 117"/>
                <a:gd name="T21" fmla="*/ 0 h 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"/>
                <a:gd name="T34" fmla="*/ 0 h 447"/>
                <a:gd name="T35" fmla="*/ 117 w 117"/>
                <a:gd name="T36" fmla="*/ 447 h 4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" h="447">
                  <a:moveTo>
                    <a:pt x="89" y="0"/>
                  </a:moveTo>
                  <a:lnTo>
                    <a:pt x="0" y="114"/>
                  </a:lnTo>
                  <a:lnTo>
                    <a:pt x="0" y="228"/>
                  </a:lnTo>
                  <a:lnTo>
                    <a:pt x="34" y="288"/>
                  </a:lnTo>
                  <a:lnTo>
                    <a:pt x="93" y="384"/>
                  </a:lnTo>
                  <a:lnTo>
                    <a:pt x="90" y="447"/>
                  </a:lnTo>
                  <a:lnTo>
                    <a:pt x="117" y="255"/>
                  </a:lnTo>
                  <a:lnTo>
                    <a:pt x="114" y="177"/>
                  </a:lnTo>
                  <a:lnTo>
                    <a:pt x="102" y="99"/>
                  </a:lnTo>
                  <a:lnTo>
                    <a:pt x="106" y="7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64" name="Freeform 103"/>
            <p:cNvSpPr>
              <a:spLocks/>
            </p:cNvSpPr>
            <p:nvPr/>
          </p:nvSpPr>
          <p:spPr bwMode="auto">
            <a:xfrm>
              <a:off x="2016" y="1713"/>
              <a:ext cx="312" cy="270"/>
            </a:xfrm>
            <a:custGeom>
              <a:avLst/>
              <a:gdLst>
                <a:gd name="T0" fmla="*/ 138 w 312"/>
                <a:gd name="T1" fmla="*/ 0 h 270"/>
                <a:gd name="T2" fmla="*/ 54 w 312"/>
                <a:gd name="T3" fmla="*/ 30 h 270"/>
                <a:gd name="T4" fmla="*/ 0 w 312"/>
                <a:gd name="T5" fmla="*/ 80 h 270"/>
                <a:gd name="T6" fmla="*/ 0 w 312"/>
                <a:gd name="T7" fmla="*/ 145 h 270"/>
                <a:gd name="T8" fmla="*/ 72 w 312"/>
                <a:gd name="T9" fmla="*/ 204 h 270"/>
                <a:gd name="T10" fmla="*/ 186 w 312"/>
                <a:gd name="T11" fmla="*/ 234 h 270"/>
                <a:gd name="T12" fmla="*/ 180 w 312"/>
                <a:gd name="T13" fmla="*/ 270 h 270"/>
                <a:gd name="T14" fmla="*/ 300 w 312"/>
                <a:gd name="T15" fmla="*/ 138 h 270"/>
                <a:gd name="T16" fmla="*/ 312 w 312"/>
                <a:gd name="T17" fmla="*/ 72 h 270"/>
                <a:gd name="T18" fmla="*/ 270 w 312"/>
                <a:gd name="T19" fmla="*/ 24 h 270"/>
                <a:gd name="T20" fmla="*/ 204 w 312"/>
                <a:gd name="T21" fmla="*/ 0 h 270"/>
                <a:gd name="T22" fmla="*/ 138 w 312"/>
                <a:gd name="T23" fmla="*/ 0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"/>
                <a:gd name="T37" fmla="*/ 0 h 270"/>
                <a:gd name="T38" fmla="*/ 312 w 312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" h="270">
                  <a:moveTo>
                    <a:pt x="138" y="0"/>
                  </a:moveTo>
                  <a:lnTo>
                    <a:pt x="54" y="30"/>
                  </a:lnTo>
                  <a:lnTo>
                    <a:pt x="0" y="80"/>
                  </a:lnTo>
                  <a:lnTo>
                    <a:pt x="0" y="145"/>
                  </a:lnTo>
                  <a:lnTo>
                    <a:pt x="72" y="204"/>
                  </a:lnTo>
                  <a:lnTo>
                    <a:pt x="186" y="234"/>
                  </a:lnTo>
                  <a:lnTo>
                    <a:pt x="180" y="270"/>
                  </a:lnTo>
                  <a:lnTo>
                    <a:pt x="300" y="138"/>
                  </a:lnTo>
                  <a:lnTo>
                    <a:pt x="312" y="72"/>
                  </a:lnTo>
                  <a:lnTo>
                    <a:pt x="270" y="24"/>
                  </a:lnTo>
                  <a:lnTo>
                    <a:pt x="204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7B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20543" name="Picture 78" descr="jackolanter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904875"/>
            <a:ext cx="13636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4" name="Text Box 113"/>
          <p:cNvSpPr txBox="1">
            <a:spLocks noChangeArrowheads="1"/>
          </p:cNvSpPr>
          <p:nvPr/>
        </p:nvSpPr>
        <p:spPr bwMode="auto">
          <a:xfrm>
            <a:off x="250825" y="3932238"/>
            <a:ext cx="44878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Побери гири, </a:t>
            </a:r>
          </a:p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чтобы узнать вес тыкв.</a:t>
            </a:r>
          </a:p>
        </p:txBody>
      </p: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7380288" y="3213100"/>
            <a:ext cx="1368425" cy="2232025"/>
            <a:chOff x="3984" y="2006"/>
            <a:chExt cx="682" cy="1133"/>
          </a:xfrm>
        </p:grpSpPr>
        <p:sp>
          <p:nvSpPr>
            <p:cNvPr id="25719" name="Freeform 119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58" name="Oval 120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721" name="Text Box 121"/>
            <p:cNvSpPr txBox="1">
              <a:spLocks noChangeArrowheads="1"/>
            </p:cNvSpPr>
            <p:nvPr/>
          </p:nvSpPr>
          <p:spPr bwMode="auto">
            <a:xfrm>
              <a:off x="3984" y="2403"/>
              <a:ext cx="624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3кг</a:t>
              </a:r>
            </a:p>
          </p:txBody>
        </p:sp>
      </p:grp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716463" y="4724400"/>
            <a:ext cx="931862" cy="1365250"/>
            <a:chOff x="3984" y="2006"/>
            <a:chExt cx="753" cy="1133"/>
          </a:xfrm>
        </p:grpSpPr>
        <p:sp>
          <p:nvSpPr>
            <p:cNvPr id="25727" name="Freeform 127"/>
            <p:cNvSpPr>
              <a:spLocks/>
            </p:cNvSpPr>
            <p:nvPr/>
          </p:nvSpPr>
          <p:spPr bwMode="auto">
            <a:xfrm>
              <a:off x="3994" y="2006"/>
              <a:ext cx="672" cy="1133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55" name="Oval 128"/>
            <p:cNvSpPr>
              <a:spLocks noChangeArrowheads="1"/>
            </p:cNvSpPr>
            <p:nvPr/>
          </p:nvSpPr>
          <p:spPr bwMode="auto">
            <a:xfrm>
              <a:off x="4080" y="2016"/>
              <a:ext cx="480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729" name="Text Box 129"/>
            <p:cNvSpPr txBox="1">
              <a:spLocks noChangeArrowheads="1"/>
            </p:cNvSpPr>
            <p:nvPr/>
          </p:nvSpPr>
          <p:spPr bwMode="auto">
            <a:xfrm>
              <a:off x="3984" y="2486"/>
              <a:ext cx="753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1кг</a:t>
              </a:r>
            </a:p>
          </p:txBody>
        </p:sp>
      </p:grpSp>
      <p:grpSp>
        <p:nvGrpSpPr>
          <p:cNvPr id="6" name="Group 114"/>
          <p:cNvGrpSpPr>
            <a:grpSpLocks/>
          </p:cNvGrpSpPr>
          <p:nvPr/>
        </p:nvGrpSpPr>
        <p:grpSpPr bwMode="auto">
          <a:xfrm>
            <a:off x="5651500" y="4005263"/>
            <a:ext cx="1189038" cy="1800225"/>
            <a:chOff x="4656" y="2256"/>
            <a:chExt cx="570" cy="835"/>
          </a:xfrm>
        </p:grpSpPr>
        <p:sp>
          <p:nvSpPr>
            <p:cNvPr id="25715" name="Freeform 115"/>
            <p:cNvSpPr>
              <a:spLocks/>
            </p:cNvSpPr>
            <p:nvPr/>
          </p:nvSpPr>
          <p:spPr bwMode="auto">
            <a:xfrm>
              <a:off x="4704" y="2283"/>
              <a:ext cx="522" cy="808"/>
            </a:xfrm>
            <a:custGeom>
              <a:avLst/>
              <a:gdLst/>
              <a:ahLst/>
              <a:cxnLst>
                <a:cxn ang="0">
                  <a:pos x="272" y="804"/>
                </a:cxn>
                <a:cxn ang="0">
                  <a:pos x="98" y="798"/>
                </a:cxn>
                <a:cxn ang="0">
                  <a:pos x="20" y="744"/>
                </a:cxn>
                <a:cxn ang="0">
                  <a:pos x="2" y="576"/>
                </a:cxn>
                <a:cxn ang="0">
                  <a:pos x="20" y="270"/>
                </a:cxn>
                <a:cxn ang="0">
                  <a:pos x="122" y="204"/>
                </a:cxn>
                <a:cxn ang="0">
                  <a:pos x="164" y="162"/>
                </a:cxn>
                <a:cxn ang="0">
                  <a:pos x="104" y="108"/>
                </a:cxn>
                <a:cxn ang="0">
                  <a:pos x="80" y="48"/>
                </a:cxn>
                <a:cxn ang="0">
                  <a:pos x="158" y="6"/>
                </a:cxn>
                <a:cxn ang="0">
                  <a:pos x="315" y="12"/>
                </a:cxn>
                <a:cxn ang="0">
                  <a:pos x="422" y="42"/>
                </a:cxn>
                <a:cxn ang="0">
                  <a:pos x="422" y="90"/>
                </a:cxn>
                <a:cxn ang="0">
                  <a:pos x="356" y="162"/>
                </a:cxn>
                <a:cxn ang="0">
                  <a:pos x="392" y="204"/>
                </a:cxn>
                <a:cxn ang="0">
                  <a:pos x="494" y="240"/>
                </a:cxn>
                <a:cxn ang="0">
                  <a:pos x="518" y="432"/>
                </a:cxn>
                <a:cxn ang="0">
                  <a:pos x="519" y="564"/>
                </a:cxn>
                <a:cxn ang="0">
                  <a:pos x="502" y="750"/>
                </a:cxn>
                <a:cxn ang="0">
                  <a:pos x="434" y="798"/>
                </a:cxn>
                <a:cxn ang="0">
                  <a:pos x="284" y="804"/>
                </a:cxn>
              </a:cxnLst>
              <a:rect l="0" t="0" r="r" b="b"/>
              <a:pathLst>
                <a:path w="522" h="808">
                  <a:moveTo>
                    <a:pt x="272" y="804"/>
                  </a:moveTo>
                  <a:cubicBezTo>
                    <a:pt x="243" y="804"/>
                    <a:pt x="140" y="808"/>
                    <a:pt x="98" y="798"/>
                  </a:cubicBezTo>
                  <a:cubicBezTo>
                    <a:pt x="56" y="788"/>
                    <a:pt x="36" y="781"/>
                    <a:pt x="20" y="744"/>
                  </a:cubicBezTo>
                  <a:cubicBezTo>
                    <a:pt x="4" y="707"/>
                    <a:pt x="2" y="655"/>
                    <a:pt x="2" y="576"/>
                  </a:cubicBezTo>
                  <a:cubicBezTo>
                    <a:pt x="2" y="497"/>
                    <a:pt x="0" y="332"/>
                    <a:pt x="20" y="270"/>
                  </a:cubicBezTo>
                  <a:cubicBezTo>
                    <a:pt x="40" y="208"/>
                    <a:pt x="98" y="222"/>
                    <a:pt x="122" y="204"/>
                  </a:cubicBezTo>
                  <a:cubicBezTo>
                    <a:pt x="146" y="186"/>
                    <a:pt x="167" y="178"/>
                    <a:pt x="164" y="162"/>
                  </a:cubicBezTo>
                  <a:cubicBezTo>
                    <a:pt x="161" y="146"/>
                    <a:pt x="118" y="127"/>
                    <a:pt x="104" y="108"/>
                  </a:cubicBezTo>
                  <a:cubicBezTo>
                    <a:pt x="90" y="89"/>
                    <a:pt x="71" y="65"/>
                    <a:pt x="80" y="48"/>
                  </a:cubicBezTo>
                  <a:cubicBezTo>
                    <a:pt x="89" y="31"/>
                    <a:pt x="119" y="12"/>
                    <a:pt x="158" y="6"/>
                  </a:cubicBezTo>
                  <a:cubicBezTo>
                    <a:pt x="197" y="0"/>
                    <a:pt x="271" y="6"/>
                    <a:pt x="315" y="12"/>
                  </a:cubicBezTo>
                  <a:cubicBezTo>
                    <a:pt x="359" y="18"/>
                    <a:pt x="404" y="29"/>
                    <a:pt x="422" y="42"/>
                  </a:cubicBezTo>
                  <a:cubicBezTo>
                    <a:pt x="440" y="55"/>
                    <a:pt x="433" y="70"/>
                    <a:pt x="422" y="90"/>
                  </a:cubicBezTo>
                  <a:cubicBezTo>
                    <a:pt x="411" y="110"/>
                    <a:pt x="361" y="143"/>
                    <a:pt x="356" y="162"/>
                  </a:cubicBezTo>
                  <a:cubicBezTo>
                    <a:pt x="351" y="181"/>
                    <a:pt x="369" y="191"/>
                    <a:pt x="392" y="204"/>
                  </a:cubicBezTo>
                  <a:cubicBezTo>
                    <a:pt x="415" y="217"/>
                    <a:pt x="473" y="202"/>
                    <a:pt x="494" y="240"/>
                  </a:cubicBezTo>
                  <a:cubicBezTo>
                    <a:pt x="515" y="278"/>
                    <a:pt x="514" y="378"/>
                    <a:pt x="518" y="432"/>
                  </a:cubicBezTo>
                  <a:cubicBezTo>
                    <a:pt x="522" y="486"/>
                    <a:pt x="522" y="511"/>
                    <a:pt x="519" y="564"/>
                  </a:cubicBezTo>
                  <a:cubicBezTo>
                    <a:pt x="516" y="617"/>
                    <a:pt x="516" y="711"/>
                    <a:pt x="502" y="750"/>
                  </a:cubicBezTo>
                  <a:cubicBezTo>
                    <a:pt x="488" y="789"/>
                    <a:pt x="470" y="789"/>
                    <a:pt x="434" y="798"/>
                  </a:cubicBezTo>
                  <a:cubicBezTo>
                    <a:pt x="398" y="807"/>
                    <a:pt x="315" y="803"/>
                    <a:pt x="284" y="804"/>
                  </a:cubicBezTo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rgbClr val="333333"/>
                </a:gs>
                <a:gs pos="100000">
                  <a:schemeClr val="bg2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552" name="Oval 116"/>
            <p:cNvSpPr>
              <a:spLocks noChangeArrowheads="1"/>
            </p:cNvSpPr>
            <p:nvPr/>
          </p:nvSpPr>
          <p:spPr bwMode="auto">
            <a:xfrm>
              <a:off x="4793" y="2256"/>
              <a:ext cx="336" cy="9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5717" name="Text Box 117"/>
            <p:cNvSpPr txBox="1">
              <a:spLocks noChangeArrowheads="1"/>
            </p:cNvSpPr>
            <p:nvPr/>
          </p:nvSpPr>
          <p:spPr bwMode="auto">
            <a:xfrm>
              <a:off x="4656" y="2498"/>
              <a:ext cx="549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9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4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2кг</a:t>
              </a:r>
            </a:p>
          </p:txBody>
        </p:sp>
      </p:grpSp>
      <p:sp>
        <p:nvSpPr>
          <p:cNvPr id="5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00399 -0.425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1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8472 -0.4777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31493 0.0053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4739 0.04213 " pathEditMode="relative" ptsTypes="AA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56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90600"/>
            <a:ext cx="3810000" cy="2541588"/>
          </a:xfr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152400"/>
            <a:ext cx="8839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b="1" kern="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Приборы для измерения углов</a:t>
            </a:r>
          </a:p>
        </p:txBody>
      </p:sp>
      <p:pic>
        <p:nvPicPr>
          <p:cNvPr id="12292" name="Рисунок 13" descr="020952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5275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14" descr="3741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00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5"/>
          <p:cNvSpPr>
            <a:spLocks noChangeArrowheads="1"/>
          </p:cNvSpPr>
          <p:nvPr/>
        </p:nvSpPr>
        <p:spPr bwMode="auto">
          <a:xfrm>
            <a:off x="4800600" y="4953000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>
                <a:latin typeface="Times New Roman" pitchFamily="18" charset="0"/>
                <a:cs typeface="Times New Roman" pitchFamily="18" charset="0"/>
              </a:rPr>
              <a:t>Транспортир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7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3"/>
          <p:cNvSpPr txBox="1">
            <a:spLocks noChangeArrowheads="1"/>
          </p:cNvSpPr>
          <p:nvPr/>
        </p:nvSpPr>
        <p:spPr bwMode="auto">
          <a:xfrm>
            <a:off x="1719263" y="3544888"/>
            <a:ext cx="4200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80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48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60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48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80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48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60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48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8000" i="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ru-RU" sz="80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31" name="Text Box 119"/>
          <p:cNvSpPr txBox="1">
            <a:spLocks noChangeArrowheads="1"/>
          </p:cNvSpPr>
          <p:nvPr/>
        </p:nvSpPr>
        <p:spPr bwMode="auto">
          <a:xfrm>
            <a:off x="3514725" y="3303588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Georgia" pitchFamily="18" charset="0"/>
              </a:rPr>
              <a:t>20</a:t>
            </a:r>
          </a:p>
        </p:txBody>
      </p:sp>
      <p:sp>
        <p:nvSpPr>
          <p:cNvPr id="13433" name="Text Box 121"/>
          <p:cNvSpPr txBox="1">
            <a:spLocks noChangeArrowheads="1"/>
          </p:cNvSpPr>
          <p:nvPr/>
        </p:nvSpPr>
        <p:spPr bwMode="auto">
          <a:xfrm>
            <a:off x="1714500" y="3303588"/>
            <a:ext cx="612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10</a:t>
            </a:r>
            <a:endParaRPr lang="ru-RU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1509" name="Freeform 154"/>
          <p:cNvSpPr>
            <a:spLocks/>
          </p:cNvSpPr>
          <p:nvPr/>
        </p:nvSpPr>
        <p:spPr bwMode="auto">
          <a:xfrm>
            <a:off x="1930400" y="4570413"/>
            <a:ext cx="3781425" cy="11112"/>
          </a:xfrm>
          <a:custGeom>
            <a:avLst/>
            <a:gdLst>
              <a:gd name="T0" fmla="*/ 0 w 2382"/>
              <a:gd name="T1" fmla="*/ 2147483647 h 7"/>
              <a:gd name="T2" fmla="*/ 2147483647 w 2382"/>
              <a:gd name="T3" fmla="*/ 0 h 7"/>
              <a:gd name="T4" fmla="*/ 0 60000 65536"/>
              <a:gd name="T5" fmla="*/ 0 60000 65536"/>
              <a:gd name="T6" fmla="*/ 0 w 2382"/>
              <a:gd name="T7" fmla="*/ 0 h 7"/>
              <a:gd name="T8" fmla="*/ 2382 w 2382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82" h="7">
                <a:moveTo>
                  <a:pt x="0" y="7"/>
                </a:moveTo>
                <a:lnTo>
                  <a:pt x="2382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67" name="Text Box 155"/>
          <p:cNvSpPr txBox="1">
            <a:spLocks noChangeArrowheads="1"/>
          </p:cNvSpPr>
          <p:nvPr/>
        </p:nvSpPr>
        <p:spPr bwMode="auto">
          <a:xfrm>
            <a:off x="5386388" y="3303588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30</a:t>
            </a:r>
            <a:endParaRPr lang="ru-RU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2649538" y="4506913"/>
            <a:ext cx="550862" cy="773112"/>
            <a:chOff x="1927" y="3190"/>
            <a:chExt cx="347" cy="487"/>
          </a:xfrm>
        </p:grpSpPr>
        <p:sp>
          <p:nvSpPr>
            <p:cNvPr id="21531" name="AutoShape 116"/>
            <p:cNvSpPr>
              <a:spLocks noChangeArrowheads="1"/>
            </p:cNvSpPr>
            <p:nvPr/>
          </p:nvSpPr>
          <p:spPr bwMode="auto">
            <a:xfrm>
              <a:off x="2050" y="3190"/>
              <a:ext cx="84" cy="91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3479" name="Text Box 167"/>
            <p:cNvSpPr txBox="1">
              <a:spLocks noChangeArrowheads="1"/>
            </p:cNvSpPr>
            <p:nvPr/>
          </p:nvSpPr>
          <p:spPr bwMode="auto">
            <a:xfrm>
              <a:off x="1927" y="3235"/>
              <a:ext cx="3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C</a:t>
              </a:r>
              <a:endPara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3" name="Group 184"/>
          <p:cNvGrpSpPr>
            <a:grpSpLocks/>
          </p:cNvGrpSpPr>
          <p:nvPr/>
        </p:nvGrpSpPr>
        <p:grpSpPr bwMode="auto">
          <a:xfrm>
            <a:off x="4522788" y="4506913"/>
            <a:ext cx="574675" cy="779462"/>
            <a:chOff x="3107" y="2328"/>
            <a:chExt cx="362" cy="491"/>
          </a:xfrm>
        </p:grpSpPr>
        <p:sp>
          <p:nvSpPr>
            <p:cNvPr id="21529" name="AutoShape 162"/>
            <p:cNvSpPr>
              <a:spLocks noChangeArrowheads="1"/>
            </p:cNvSpPr>
            <p:nvPr/>
          </p:nvSpPr>
          <p:spPr bwMode="auto">
            <a:xfrm>
              <a:off x="3229" y="2328"/>
              <a:ext cx="84" cy="91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3480" name="Text Box 168"/>
            <p:cNvSpPr txBox="1">
              <a:spLocks noChangeArrowheads="1"/>
            </p:cNvSpPr>
            <p:nvPr/>
          </p:nvSpPr>
          <p:spPr bwMode="auto">
            <a:xfrm>
              <a:off x="3107" y="2373"/>
              <a:ext cx="36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B</a:t>
              </a:r>
              <a:endPara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4" name="Group 183"/>
          <p:cNvGrpSpPr>
            <a:grpSpLocks/>
          </p:cNvGrpSpPr>
          <p:nvPr/>
        </p:nvGrpSpPr>
        <p:grpSpPr bwMode="auto">
          <a:xfrm>
            <a:off x="3586163" y="4506913"/>
            <a:ext cx="574675" cy="779462"/>
            <a:chOff x="2517" y="2328"/>
            <a:chExt cx="362" cy="491"/>
          </a:xfrm>
        </p:grpSpPr>
        <p:sp>
          <p:nvSpPr>
            <p:cNvPr id="21527" name="AutoShape 159"/>
            <p:cNvSpPr>
              <a:spLocks noChangeArrowheads="1"/>
            </p:cNvSpPr>
            <p:nvPr/>
          </p:nvSpPr>
          <p:spPr bwMode="auto">
            <a:xfrm>
              <a:off x="2639" y="2328"/>
              <a:ext cx="84" cy="91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3481" name="Text Box 169"/>
            <p:cNvSpPr txBox="1">
              <a:spLocks noChangeArrowheads="1"/>
            </p:cNvSpPr>
            <p:nvPr/>
          </p:nvSpPr>
          <p:spPr bwMode="auto">
            <a:xfrm>
              <a:off x="2517" y="2373"/>
              <a:ext cx="36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A</a:t>
              </a:r>
              <a:endPara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grpSp>
        <p:nvGrpSpPr>
          <p:cNvPr id="5" name="Group 185"/>
          <p:cNvGrpSpPr>
            <a:grpSpLocks/>
          </p:cNvGrpSpPr>
          <p:nvPr/>
        </p:nvGrpSpPr>
        <p:grpSpPr bwMode="auto">
          <a:xfrm>
            <a:off x="5026025" y="4506913"/>
            <a:ext cx="612775" cy="779462"/>
            <a:chOff x="3424" y="2328"/>
            <a:chExt cx="386" cy="491"/>
          </a:xfrm>
        </p:grpSpPr>
        <p:sp>
          <p:nvSpPr>
            <p:cNvPr id="21525" name="AutoShape 165"/>
            <p:cNvSpPr>
              <a:spLocks noChangeArrowheads="1"/>
            </p:cNvSpPr>
            <p:nvPr/>
          </p:nvSpPr>
          <p:spPr bwMode="auto">
            <a:xfrm>
              <a:off x="3547" y="2328"/>
              <a:ext cx="84" cy="91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3482" name="Text Box 170"/>
            <p:cNvSpPr txBox="1">
              <a:spLocks noChangeArrowheads="1"/>
            </p:cNvSpPr>
            <p:nvPr/>
          </p:nvSpPr>
          <p:spPr bwMode="auto">
            <a:xfrm>
              <a:off x="3424" y="2373"/>
              <a:ext cx="38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D</a:t>
              </a:r>
              <a:endPara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3492" name="Text Box 180"/>
          <p:cNvSpPr txBox="1">
            <a:spLocks noChangeArrowheads="1"/>
          </p:cNvSpPr>
          <p:nvPr/>
        </p:nvSpPr>
        <p:spPr bwMode="auto">
          <a:xfrm>
            <a:off x="2649538" y="363855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15</a:t>
            </a:r>
          </a:p>
        </p:txBody>
      </p:sp>
      <p:sp>
        <p:nvSpPr>
          <p:cNvPr id="13493" name="Text Box 181"/>
          <p:cNvSpPr txBox="1">
            <a:spLocks noChangeArrowheads="1"/>
          </p:cNvSpPr>
          <p:nvPr/>
        </p:nvSpPr>
        <p:spPr bwMode="auto">
          <a:xfrm>
            <a:off x="4522788" y="3663950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25</a:t>
            </a:r>
          </a:p>
        </p:txBody>
      </p:sp>
      <p:sp>
        <p:nvSpPr>
          <p:cNvPr id="13494" name="Text Box 182"/>
          <p:cNvSpPr txBox="1">
            <a:spLocks noChangeArrowheads="1"/>
          </p:cNvSpPr>
          <p:nvPr/>
        </p:nvSpPr>
        <p:spPr bwMode="auto">
          <a:xfrm>
            <a:off x="5026025" y="3735388"/>
            <a:ext cx="585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28</a:t>
            </a:r>
          </a:p>
        </p:txBody>
      </p:sp>
      <p:sp>
        <p:nvSpPr>
          <p:cNvPr id="32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358775" y="984240"/>
            <a:ext cx="8499505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Georgia" pitchFamily="18" charset="0"/>
              </a:rPr>
              <a:t>На рисунке изображена шкала. Какие числа соответствуют точкам А, В, С и D этой шкалы?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272457"/>
            <a:ext cx="340990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1430"/>
                <a:solidFill>
                  <a:srgbClr val="4A2FA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Задача № 110.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1" grpId="0"/>
      <p:bldP spid="13492" grpId="0"/>
      <p:bldP spid="13493" grpId="0"/>
      <p:bldP spid="134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9"/>
          <p:cNvGrpSpPr>
            <a:grpSpLocks/>
          </p:cNvGrpSpPr>
          <p:nvPr/>
        </p:nvGrpSpPr>
        <p:grpSpPr bwMode="auto">
          <a:xfrm>
            <a:off x="827088" y="908050"/>
            <a:ext cx="8369300" cy="5618163"/>
            <a:chOff x="440" y="571"/>
            <a:chExt cx="5272" cy="3539"/>
          </a:xfrm>
        </p:grpSpPr>
        <p:sp>
          <p:nvSpPr>
            <p:cNvPr id="22556" name="Text Box 51"/>
            <p:cNvSpPr txBox="1">
              <a:spLocks noChangeArrowheads="1"/>
            </p:cNvSpPr>
            <p:nvPr/>
          </p:nvSpPr>
          <p:spPr bwMode="auto">
            <a:xfrm rot="5400000">
              <a:off x="-1109" y="2120"/>
              <a:ext cx="35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1079500" algn="l"/>
                </a:tabLst>
              </a:pPr>
              <a:r>
                <a:rPr lang="en-US" sz="4000" i="0">
                  <a:solidFill>
                    <a:srgbClr val="FF0000"/>
                  </a:solidFill>
                  <a:latin typeface="Arial" pitchFamily="34" charset="0"/>
                </a:rPr>
                <a:t>I I I I I I I I I I I I I I I I I I I</a:t>
              </a:r>
              <a:endParaRPr lang="ru-RU" sz="400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22557" name="Group 88"/>
            <p:cNvGrpSpPr>
              <a:grpSpLocks/>
            </p:cNvGrpSpPr>
            <p:nvPr/>
          </p:nvGrpSpPr>
          <p:grpSpPr bwMode="auto">
            <a:xfrm>
              <a:off x="748" y="663"/>
              <a:ext cx="4964" cy="3222"/>
              <a:chOff x="748" y="663"/>
              <a:chExt cx="4964" cy="3222"/>
            </a:xfrm>
          </p:grpSpPr>
          <p:grpSp>
            <p:nvGrpSpPr>
              <p:cNvPr id="22558" name="Group 73"/>
              <p:cNvGrpSpPr>
                <a:grpSpLocks/>
              </p:cNvGrpSpPr>
              <p:nvPr/>
            </p:nvGrpSpPr>
            <p:grpSpPr bwMode="auto">
              <a:xfrm>
                <a:off x="748" y="1026"/>
                <a:ext cx="4964" cy="2859"/>
                <a:chOff x="748" y="1026"/>
                <a:chExt cx="4964" cy="2859"/>
              </a:xfrm>
            </p:grpSpPr>
            <p:grpSp>
              <p:nvGrpSpPr>
                <p:cNvPr id="22561" name="Group 55"/>
                <p:cNvGrpSpPr>
                  <a:grpSpLocks/>
                </p:cNvGrpSpPr>
                <p:nvPr/>
              </p:nvGrpSpPr>
              <p:grpSpPr bwMode="auto">
                <a:xfrm>
                  <a:off x="748" y="3521"/>
                  <a:ext cx="4899" cy="364"/>
                  <a:chOff x="748" y="3521"/>
                  <a:chExt cx="4899" cy="364"/>
                </a:xfrm>
              </p:grpSpPr>
              <p:sp>
                <p:nvSpPr>
                  <p:cNvPr id="2257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884"/>
                    <a:ext cx="48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702"/>
                    <a:ext cx="48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57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748" y="3521"/>
                    <a:ext cx="48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562" name="Freeform 57"/>
                <p:cNvSpPr>
                  <a:spLocks/>
                </p:cNvSpPr>
                <p:nvPr/>
              </p:nvSpPr>
              <p:spPr bwMode="auto">
                <a:xfrm>
                  <a:off x="760" y="3344"/>
                  <a:ext cx="4872" cy="16"/>
                </a:xfrm>
                <a:custGeom>
                  <a:avLst/>
                  <a:gdLst>
                    <a:gd name="T0" fmla="*/ 0 w 4872"/>
                    <a:gd name="T1" fmla="*/ 0 h 16"/>
                    <a:gd name="T2" fmla="*/ 4872 w 4872"/>
                    <a:gd name="T3" fmla="*/ 16 h 16"/>
                    <a:gd name="T4" fmla="*/ 0 60000 65536"/>
                    <a:gd name="T5" fmla="*/ 0 60000 65536"/>
                    <a:gd name="T6" fmla="*/ 0 w 4872"/>
                    <a:gd name="T7" fmla="*/ 0 h 16"/>
                    <a:gd name="T8" fmla="*/ 4872 w 4872"/>
                    <a:gd name="T9" fmla="*/ 16 h 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72" h="16">
                      <a:moveTo>
                        <a:pt x="0" y="0"/>
                      </a:moveTo>
                      <a:lnTo>
                        <a:pt x="4872" y="16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3" name="Freeform 60"/>
                <p:cNvSpPr>
                  <a:spLocks/>
                </p:cNvSpPr>
                <p:nvPr/>
              </p:nvSpPr>
              <p:spPr bwMode="auto">
                <a:xfrm>
                  <a:off x="776" y="3176"/>
                  <a:ext cx="4896" cy="8"/>
                </a:xfrm>
                <a:custGeom>
                  <a:avLst/>
                  <a:gdLst>
                    <a:gd name="T0" fmla="*/ 0 w 4896"/>
                    <a:gd name="T1" fmla="*/ 0 h 8"/>
                    <a:gd name="T2" fmla="*/ 4896 w 4896"/>
                    <a:gd name="T3" fmla="*/ 8 h 8"/>
                    <a:gd name="T4" fmla="*/ 0 60000 65536"/>
                    <a:gd name="T5" fmla="*/ 0 60000 65536"/>
                    <a:gd name="T6" fmla="*/ 0 w 4896"/>
                    <a:gd name="T7" fmla="*/ 0 h 8"/>
                    <a:gd name="T8" fmla="*/ 4896 w 4896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96" h="8">
                      <a:moveTo>
                        <a:pt x="0" y="0"/>
                      </a:moveTo>
                      <a:lnTo>
                        <a:pt x="4896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4" name="Freeform 61"/>
                <p:cNvSpPr>
                  <a:spLocks/>
                </p:cNvSpPr>
                <p:nvPr/>
              </p:nvSpPr>
              <p:spPr bwMode="auto">
                <a:xfrm>
                  <a:off x="752" y="2992"/>
                  <a:ext cx="4944" cy="8"/>
                </a:xfrm>
                <a:custGeom>
                  <a:avLst/>
                  <a:gdLst>
                    <a:gd name="T0" fmla="*/ 0 w 4944"/>
                    <a:gd name="T1" fmla="*/ 0 h 8"/>
                    <a:gd name="T2" fmla="*/ 4944 w 4944"/>
                    <a:gd name="T3" fmla="*/ 8 h 8"/>
                    <a:gd name="T4" fmla="*/ 0 60000 65536"/>
                    <a:gd name="T5" fmla="*/ 0 60000 65536"/>
                    <a:gd name="T6" fmla="*/ 0 w 4944"/>
                    <a:gd name="T7" fmla="*/ 0 h 8"/>
                    <a:gd name="T8" fmla="*/ 4944 w 494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44" h="8">
                      <a:moveTo>
                        <a:pt x="0" y="0"/>
                      </a:moveTo>
                      <a:lnTo>
                        <a:pt x="494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5" name="Freeform 62"/>
                <p:cNvSpPr>
                  <a:spLocks/>
                </p:cNvSpPr>
                <p:nvPr/>
              </p:nvSpPr>
              <p:spPr bwMode="auto">
                <a:xfrm>
                  <a:off x="777" y="2824"/>
                  <a:ext cx="4872" cy="16"/>
                </a:xfrm>
                <a:custGeom>
                  <a:avLst/>
                  <a:gdLst>
                    <a:gd name="T0" fmla="*/ 0 w 4872"/>
                    <a:gd name="T1" fmla="*/ 0 h 16"/>
                    <a:gd name="T2" fmla="*/ 4872 w 4872"/>
                    <a:gd name="T3" fmla="*/ 16 h 16"/>
                    <a:gd name="T4" fmla="*/ 0 60000 65536"/>
                    <a:gd name="T5" fmla="*/ 0 60000 65536"/>
                    <a:gd name="T6" fmla="*/ 0 w 4872"/>
                    <a:gd name="T7" fmla="*/ 0 h 16"/>
                    <a:gd name="T8" fmla="*/ 4872 w 4872"/>
                    <a:gd name="T9" fmla="*/ 16 h 1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872" h="16">
                      <a:moveTo>
                        <a:pt x="0" y="0"/>
                      </a:moveTo>
                      <a:lnTo>
                        <a:pt x="4872" y="16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6" name="Freeform 63"/>
                <p:cNvSpPr>
                  <a:spLocks/>
                </p:cNvSpPr>
                <p:nvPr/>
              </p:nvSpPr>
              <p:spPr bwMode="auto">
                <a:xfrm>
                  <a:off x="776" y="2632"/>
                  <a:ext cx="4920" cy="8"/>
                </a:xfrm>
                <a:custGeom>
                  <a:avLst/>
                  <a:gdLst>
                    <a:gd name="T0" fmla="*/ 0 w 4920"/>
                    <a:gd name="T1" fmla="*/ 0 h 8"/>
                    <a:gd name="T2" fmla="*/ 4920 w 4920"/>
                    <a:gd name="T3" fmla="*/ 8 h 8"/>
                    <a:gd name="T4" fmla="*/ 0 60000 65536"/>
                    <a:gd name="T5" fmla="*/ 0 60000 65536"/>
                    <a:gd name="T6" fmla="*/ 0 w 4920"/>
                    <a:gd name="T7" fmla="*/ 0 h 8"/>
                    <a:gd name="T8" fmla="*/ 4920 w 4920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20" h="8">
                      <a:moveTo>
                        <a:pt x="0" y="0"/>
                      </a:moveTo>
                      <a:lnTo>
                        <a:pt x="4920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7" name="Freeform 64"/>
                <p:cNvSpPr>
                  <a:spLocks/>
                </p:cNvSpPr>
                <p:nvPr/>
              </p:nvSpPr>
              <p:spPr bwMode="auto">
                <a:xfrm>
                  <a:off x="760" y="2456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8" name="Freeform 65"/>
                <p:cNvSpPr>
                  <a:spLocks/>
                </p:cNvSpPr>
                <p:nvPr/>
              </p:nvSpPr>
              <p:spPr bwMode="auto">
                <a:xfrm>
                  <a:off x="748" y="1026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69" name="Freeform 66"/>
                <p:cNvSpPr>
                  <a:spLocks/>
                </p:cNvSpPr>
                <p:nvPr/>
              </p:nvSpPr>
              <p:spPr bwMode="auto">
                <a:xfrm>
                  <a:off x="748" y="1207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70" name="Freeform 67"/>
                <p:cNvSpPr>
                  <a:spLocks/>
                </p:cNvSpPr>
                <p:nvPr/>
              </p:nvSpPr>
              <p:spPr bwMode="auto">
                <a:xfrm>
                  <a:off x="748" y="1389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71" name="Freeform 68"/>
                <p:cNvSpPr>
                  <a:spLocks/>
                </p:cNvSpPr>
                <p:nvPr/>
              </p:nvSpPr>
              <p:spPr bwMode="auto">
                <a:xfrm>
                  <a:off x="748" y="1570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72" name="Freeform 69"/>
                <p:cNvSpPr>
                  <a:spLocks/>
                </p:cNvSpPr>
                <p:nvPr/>
              </p:nvSpPr>
              <p:spPr bwMode="auto">
                <a:xfrm>
                  <a:off x="748" y="1752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73" name="Freeform 70"/>
                <p:cNvSpPr>
                  <a:spLocks/>
                </p:cNvSpPr>
                <p:nvPr/>
              </p:nvSpPr>
              <p:spPr bwMode="auto">
                <a:xfrm>
                  <a:off x="748" y="1933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74" name="Freeform 71"/>
                <p:cNvSpPr>
                  <a:spLocks/>
                </p:cNvSpPr>
                <p:nvPr/>
              </p:nvSpPr>
              <p:spPr bwMode="auto">
                <a:xfrm>
                  <a:off x="748" y="2115"/>
                  <a:ext cx="4904" cy="8"/>
                </a:xfrm>
                <a:custGeom>
                  <a:avLst/>
                  <a:gdLst>
                    <a:gd name="T0" fmla="*/ 0 w 4904"/>
                    <a:gd name="T1" fmla="*/ 0 h 8"/>
                    <a:gd name="T2" fmla="*/ 4904 w 4904"/>
                    <a:gd name="T3" fmla="*/ 8 h 8"/>
                    <a:gd name="T4" fmla="*/ 0 60000 65536"/>
                    <a:gd name="T5" fmla="*/ 0 60000 65536"/>
                    <a:gd name="T6" fmla="*/ 0 w 4904"/>
                    <a:gd name="T7" fmla="*/ 0 h 8"/>
                    <a:gd name="T8" fmla="*/ 4904 w 490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04" h="8">
                      <a:moveTo>
                        <a:pt x="0" y="0"/>
                      </a:moveTo>
                      <a:lnTo>
                        <a:pt x="4904" y="8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75" name="Freeform 72"/>
                <p:cNvSpPr>
                  <a:spLocks/>
                </p:cNvSpPr>
                <p:nvPr/>
              </p:nvSpPr>
              <p:spPr bwMode="auto">
                <a:xfrm>
                  <a:off x="800" y="2280"/>
                  <a:ext cx="4912" cy="8"/>
                </a:xfrm>
                <a:custGeom>
                  <a:avLst/>
                  <a:gdLst>
                    <a:gd name="T0" fmla="*/ 0 w 4912"/>
                    <a:gd name="T1" fmla="*/ 8 h 8"/>
                    <a:gd name="T2" fmla="*/ 4912 w 4912"/>
                    <a:gd name="T3" fmla="*/ 0 h 8"/>
                    <a:gd name="T4" fmla="*/ 0 60000 65536"/>
                    <a:gd name="T5" fmla="*/ 0 60000 65536"/>
                    <a:gd name="T6" fmla="*/ 0 w 4912"/>
                    <a:gd name="T7" fmla="*/ 0 h 8"/>
                    <a:gd name="T8" fmla="*/ 4912 w 4912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912" h="8">
                      <a:moveTo>
                        <a:pt x="0" y="8"/>
                      </a:moveTo>
                      <a:lnTo>
                        <a:pt x="4912" y="0"/>
                      </a:lnTo>
                    </a:path>
                  </a:pathLst>
                </a:custGeom>
                <a:noFill/>
                <a:ln w="9525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2559" name="Line 74"/>
              <p:cNvSpPr>
                <a:spLocks noChangeShapeType="1"/>
              </p:cNvSpPr>
              <p:nvPr/>
            </p:nvSpPr>
            <p:spPr bwMode="auto">
              <a:xfrm>
                <a:off x="748" y="845"/>
                <a:ext cx="4944" cy="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0" name="Line 75"/>
              <p:cNvSpPr>
                <a:spLocks noChangeShapeType="1"/>
              </p:cNvSpPr>
              <p:nvPr/>
            </p:nvSpPr>
            <p:spPr bwMode="auto">
              <a:xfrm>
                <a:off x="748" y="663"/>
                <a:ext cx="4944" cy="1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283075" y="115888"/>
            <a:ext cx="44656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Найдите рост каждого героя.</a:t>
            </a:r>
          </a:p>
        </p:txBody>
      </p:sp>
      <p:pic>
        <p:nvPicPr>
          <p:cNvPr id="58400" name="Picture 32" descr="Рисунок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789363"/>
            <a:ext cx="2133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0"/>
          <p:cNvSpPr txBox="1">
            <a:spLocks noChangeArrowheads="1"/>
          </p:cNvSpPr>
          <p:nvPr/>
        </p:nvSpPr>
        <p:spPr bwMode="auto">
          <a:xfrm>
            <a:off x="250825" y="830263"/>
            <a:ext cx="1081088" cy="5551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180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160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140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120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100</a:t>
            </a:r>
          </a:p>
          <a:p>
            <a:endParaRPr lang="en-US" sz="160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 80</a:t>
            </a:r>
          </a:p>
          <a:p>
            <a:endParaRPr lang="en-US" sz="160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 60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 40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 20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    0</a:t>
            </a:r>
            <a:endParaRPr lang="ru-RU" sz="2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 rot="-124308">
            <a:off x="5364163" y="3789363"/>
            <a:ext cx="923925" cy="2457450"/>
            <a:chOff x="3424" y="2472"/>
            <a:chExt cx="582" cy="1457"/>
          </a:xfrm>
        </p:grpSpPr>
        <p:pic>
          <p:nvPicPr>
            <p:cNvPr id="22549" name="Picture 33" descr="Рисунок9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4" y="2659"/>
              <a:ext cx="582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50" name="Group 76"/>
            <p:cNvGrpSpPr>
              <a:grpSpLocks/>
            </p:cNvGrpSpPr>
            <p:nvPr/>
          </p:nvGrpSpPr>
          <p:grpSpPr bwMode="auto">
            <a:xfrm rot="350985" flipH="1">
              <a:off x="3426" y="2472"/>
              <a:ext cx="545" cy="368"/>
              <a:chOff x="1955" y="1357"/>
              <a:chExt cx="333" cy="180"/>
            </a:xfrm>
          </p:grpSpPr>
          <p:grpSp>
            <p:nvGrpSpPr>
              <p:cNvPr id="22551" name="Group 77"/>
              <p:cNvGrpSpPr>
                <a:grpSpLocks/>
              </p:cNvGrpSpPr>
              <p:nvPr/>
            </p:nvGrpSpPr>
            <p:grpSpPr bwMode="auto">
              <a:xfrm>
                <a:off x="1955" y="1357"/>
                <a:ext cx="333" cy="180"/>
                <a:chOff x="5161" y="3181"/>
                <a:chExt cx="257" cy="140"/>
              </a:xfrm>
            </p:grpSpPr>
            <p:sp>
              <p:nvSpPr>
                <p:cNvPr id="22554" name="Freeform 78"/>
                <p:cNvSpPr>
                  <a:spLocks/>
                </p:cNvSpPr>
                <p:nvPr/>
              </p:nvSpPr>
              <p:spPr bwMode="auto">
                <a:xfrm>
                  <a:off x="5161" y="3181"/>
                  <a:ext cx="170" cy="123"/>
                </a:xfrm>
                <a:custGeom>
                  <a:avLst/>
                  <a:gdLst>
                    <a:gd name="T0" fmla="*/ 8 w 170"/>
                    <a:gd name="T1" fmla="*/ 95 h 123"/>
                    <a:gd name="T2" fmla="*/ 62 w 170"/>
                    <a:gd name="T3" fmla="*/ 113 h 123"/>
                    <a:gd name="T4" fmla="*/ 140 w 170"/>
                    <a:gd name="T5" fmla="*/ 119 h 123"/>
                    <a:gd name="T6" fmla="*/ 158 w 170"/>
                    <a:gd name="T7" fmla="*/ 113 h 123"/>
                    <a:gd name="T8" fmla="*/ 164 w 170"/>
                    <a:gd name="T9" fmla="*/ 59 h 123"/>
                    <a:gd name="T10" fmla="*/ 122 w 170"/>
                    <a:gd name="T11" fmla="*/ 11 h 123"/>
                    <a:gd name="T12" fmla="*/ 56 w 170"/>
                    <a:gd name="T13" fmla="*/ 5 h 123"/>
                    <a:gd name="T14" fmla="*/ 20 w 170"/>
                    <a:gd name="T15" fmla="*/ 41 h 123"/>
                    <a:gd name="T16" fmla="*/ 2 w 170"/>
                    <a:gd name="T17" fmla="*/ 59 h 123"/>
                    <a:gd name="T18" fmla="*/ 8 w 170"/>
                    <a:gd name="T19" fmla="*/ 95 h 1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0"/>
                    <a:gd name="T31" fmla="*/ 0 h 123"/>
                    <a:gd name="T32" fmla="*/ 170 w 170"/>
                    <a:gd name="T33" fmla="*/ 123 h 1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0" h="123">
                      <a:moveTo>
                        <a:pt x="8" y="95"/>
                      </a:moveTo>
                      <a:cubicBezTo>
                        <a:pt x="15" y="104"/>
                        <a:pt x="40" y="109"/>
                        <a:pt x="62" y="113"/>
                      </a:cubicBezTo>
                      <a:cubicBezTo>
                        <a:pt x="84" y="117"/>
                        <a:pt x="124" y="119"/>
                        <a:pt x="140" y="119"/>
                      </a:cubicBezTo>
                      <a:cubicBezTo>
                        <a:pt x="156" y="119"/>
                        <a:pt x="154" y="123"/>
                        <a:pt x="158" y="113"/>
                      </a:cubicBezTo>
                      <a:cubicBezTo>
                        <a:pt x="162" y="103"/>
                        <a:pt x="170" y="76"/>
                        <a:pt x="164" y="59"/>
                      </a:cubicBezTo>
                      <a:cubicBezTo>
                        <a:pt x="158" y="42"/>
                        <a:pt x="140" y="20"/>
                        <a:pt x="122" y="11"/>
                      </a:cubicBezTo>
                      <a:cubicBezTo>
                        <a:pt x="104" y="2"/>
                        <a:pt x="73" y="0"/>
                        <a:pt x="56" y="5"/>
                      </a:cubicBezTo>
                      <a:cubicBezTo>
                        <a:pt x="39" y="10"/>
                        <a:pt x="29" y="32"/>
                        <a:pt x="20" y="41"/>
                      </a:cubicBezTo>
                      <a:cubicBezTo>
                        <a:pt x="11" y="50"/>
                        <a:pt x="4" y="50"/>
                        <a:pt x="2" y="59"/>
                      </a:cubicBezTo>
                      <a:cubicBezTo>
                        <a:pt x="0" y="68"/>
                        <a:pt x="7" y="88"/>
                        <a:pt x="8" y="95"/>
                      </a:cubicBezTo>
                      <a:close/>
                    </a:path>
                  </a:pathLst>
                </a:cu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555" name="Freeform 79"/>
                <p:cNvSpPr>
                  <a:spLocks/>
                </p:cNvSpPr>
                <p:nvPr/>
              </p:nvSpPr>
              <p:spPr bwMode="auto">
                <a:xfrm>
                  <a:off x="5313" y="3234"/>
                  <a:ext cx="105" cy="87"/>
                </a:xfrm>
                <a:custGeom>
                  <a:avLst/>
                  <a:gdLst>
                    <a:gd name="T0" fmla="*/ 12 w 105"/>
                    <a:gd name="T1" fmla="*/ 0 h 87"/>
                    <a:gd name="T2" fmla="*/ 84 w 105"/>
                    <a:gd name="T3" fmla="*/ 36 h 87"/>
                    <a:gd name="T4" fmla="*/ 102 w 105"/>
                    <a:gd name="T5" fmla="*/ 66 h 87"/>
                    <a:gd name="T6" fmla="*/ 66 w 105"/>
                    <a:gd name="T7" fmla="*/ 84 h 87"/>
                    <a:gd name="T8" fmla="*/ 42 w 105"/>
                    <a:gd name="T9" fmla="*/ 84 h 87"/>
                    <a:gd name="T10" fmla="*/ 0 w 105"/>
                    <a:gd name="T11" fmla="*/ 66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5"/>
                    <a:gd name="T19" fmla="*/ 0 h 87"/>
                    <a:gd name="T20" fmla="*/ 105 w 105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5" h="87">
                      <a:moveTo>
                        <a:pt x="12" y="0"/>
                      </a:moveTo>
                      <a:cubicBezTo>
                        <a:pt x="40" y="12"/>
                        <a:pt x="69" y="25"/>
                        <a:pt x="84" y="36"/>
                      </a:cubicBezTo>
                      <a:cubicBezTo>
                        <a:pt x="99" y="47"/>
                        <a:pt x="105" y="58"/>
                        <a:pt x="102" y="66"/>
                      </a:cubicBezTo>
                      <a:cubicBezTo>
                        <a:pt x="99" y="74"/>
                        <a:pt x="76" y="81"/>
                        <a:pt x="66" y="84"/>
                      </a:cubicBezTo>
                      <a:cubicBezTo>
                        <a:pt x="56" y="87"/>
                        <a:pt x="53" y="87"/>
                        <a:pt x="42" y="84"/>
                      </a:cubicBezTo>
                      <a:cubicBezTo>
                        <a:pt x="31" y="81"/>
                        <a:pt x="15" y="73"/>
                        <a:pt x="0" y="66"/>
                      </a:cubicBezTo>
                    </a:path>
                  </a:pathLst>
                </a:custGeom>
                <a:solidFill>
                  <a:srgbClr val="33CC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2552" name="Freeform 80"/>
              <p:cNvSpPr>
                <a:spLocks/>
              </p:cNvSpPr>
              <p:nvPr/>
            </p:nvSpPr>
            <p:spPr bwMode="auto">
              <a:xfrm rot="-2021949">
                <a:off x="2182" y="1433"/>
                <a:ext cx="47" cy="94"/>
              </a:xfrm>
              <a:custGeom>
                <a:avLst/>
                <a:gdLst>
                  <a:gd name="T0" fmla="*/ 3 w 60"/>
                  <a:gd name="T1" fmla="*/ 0 h 114"/>
                  <a:gd name="T2" fmla="*/ 0 w 60"/>
                  <a:gd name="T3" fmla="*/ 2 h 114"/>
                  <a:gd name="T4" fmla="*/ 2 w 60"/>
                  <a:gd name="T5" fmla="*/ 7 h 114"/>
                  <a:gd name="T6" fmla="*/ 3 w 60"/>
                  <a:gd name="T7" fmla="*/ 10 h 114"/>
                  <a:gd name="T8" fmla="*/ 3 w 60"/>
                  <a:gd name="T9" fmla="*/ 17 h 114"/>
                  <a:gd name="T10" fmla="*/ 3 w 60"/>
                  <a:gd name="T11" fmla="*/ 21 h 114"/>
                  <a:gd name="T12" fmla="*/ 6 w 60"/>
                  <a:gd name="T13" fmla="*/ 25 h 114"/>
                  <a:gd name="T14" fmla="*/ 9 w 60"/>
                  <a:gd name="T15" fmla="*/ 21 h 114"/>
                  <a:gd name="T16" fmla="*/ 7 w 60"/>
                  <a:gd name="T17" fmla="*/ 8 h 114"/>
                  <a:gd name="T18" fmla="*/ 3 w 60"/>
                  <a:gd name="T19" fmla="*/ 0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14"/>
                  <a:gd name="T32" fmla="*/ 60 w 60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14">
                    <a:moveTo>
                      <a:pt x="24" y="0"/>
                    </a:moveTo>
                    <a:lnTo>
                      <a:pt x="0" y="12"/>
                    </a:lnTo>
                    <a:lnTo>
                      <a:pt x="12" y="30"/>
                    </a:lnTo>
                    <a:lnTo>
                      <a:pt x="24" y="48"/>
                    </a:lnTo>
                    <a:lnTo>
                      <a:pt x="24" y="84"/>
                    </a:lnTo>
                    <a:lnTo>
                      <a:pt x="24" y="102"/>
                    </a:lnTo>
                    <a:lnTo>
                      <a:pt x="42" y="114"/>
                    </a:lnTo>
                    <a:lnTo>
                      <a:pt x="60" y="96"/>
                    </a:lnTo>
                    <a:lnTo>
                      <a:pt x="48" y="3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553" name="AutoShape 81"/>
              <p:cNvSpPr>
                <a:spLocks noChangeArrowheads="1"/>
              </p:cNvSpPr>
              <p:nvPr/>
            </p:nvSpPr>
            <p:spPr bwMode="auto">
              <a:xfrm>
                <a:off x="1964" y="1402"/>
                <a:ext cx="222" cy="78"/>
              </a:xfrm>
              <a:prstGeom prst="star8">
                <a:avLst>
                  <a:gd name="adj" fmla="val 14417"/>
                </a:avLst>
              </a:prstGeom>
              <a:solidFill>
                <a:srgbClr val="FFFF00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58402" name="Picture 34" descr="Рисунок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852738"/>
            <a:ext cx="2813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5724525" y="3573463"/>
            <a:ext cx="1008063" cy="2709862"/>
            <a:chOff x="2835" y="2205"/>
            <a:chExt cx="680" cy="1753"/>
          </a:xfrm>
        </p:grpSpPr>
        <p:grpSp>
          <p:nvGrpSpPr>
            <p:cNvPr id="22542" name="Group 43"/>
            <p:cNvGrpSpPr>
              <a:grpSpLocks/>
            </p:cNvGrpSpPr>
            <p:nvPr/>
          </p:nvGrpSpPr>
          <p:grpSpPr bwMode="auto">
            <a:xfrm>
              <a:off x="2835" y="3113"/>
              <a:ext cx="680" cy="845"/>
              <a:chOff x="379" y="238"/>
              <a:chExt cx="1090" cy="1436"/>
            </a:xfrm>
          </p:grpSpPr>
          <p:sp>
            <p:nvSpPr>
              <p:cNvPr id="22544" name="Freeform 44"/>
              <p:cNvSpPr>
                <a:spLocks/>
              </p:cNvSpPr>
              <p:nvPr/>
            </p:nvSpPr>
            <p:spPr bwMode="auto">
              <a:xfrm rot="698251">
                <a:off x="404" y="445"/>
                <a:ext cx="156" cy="1229"/>
              </a:xfrm>
              <a:custGeom>
                <a:avLst/>
                <a:gdLst>
                  <a:gd name="T0" fmla="*/ 84 w 156"/>
                  <a:gd name="T1" fmla="*/ 51 h 1020"/>
                  <a:gd name="T2" fmla="*/ 0 w 156"/>
                  <a:gd name="T3" fmla="*/ 4533 h 1020"/>
                  <a:gd name="T4" fmla="*/ 36 w 156"/>
                  <a:gd name="T5" fmla="*/ 4533 h 1020"/>
                  <a:gd name="T6" fmla="*/ 156 w 156"/>
                  <a:gd name="T7" fmla="*/ 0 h 1020"/>
                  <a:gd name="T8" fmla="*/ 84 w 156"/>
                  <a:gd name="T9" fmla="*/ 51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1020"/>
                  <a:gd name="T17" fmla="*/ 156 w 156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1020">
                    <a:moveTo>
                      <a:pt x="84" y="12"/>
                    </a:moveTo>
                    <a:lnTo>
                      <a:pt x="0" y="1020"/>
                    </a:lnTo>
                    <a:lnTo>
                      <a:pt x="36" y="1020"/>
                    </a:lnTo>
                    <a:lnTo>
                      <a:pt x="156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545" name="Freeform 45"/>
              <p:cNvSpPr>
                <a:spLocks/>
              </p:cNvSpPr>
              <p:nvPr/>
            </p:nvSpPr>
            <p:spPr bwMode="auto">
              <a:xfrm>
                <a:off x="768" y="438"/>
                <a:ext cx="156" cy="1020"/>
              </a:xfrm>
              <a:custGeom>
                <a:avLst/>
                <a:gdLst>
                  <a:gd name="T0" fmla="*/ 84 w 156"/>
                  <a:gd name="T1" fmla="*/ 12 h 1020"/>
                  <a:gd name="T2" fmla="*/ 0 w 156"/>
                  <a:gd name="T3" fmla="*/ 1020 h 1020"/>
                  <a:gd name="T4" fmla="*/ 36 w 156"/>
                  <a:gd name="T5" fmla="*/ 1020 h 1020"/>
                  <a:gd name="T6" fmla="*/ 156 w 156"/>
                  <a:gd name="T7" fmla="*/ 0 h 1020"/>
                  <a:gd name="T8" fmla="*/ 84 w 156"/>
                  <a:gd name="T9" fmla="*/ 12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1020"/>
                  <a:gd name="T17" fmla="*/ 156 w 156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1020">
                    <a:moveTo>
                      <a:pt x="84" y="12"/>
                    </a:moveTo>
                    <a:lnTo>
                      <a:pt x="0" y="1020"/>
                    </a:lnTo>
                    <a:lnTo>
                      <a:pt x="36" y="1020"/>
                    </a:lnTo>
                    <a:lnTo>
                      <a:pt x="156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546" name="Freeform 46"/>
              <p:cNvSpPr>
                <a:spLocks/>
              </p:cNvSpPr>
              <p:nvPr/>
            </p:nvSpPr>
            <p:spPr bwMode="auto">
              <a:xfrm rot="21064042" flipH="1">
                <a:off x="1192" y="413"/>
                <a:ext cx="156" cy="1229"/>
              </a:xfrm>
              <a:custGeom>
                <a:avLst/>
                <a:gdLst>
                  <a:gd name="T0" fmla="*/ 84 w 156"/>
                  <a:gd name="T1" fmla="*/ 51 h 1020"/>
                  <a:gd name="T2" fmla="*/ 0 w 156"/>
                  <a:gd name="T3" fmla="*/ 4533 h 1020"/>
                  <a:gd name="T4" fmla="*/ 36 w 156"/>
                  <a:gd name="T5" fmla="*/ 4533 h 1020"/>
                  <a:gd name="T6" fmla="*/ 156 w 156"/>
                  <a:gd name="T7" fmla="*/ 0 h 1020"/>
                  <a:gd name="T8" fmla="*/ 84 w 156"/>
                  <a:gd name="T9" fmla="*/ 51 h 10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6"/>
                  <a:gd name="T16" fmla="*/ 0 h 1020"/>
                  <a:gd name="T17" fmla="*/ 156 w 156"/>
                  <a:gd name="T18" fmla="*/ 1020 h 10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6" h="1020">
                    <a:moveTo>
                      <a:pt x="84" y="12"/>
                    </a:moveTo>
                    <a:lnTo>
                      <a:pt x="0" y="1020"/>
                    </a:lnTo>
                    <a:lnTo>
                      <a:pt x="36" y="1020"/>
                    </a:lnTo>
                    <a:lnTo>
                      <a:pt x="156" y="0"/>
                    </a:lnTo>
                    <a:lnTo>
                      <a:pt x="84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547" name="Freeform 47"/>
              <p:cNvSpPr>
                <a:spLocks/>
              </p:cNvSpPr>
              <p:nvPr/>
            </p:nvSpPr>
            <p:spPr bwMode="auto">
              <a:xfrm>
                <a:off x="389" y="352"/>
                <a:ext cx="1062" cy="144"/>
              </a:xfrm>
              <a:custGeom>
                <a:avLst/>
                <a:gdLst>
                  <a:gd name="T0" fmla="*/ 13 w 1062"/>
                  <a:gd name="T1" fmla="*/ 4 h 144"/>
                  <a:gd name="T2" fmla="*/ 17 w 1062"/>
                  <a:gd name="T3" fmla="*/ 56 h 144"/>
                  <a:gd name="T4" fmla="*/ 117 w 1062"/>
                  <a:gd name="T5" fmla="*/ 96 h 144"/>
                  <a:gd name="T6" fmla="*/ 249 w 1062"/>
                  <a:gd name="T7" fmla="*/ 128 h 144"/>
                  <a:gd name="T8" fmla="*/ 385 w 1062"/>
                  <a:gd name="T9" fmla="*/ 136 h 144"/>
                  <a:gd name="T10" fmla="*/ 549 w 1062"/>
                  <a:gd name="T11" fmla="*/ 144 h 144"/>
                  <a:gd name="T12" fmla="*/ 681 w 1062"/>
                  <a:gd name="T13" fmla="*/ 136 h 144"/>
                  <a:gd name="T14" fmla="*/ 861 w 1062"/>
                  <a:gd name="T15" fmla="*/ 116 h 144"/>
                  <a:gd name="T16" fmla="*/ 1029 w 1062"/>
                  <a:gd name="T17" fmla="*/ 64 h 144"/>
                  <a:gd name="T18" fmla="*/ 1057 w 1062"/>
                  <a:gd name="T19" fmla="*/ 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2"/>
                  <a:gd name="T31" fmla="*/ 0 h 144"/>
                  <a:gd name="T32" fmla="*/ 1062 w 1062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2" h="144">
                    <a:moveTo>
                      <a:pt x="13" y="4"/>
                    </a:moveTo>
                    <a:cubicBezTo>
                      <a:pt x="14" y="13"/>
                      <a:pt x="0" y="41"/>
                      <a:pt x="17" y="56"/>
                    </a:cubicBezTo>
                    <a:cubicBezTo>
                      <a:pt x="34" y="71"/>
                      <a:pt x="79" y="84"/>
                      <a:pt x="117" y="96"/>
                    </a:cubicBezTo>
                    <a:cubicBezTo>
                      <a:pt x="155" y="108"/>
                      <a:pt x="204" y="121"/>
                      <a:pt x="249" y="128"/>
                    </a:cubicBezTo>
                    <a:cubicBezTo>
                      <a:pt x="294" y="135"/>
                      <a:pt x="335" y="133"/>
                      <a:pt x="385" y="136"/>
                    </a:cubicBezTo>
                    <a:cubicBezTo>
                      <a:pt x="435" y="139"/>
                      <a:pt x="500" y="144"/>
                      <a:pt x="549" y="144"/>
                    </a:cubicBezTo>
                    <a:cubicBezTo>
                      <a:pt x="598" y="144"/>
                      <a:pt x="629" y="141"/>
                      <a:pt x="681" y="136"/>
                    </a:cubicBezTo>
                    <a:cubicBezTo>
                      <a:pt x="733" y="131"/>
                      <a:pt x="803" y="128"/>
                      <a:pt x="861" y="116"/>
                    </a:cubicBezTo>
                    <a:cubicBezTo>
                      <a:pt x="919" y="104"/>
                      <a:pt x="996" y="83"/>
                      <a:pt x="1029" y="64"/>
                    </a:cubicBezTo>
                    <a:cubicBezTo>
                      <a:pt x="1062" y="45"/>
                      <a:pt x="1051" y="13"/>
                      <a:pt x="1057" y="0"/>
                    </a:cubicBezTo>
                  </a:path>
                </a:pathLst>
              </a:custGeom>
              <a:noFill/>
              <a:ln w="76200">
                <a:solidFill>
                  <a:srgbClr val="66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548" name="Oval 48"/>
              <p:cNvSpPr>
                <a:spLocks noChangeArrowheads="1"/>
              </p:cNvSpPr>
              <p:nvPr/>
            </p:nvSpPr>
            <p:spPr bwMode="auto">
              <a:xfrm>
                <a:off x="379" y="238"/>
                <a:ext cx="1090" cy="23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9900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22543" name="Picture 37" descr="afficher_image564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2205"/>
              <a:ext cx="571" cy="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7" name="Text Box 90"/>
          <p:cNvSpPr txBox="1">
            <a:spLocks noChangeArrowheads="1"/>
          </p:cNvSpPr>
          <p:nvPr/>
        </p:nvSpPr>
        <p:spPr bwMode="auto">
          <a:xfrm>
            <a:off x="5435600" y="476250"/>
            <a:ext cx="343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Georgia" pitchFamily="18" charset="0"/>
              </a:rPr>
              <a:t>Цена деления 10 см</a:t>
            </a:r>
          </a:p>
        </p:txBody>
      </p:sp>
      <p:pic>
        <p:nvPicPr>
          <p:cNvPr id="22538" name="Picture 941" descr="Рисунок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333375"/>
            <a:ext cx="4005263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Решаем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83341" y="1571612"/>
            <a:ext cx="5748690" cy="4524315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111</a:t>
            </a:r>
          </a:p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113</a:t>
            </a:r>
          </a:p>
          <a:p>
            <a:pPr algn="ctr">
              <a:defRPr/>
            </a:pPr>
            <a:r>
              <a:rPr lang="ru-RU" sz="9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</a:t>
            </a:r>
            <a:r>
              <a:rPr lang="ru-RU" sz="80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115-116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6600" i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Повторяем: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0199" y="1474619"/>
            <a:ext cx="5643602" cy="3908762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10800000"/>
            </a:lightRig>
          </a:scene3d>
          <a:sp3d>
            <a:bevelT w="139700" h="139700" prst="divo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 133</a:t>
            </a:r>
          </a:p>
          <a:p>
            <a:pPr algn="ctr">
              <a:defRPr/>
            </a:pPr>
            <a:r>
              <a:rPr lang="ru-RU" sz="88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№136</a:t>
            </a:r>
            <a:r>
              <a:rPr lang="ru-RU" sz="66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(1,2) </a:t>
            </a:r>
            <a:endParaRPr lang="ru-RU" sz="8800" i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72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(</a:t>
            </a:r>
            <a:r>
              <a:rPr lang="ru-RU" sz="7200" i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сам-но</a:t>
            </a:r>
            <a:r>
              <a:rPr lang="ru-RU" sz="7200" i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500042"/>
            <a:ext cx="7858180" cy="1071570"/>
          </a:xfrm>
          <a:prstGeom prst="roundRect">
            <a:avLst>
              <a:gd name="adj" fmla="val 42525"/>
            </a:avLst>
          </a:prstGeom>
          <a:solidFill>
            <a:schemeClr val="accent6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i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Домашнее задание</a:t>
            </a:r>
            <a:endParaRPr lang="ru-RU" sz="1050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1785926"/>
            <a:ext cx="5286412" cy="421484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П.4,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137,                 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138, 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143</a:t>
            </a:r>
          </a:p>
          <a:p>
            <a:pPr>
              <a:defRPr/>
            </a:pPr>
            <a:r>
              <a:rPr lang="ru-RU" sz="4800" i="0" dirty="0" smtClean="0">
                <a:solidFill>
                  <a:srgbClr val="000099"/>
                </a:solidFill>
                <a:latin typeface="Georgia" pitchFamily="18" charset="0"/>
              </a:rPr>
              <a:t>№ 144 (а),</a:t>
            </a: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/>
          <p:cNvSpPr>
            <a:spLocks noChangeShapeType="1"/>
          </p:cNvSpPr>
          <p:nvPr/>
        </p:nvSpPr>
        <p:spPr bwMode="auto">
          <a:xfrm flipV="1">
            <a:off x="857224" y="1000108"/>
            <a:ext cx="4537075" cy="4103687"/>
          </a:xfrm>
          <a:prstGeom prst="line">
            <a:avLst/>
          </a:prstGeom>
          <a:ln w="88900">
            <a:solidFill>
              <a:srgbClr val="000099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4356100" y="2565400"/>
            <a:ext cx="2160588" cy="3168650"/>
          </a:xfrm>
          <a:prstGeom prst="line">
            <a:avLst/>
          </a:prstGeom>
          <a:ln w="88900">
            <a:solidFill>
              <a:srgbClr val="000099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 flipV="1">
            <a:off x="3348038" y="4292600"/>
            <a:ext cx="4392612" cy="73025"/>
          </a:xfrm>
          <a:prstGeom prst="line">
            <a:avLst/>
          </a:prstGeom>
          <a:ln w="88900">
            <a:solidFill>
              <a:srgbClr val="000099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3348038" y="4292600"/>
            <a:ext cx="223830" cy="2079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4284663" y="2492375"/>
            <a:ext cx="215899" cy="22224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571500" y="4214813"/>
            <a:ext cx="827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99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4110" name="Text Box 10"/>
          <p:cNvSpPr txBox="1">
            <a:spLocks noChangeArrowheads="1"/>
          </p:cNvSpPr>
          <p:nvPr/>
        </p:nvSpPr>
        <p:spPr bwMode="auto">
          <a:xfrm>
            <a:off x="4000500" y="928688"/>
            <a:ext cx="827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Georgia" pitchFamily="18" charset="0"/>
              </a:rPr>
              <a:t>N</a:t>
            </a:r>
            <a:endParaRPr lang="ru-RU" sz="36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111" name="Text Box 11"/>
          <p:cNvSpPr txBox="1">
            <a:spLocks noChangeArrowheads="1"/>
          </p:cNvSpPr>
          <p:nvPr/>
        </p:nvSpPr>
        <p:spPr bwMode="auto">
          <a:xfrm>
            <a:off x="3132138" y="4581525"/>
            <a:ext cx="827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Georgia" pitchFamily="18" charset="0"/>
              </a:rPr>
              <a:t>A</a:t>
            </a:r>
            <a:endParaRPr lang="ru-RU" sz="36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112" name="Text Box 12"/>
          <p:cNvSpPr txBox="1">
            <a:spLocks noChangeArrowheads="1"/>
          </p:cNvSpPr>
          <p:nvPr/>
        </p:nvSpPr>
        <p:spPr bwMode="auto">
          <a:xfrm>
            <a:off x="6948488" y="4437063"/>
            <a:ext cx="827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Georgia" pitchFamily="18" charset="0"/>
              </a:rPr>
              <a:t>B</a:t>
            </a:r>
            <a:endParaRPr lang="ru-RU" sz="36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113" name="Text Box 13"/>
          <p:cNvSpPr txBox="1">
            <a:spLocks noChangeArrowheads="1"/>
          </p:cNvSpPr>
          <p:nvPr/>
        </p:nvSpPr>
        <p:spPr bwMode="auto">
          <a:xfrm>
            <a:off x="3924300" y="2708275"/>
            <a:ext cx="827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Georgia" pitchFamily="18" charset="0"/>
              </a:rPr>
              <a:t>C</a:t>
            </a:r>
            <a:endParaRPr lang="ru-RU" sz="36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114" name="Text Box 14"/>
          <p:cNvSpPr txBox="1">
            <a:spLocks noChangeArrowheads="1"/>
          </p:cNvSpPr>
          <p:nvPr/>
        </p:nvSpPr>
        <p:spPr bwMode="auto">
          <a:xfrm>
            <a:off x="5724525" y="5373688"/>
            <a:ext cx="827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  <a:latin typeface="Georgia" pitchFamily="18" charset="0"/>
              </a:rPr>
              <a:t>D</a:t>
            </a:r>
            <a:endParaRPr lang="ru-RU" sz="360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5750" y="357188"/>
            <a:ext cx="3000375" cy="584200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latin typeface="Georgia" pitchFamily="18" charset="0"/>
              </a:rPr>
              <a:t>1 вариант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4932363" y="3068638"/>
            <a:ext cx="3168650" cy="3789362"/>
          </a:xfrm>
          <a:prstGeom prst="line">
            <a:avLst/>
          </a:prstGeom>
          <a:ln w="88900">
            <a:solidFill>
              <a:srgbClr val="000099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V="1">
            <a:off x="250825" y="0"/>
            <a:ext cx="7129463" cy="4221163"/>
          </a:xfrm>
          <a:prstGeom prst="line">
            <a:avLst/>
          </a:prstGeom>
          <a:ln w="88900">
            <a:solidFill>
              <a:srgbClr val="000099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419475" y="1196975"/>
            <a:ext cx="4105275" cy="4968875"/>
          </a:xfrm>
          <a:prstGeom prst="line">
            <a:avLst/>
          </a:prstGeom>
          <a:ln w="9525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1692275" y="188913"/>
            <a:ext cx="5400675" cy="3168650"/>
          </a:xfrm>
          <a:prstGeom prst="line">
            <a:avLst/>
          </a:prstGeom>
          <a:ln w="95250">
            <a:solidFill>
              <a:srgbClr val="FF000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2" name="Oval 4"/>
          <p:cNvSpPr>
            <a:spLocks noChangeArrowheads="1"/>
          </p:cNvSpPr>
          <p:nvPr/>
        </p:nvSpPr>
        <p:spPr bwMode="auto">
          <a:xfrm>
            <a:off x="1500166" y="3214686"/>
            <a:ext cx="285752" cy="28575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9703" name="Oval 5"/>
          <p:cNvSpPr>
            <a:spLocks noChangeArrowheads="1"/>
          </p:cNvSpPr>
          <p:nvPr/>
        </p:nvSpPr>
        <p:spPr bwMode="auto">
          <a:xfrm>
            <a:off x="4859338" y="1285860"/>
            <a:ext cx="284166" cy="2714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6572264" y="5072074"/>
            <a:ext cx="285752" cy="2857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29705" name="Oval 8"/>
          <p:cNvSpPr>
            <a:spLocks noChangeArrowheads="1"/>
          </p:cNvSpPr>
          <p:nvPr/>
        </p:nvSpPr>
        <p:spPr bwMode="auto">
          <a:xfrm>
            <a:off x="4786314" y="2857496"/>
            <a:ext cx="285752" cy="28257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5138" name="Text Box 9"/>
          <p:cNvSpPr txBox="1">
            <a:spLocks noChangeArrowheads="1"/>
          </p:cNvSpPr>
          <p:nvPr/>
        </p:nvSpPr>
        <p:spPr bwMode="auto">
          <a:xfrm>
            <a:off x="827088" y="4149725"/>
            <a:ext cx="129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Georgia" pitchFamily="18" charset="0"/>
            </a:endParaRPr>
          </a:p>
        </p:txBody>
      </p:sp>
      <p:sp>
        <p:nvSpPr>
          <p:cNvPr id="5139" name="Text Box 10"/>
          <p:cNvSpPr txBox="1">
            <a:spLocks noChangeArrowheads="1"/>
          </p:cNvSpPr>
          <p:nvPr/>
        </p:nvSpPr>
        <p:spPr bwMode="auto">
          <a:xfrm>
            <a:off x="1116013" y="2565400"/>
            <a:ext cx="827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eorgia" pitchFamily="18" charset="0"/>
              </a:rPr>
              <a:t>A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5140" name="Text Box 11"/>
          <p:cNvSpPr txBox="1">
            <a:spLocks noChangeArrowheads="1"/>
          </p:cNvSpPr>
          <p:nvPr/>
        </p:nvSpPr>
        <p:spPr bwMode="auto">
          <a:xfrm>
            <a:off x="4356100" y="692150"/>
            <a:ext cx="827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eorgia" pitchFamily="18" charset="0"/>
              </a:rPr>
              <a:t>B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5141" name="Text Box 12"/>
          <p:cNvSpPr txBox="1">
            <a:spLocks noChangeArrowheads="1"/>
          </p:cNvSpPr>
          <p:nvPr/>
        </p:nvSpPr>
        <p:spPr bwMode="auto">
          <a:xfrm>
            <a:off x="4140200" y="3573463"/>
            <a:ext cx="827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eorgia" pitchFamily="18" charset="0"/>
              </a:rPr>
              <a:t>C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5142" name="Text Box 13"/>
          <p:cNvSpPr txBox="1">
            <a:spLocks noChangeArrowheads="1"/>
          </p:cNvSpPr>
          <p:nvPr/>
        </p:nvSpPr>
        <p:spPr bwMode="auto">
          <a:xfrm>
            <a:off x="5508625" y="5300663"/>
            <a:ext cx="827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Georgia" pitchFamily="18" charset="0"/>
              </a:rPr>
              <a:t>D</a:t>
            </a:r>
            <a:endParaRPr lang="ru-RU" sz="2000">
              <a:latin typeface="Georgia" pitchFamily="18" charset="0"/>
            </a:endParaRPr>
          </a:p>
        </p:txBody>
      </p:sp>
      <p:sp>
        <p:nvSpPr>
          <p:cNvPr id="5143" name="Line 15"/>
          <p:cNvSpPr>
            <a:spLocks noChangeShapeType="1"/>
          </p:cNvSpPr>
          <p:nvPr/>
        </p:nvSpPr>
        <p:spPr bwMode="auto">
          <a:xfrm>
            <a:off x="2843213" y="908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57188" y="357188"/>
            <a:ext cx="2857500" cy="584200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i="0" dirty="0">
                <a:latin typeface="Georgia" pitchFamily="18" charset="0"/>
              </a:rPr>
              <a:t>2 вариант</a:t>
            </a: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0"/>
          <p:cNvGrpSpPr>
            <a:grpSpLocks/>
          </p:cNvGrpSpPr>
          <p:nvPr/>
        </p:nvGrpSpPr>
        <p:grpSpPr bwMode="auto">
          <a:xfrm>
            <a:off x="612775" y="4421188"/>
            <a:ext cx="8021638" cy="917575"/>
            <a:chOff x="386" y="2785"/>
            <a:chExt cx="5053" cy="578"/>
          </a:xfrm>
        </p:grpSpPr>
        <p:sp>
          <p:nvSpPr>
            <p:cNvPr id="8218" name="Freeform 3" descr="Папирус"/>
            <p:cNvSpPr>
              <a:spLocks/>
            </p:cNvSpPr>
            <p:nvPr/>
          </p:nvSpPr>
          <p:spPr bwMode="auto">
            <a:xfrm>
              <a:off x="386" y="2785"/>
              <a:ext cx="5053" cy="578"/>
            </a:xfrm>
            <a:custGeom>
              <a:avLst/>
              <a:gdLst>
                <a:gd name="T0" fmla="*/ 0 w 3880"/>
                <a:gd name="T1" fmla="*/ 0 h 344"/>
                <a:gd name="T2" fmla="*/ 0 w 3880"/>
                <a:gd name="T3" fmla="*/ 21855 h 344"/>
                <a:gd name="T4" fmla="*/ 32045 w 3880"/>
                <a:gd name="T5" fmla="*/ 21855 h 344"/>
                <a:gd name="T6" fmla="*/ 32107 w 3880"/>
                <a:gd name="T7" fmla="*/ 0 h 344"/>
                <a:gd name="T8" fmla="*/ 0 w 3880"/>
                <a:gd name="T9" fmla="*/ 0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80"/>
                <a:gd name="T16" fmla="*/ 0 h 344"/>
                <a:gd name="T17" fmla="*/ 3880 w 3880"/>
                <a:gd name="T18" fmla="*/ 344 h 3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80" h="344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 i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19" name="Oval 4"/>
            <p:cNvSpPr>
              <a:spLocks noChangeArrowheads="1"/>
            </p:cNvSpPr>
            <p:nvPr/>
          </p:nvSpPr>
          <p:spPr bwMode="auto">
            <a:xfrm rot="-4023734">
              <a:off x="602" y="3019"/>
              <a:ext cx="153" cy="1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i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1188" y="4941888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ru-RU" sz="2800" i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IIII</a:t>
            </a:r>
            <a:r>
              <a:rPr lang="en-US" sz="2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000" i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611188" y="4762500"/>
            <a:ext cx="8281987" cy="698500"/>
            <a:chOff x="385" y="3000"/>
            <a:chExt cx="5217" cy="440"/>
          </a:xfrm>
        </p:grpSpPr>
        <p:sp>
          <p:nvSpPr>
            <p:cNvPr id="8216" name="Text Box 6"/>
            <p:cNvSpPr txBox="1">
              <a:spLocks noChangeArrowheads="1"/>
            </p:cNvSpPr>
            <p:nvPr/>
          </p:nvSpPr>
          <p:spPr bwMode="auto">
            <a:xfrm>
              <a:off x="385" y="3000"/>
              <a:ext cx="508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0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1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2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3 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4 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5 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6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7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8    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9  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</a:t>
              </a:r>
              <a:r>
                <a:rPr lang="ru-RU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  </a:t>
              </a:r>
              <a:r>
                <a:rPr lang="en-US" sz="1600" i="0">
                  <a:solidFill>
                    <a:srgbClr val="000000"/>
                  </a:solidFill>
                  <a:latin typeface="Georgia" pitchFamily="18" charset="0"/>
                  <a:cs typeface="Arial" pitchFamily="34" charset="0"/>
                </a:rPr>
                <a:t> 10     </a:t>
              </a:r>
              <a:endParaRPr lang="ru-RU" sz="1600" i="0">
                <a:solidFill>
                  <a:srgbClr val="000000"/>
                </a:solidFill>
                <a:latin typeface="Georgia" pitchFamily="18" charset="0"/>
                <a:cs typeface="Arial" pitchFamily="34" charset="0"/>
              </a:endParaRPr>
            </a:p>
          </p:txBody>
        </p:sp>
        <p:sp>
          <p:nvSpPr>
            <p:cNvPr id="8217" name="Text Box 56"/>
            <p:cNvSpPr txBox="1">
              <a:spLocks noChangeArrowheads="1"/>
            </p:cNvSpPr>
            <p:nvPr/>
          </p:nvSpPr>
          <p:spPr bwMode="auto">
            <a:xfrm>
              <a:off x="385" y="3113"/>
              <a:ext cx="52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ru-RU" sz="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ru-RU" sz="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4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4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ru-RU" sz="4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ru-RU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ru-RU" sz="2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ru-RU" sz="20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800" i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ru-RU" sz="2400" i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811" name="Freeform 19"/>
          <p:cNvSpPr>
            <a:spLocks/>
          </p:cNvSpPr>
          <p:nvPr/>
        </p:nvSpPr>
        <p:spPr bwMode="auto">
          <a:xfrm>
            <a:off x="739775" y="5421313"/>
            <a:ext cx="4483100" cy="12700"/>
          </a:xfrm>
          <a:custGeom>
            <a:avLst/>
            <a:gdLst>
              <a:gd name="T0" fmla="*/ 0 w 2824"/>
              <a:gd name="T1" fmla="*/ 2147483647 h 8"/>
              <a:gd name="T2" fmla="*/ 2147483647 w 2824"/>
              <a:gd name="T3" fmla="*/ 0 h 8"/>
              <a:gd name="T4" fmla="*/ 0 60000 65536"/>
              <a:gd name="T5" fmla="*/ 0 60000 65536"/>
              <a:gd name="T6" fmla="*/ 0 w 2824"/>
              <a:gd name="T7" fmla="*/ 0 h 8"/>
              <a:gd name="T8" fmla="*/ 2824 w 2824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4" h="8">
                <a:moveTo>
                  <a:pt x="0" y="8"/>
                </a:moveTo>
                <a:lnTo>
                  <a:pt x="2824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ru-RU" i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5000625" y="2916238"/>
            <a:ext cx="2252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Georgia" pitchFamily="18" charset="0"/>
              </a:rPr>
              <a:t>АВ = 6 см</a:t>
            </a: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95288" y="5516563"/>
            <a:ext cx="5065712" cy="523875"/>
            <a:chOff x="249" y="3475"/>
            <a:chExt cx="3191" cy="330"/>
          </a:xfrm>
        </p:grpSpPr>
        <p:sp>
          <p:nvSpPr>
            <p:cNvPr id="33844" name="Text Box 52"/>
            <p:cNvSpPr txBox="1">
              <a:spLocks noChangeArrowheads="1"/>
            </p:cNvSpPr>
            <p:nvPr/>
          </p:nvSpPr>
          <p:spPr bwMode="auto">
            <a:xfrm>
              <a:off x="249" y="3475"/>
              <a:ext cx="2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А</a:t>
              </a:r>
            </a:p>
          </p:txBody>
        </p:sp>
        <p:sp>
          <p:nvSpPr>
            <p:cNvPr id="33845" name="Text Box 53"/>
            <p:cNvSpPr txBox="1">
              <a:spLocks noChangeArrowheads="1"/>
            </p:cNvSpPr>
            <p:nvPr/>
          </p:nvSpPr>
          <p:spPr bwMode="auto">
            <a:xfrm>
              <a:off x="3152" y="3475"/>
              <a:ext cx="2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В</a:t>
              </a:r>
            </a:p>
          </p:txBody>
        </p:sp>
      </p:grp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395288" y="333375"/>
            <a:ext cx="8677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Georgia" pitchFamily="18" charset="0"/>
              </a:rPr>
              <a:t>Длины отрезков измеряют линейкой.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На линейке нанесены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штрихи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Они разбивают линейку на равные части. 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Эти части называют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делениями.</a:t>
            </a:r>
          </a:p>
          <a:p>
            <a:pPr>
              <a:defRPr/>
            </a:pPr>
            <a:r>
              <a:rPr lang="ru-RU" sz="2400" dirty="0">
                <a:latin typeface="Georgia" pitchFamily="18" charset="0"/>
              </a:rPr>
              <a:t>Все деления линейки образуют 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шкалу.</a:t>
            </a:r>
          </a:p>
        </p:txBody>
      </p:sp>
      <p:sp>
        <p:nvSpPr>
          <p:cNvPr id="33850" name="Text Box 58"/>
          <p:cNvSpPr txBox="1">
            <a:spLocks noChangeArrowheads="1"/>
          </p:cNvSpPr>
          <p:nvPr/>
        </p:nvSpPr>
        <p:spPr bwMode="auto">
          <a:xfrm>
            <a:off x="1042988" y="602138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Цена деления – 1 см</a:t>
            </a:r>
          </a:p>
        </p:txBody>
      </p:sp>
      <p:sp useBgFill="1">
        <p:nvSpPr>
          <p:cNvPr id="33851" name="Text Box 59"/>
          <p:cNvSpPr txBox="1">
            <a:spLocks noChangeArrowheads="1"/>
          </p:cNvSpPr>
          <p:nvPr/>
        </p:nvSpPr>
        <p:spPr bwMode="auto">
          <a:xfrm>
            <a:off x="4000500" y="6038850"/>
            <a:ext cx="1143000" cy="4619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мм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7164388" y="2916238"/>
            <a:ext cx="1954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Georgia" pitchFamily="18" charset="0"/>
              </a:rPr>
              <a:t>= 60 мм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 rot="-1051847">
            <a:off x="395288" y="3197225"/>
            <a:ext cx="1903412" cy="1979613"/>
            <a:chOff x="519" y="587"/>
            <a:chExt cx="951" cy="1168"/>
          </a:xfrm>
        </p:grpSpPr>
        <p:sp>
          <p:nvSpPr>
            <p:cNvPr id="8209" name="Freeform 21"/>
            <p:cNvSpPr>
              <a:spLocks/>
            </p:cNvSpPr>
            <p:nvPr/>
          </p:nvSpPr>
          <p:spPr bwMode="auto">
            <a:xfrm>
              <a:off x="519" y="587"/>
              <a:ext cx="951" cy="1168"/>
            </a:xfrm>
            <a:custGeom>
              <a:avLst/>
              <a:gdLst>
                <a:gd name="T0" fmla="*/ 864 w 951"/>
                <a:gd name="T1" fmla="*/ 0 h 1168"/>
                <a:gd name="T2" fmla="*/ 951 w 951"/>
                <a:gd name="T3" fmla="*/ 84 h 1168"/>
                <a:gd name="T4" fmla="*/ 209 w 951"/>
                <a:gd name="T5" fmla="*/ 1009 h 1168"/>
                <a:gd name="T6" fmla="*/ 0 w 951"/>
                <a:gd name="T7" fmla="*/ 1168 h 1168"/>
                <a:gd name="T8" fmla="*/ 118 w 951"/>
                <a:gd name="T9" fmla="*/ 935 h 1168"/>
                <a:gd name="T10" fmla="*/ 864 w 951"/>
                <a:gd name="T11" fmla="*/ 0 h 11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1"/>
                <a:gd name="T19" fmla="*/ 0 h 1168"/>
                <a:gd name="T20" fmla="*/ 951 w 951"/>
                <a:gd name="T21" fmla="*/ 1168 h 11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1" h="1168">
                  <a:moveTo>
                    <a:pt x="864" y="0"/>
                  </a:moveTo>
                  <a:lnTo>
                    <a:pt x="951" y="84"/>
                  </a:lnTo>
                  <a:lnTo>
                    <a:pt x="209" y="1009"/>
                  </a:lnTo>
                  <a:lnTo>
                    <a:pt x="0" y="1168"/>
                  </a:lnTo>
                  <a:lnTo>
                    <a:pt x="118" y="93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auto">
            <a:xfrm>
              <a:off x="522" y="1499"/>
              <a:ext cx="220" cy="244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0" y="84"/>
                </a:cxn>
                <a:cxn ang="0">
                  <a:pos x="128" y="0"/>
                </a:cxn>
                <a:cxn ang="0">
                  <a:pos x="0" y="248"/>
                </a:cxn>
              </a:cxnLst>
              <a:rect l="0" t="0" r="r" b="b"/>
              <a:pathLst>
                <a:path w="220" h="248">
                  <a:moveTo>
                    <a:pt x="0" y="248"/>
                  </a:moveTo>
                  <a:lnTo>
                    <a:pt x="220" y="84"/>
                  </a:lnTo>
                  <a:lnTo>
                    <a:pt x="128" y="0"/>
                  </a:lnTo>
                  <a:lnTo>
                    <a:pt x="0" y="24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1" name="Freeform 23"/>
            <p:cNvSpPr>
              <a:spLocks/>
            </p:cNvSpPr>
            <p:nvPr/>
          </p:nvSpPr>
          <p:spPr bwMode="auto">
            <a:xfrm>
              <a:off x="524" y="1640"/>
              <a:ext cx="96" cy="104"/>
            </a:xfrm>
            <a:custGeom>
              <a:avLst/>
              <a:gdLst>
                <a:gd name="T0" fmla="*/ 96 w 96"/>
                <a:gd name="T1" fmla="*/ 39 h 104"/>
                <a:gd name="T2" fmla="*/ 56 w 96"/>
                <a:gd name="T3" fmla="*/ 0 h 104"/>
                <a:gd name="T4" fmla="*/ 0 w 96"/>
                <a:gd name="T5" fmla="*/ 104 h 104"/>
                <a:gd name="T6" fmla="*/ 96 w 96"/>
                <a:gd name="T7" fmla="*/ 39 h 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04"/>
                <a:gd name="T14" fmla="*/ 96 w 96"/>
                <a:gd name="T15" fmla="*/ 104 h 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04">
                  <a:moveTo>
                    <a:pt x="96" y="39"/>
                  </a:moveTo>
                  <a:lnTo>
                    <a:pt x="56" y="0"/>
                  </a:lnTo>
                  <a:lnTo>
                    <a:pt x="0" y="104"/>
                  </a:lnTo>
                  <a:lnTo>
                    <a:pt x="96" y="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4"/>
            <p:cNvSpPr>
              <a:spLocks/>
            </p:cNvSpPr>
            <p:nvPr/>
          </p:nvSpPr>
          <p:spPr bwMode="auto">
            <a:xfrm>
              <a:off x="676" y="612"/>
              <a:ext cx="736" cy="912"/>
            </a:xfrm>
            <a:custGeom>
              <a:avLst/>
              <a:gdLst>
                <a:gd name="T0" fmla="*/ 736 w 736"/>
                <a:gd name="T1" fmla="*/ 0 h 912"/>
                <a:gd name="T2" fmla="*/ 0 w 736"/>
                <a:gd name="T3" fmla="*/ 912 h 912"/>
                <a:gd name="T4" fmla="*/ 0 60000 65536"/>
                <a:gd name="T5" fmla="*/ 0 60000 65536"/>
                <a:gd name="T6" fmla="*/ 0 w 736"/>
                <a:gd name="T7" fmla="*/ 0 h 912"/>
                <a:gd name="T8" fmla="*/ 736 w 736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12">
                  <a:moveTo>
                    <a:pt x="736" y="0"/>
                  </a:moveTo>
                  <a:lnTo>
                    <a:pt x="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25"/>
            <p:cNvSpPr>
              <a:spLocks/>
            </p:cNvSpPr>
            <p:nvPr/>
          </p:nvSpPr>
          <p:spPr bwMode="auto">
            <a:xfrm>
              <a:off x="704" y="644"/>
              <a:ext cx="736" cy="908"/>
            </a:xfrm>
            <a:custGeom>
              <a:avLst/>
              <a:gdLst>
                <a:gd name="T0" fmla="*/ 736 w 736"/>
                <a:gd name="T1" fmla="*/ 0 h 908"/>
                <a:gd name="T2" fmla="*/ 0 w 736"/>
                <a:gd name="T3" fmla="*/ 908 h 908"/>
                <a:gd name="T4" fmla="*/ 0 60000 65536"/>
                <a:gd name="T5" fmla="*/ 0 60000 65536"/>
                <a:gd name="T6" fmla="*/ 0 w 736"/>
                <a:gd name="T7" fmla="*/ 0 h 908"/>
                <a:gd name="T8" fmla="*/ 736 w 736"/>
                <a:gd name="T9" fmla="*/ 908 h 9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6" h="908">
                  <a:moveTo>
                    <a:pt x="736" y="0"/>
                  </a:moveTo>
                  <a:lnTo>
                    <a:pt x="0" y="90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50226 -0.007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-4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11" grpId="0" animBg="1"/>
      <p:bldP spid="33832" grpId="0"/>
      <p:bldP spid="33850" grpId="0"/>
      <p:bldP spid="33851" grpId="0" animBg="1"/>
      <p:bldP spid="338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  <a:latin typeface="Comic Sans MS" pitchFamily="66" charset="0"/>
              </a:rPr>
              <a:t>Приборы для измерения длины</a:t>
            </a:r>
          </a:p>
        </p:txBody>
      </p:sp>
      <p:pic>
        <p:nvPicPr>
          <p:cNvPr id="4099" name="Picture 3" descr="Изм длин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4305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943_LINEY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/>
          <a:stretch>
            <a:fillRect/>
          </a:stretch>
        </p:blipFill>
        <p:spPr bwMode="auto">
          <a:xfrm>
            <a:off x="3733800" y="3124200"/>
            <a:ext cx="492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Рул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 rot="-5400000">
            <a:off x="-1677194" y="2688432"/>
            <a:ext cx="5572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ru-RU" sz="2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 rot="5400000" flipH="1">
            <a:off x="-1567656" y="2780507"/>
            <a:ext cx="5784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i="0">
                <a:solidFill>
                  <a:srgbClr val="FFFFFF"/>
                </a:solidFill>
                <a:latin typeface="Arial" pitchFamily="34" charset="0"/>
              </a:rPr>
              <a:t>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en-US" sz="2000" i="0">
                <a:solidFill>
                  <a:srgbClr val="000000"/>
                </a:solidFill>
                <a:latin typeface="Arial" pitchFamily="34" charset="0"/>
              </a:rPr>
              <a:t>IIII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I</a:t>
            </a:r>
            <a:r>
              <a:rPr lang="ru-RU" sz="200" i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800" i="0">
                <a:solidFill>
                  <a:srgbClr val="000000"/>
                </a:solidFill>
                <a:latin typeface="Arial" pitchFamily="34" charset="0"/>
              </a:rPr>
              <a:t>  </a:t>
            </a:r>
            <a:endParaRPr lang="ru-RU" sz="28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Freeform 23"/>
          <p:cNvSpPr>
            <a:spLocks/>
          </p:cNvSpPr>
          <p:nvPr/>
        </p:nvSpPr>
        <p:spPr bwMode="auto">
          <a:xfrm>
            <a:off x="1071563" y="5837238"/>
            <a:ext cx="279400" cy="812800"/>
          </a:xfrm>
          <a:custGeom>
            <a:avLst/>
            <a:gdLst>
              <a:gd name="T0" fmla="*/ 0 w 176"/>
              <a:gd name="T1" fmla="*/ 2147483647 h 512"/>
              <a:gd name="T2" fmla="*/ 2147483647 w 176"/>
              <a:gd name="T3" fmla="*/ 0 h 512"/>
              <a:gd name="T4" fmla="*/ 2147483647 w 176"/>
              <a:gd name="T5" fmla="*/ 2147483647 h 512"/>
              <a:gd name="T6" fmla="*/ 2147483647 w 176"/>
              <a:gd name="T7" fmla="*/ 2147483647 h 512"/>
              <a:gd name="T8" fmla="*/ 2147483647 w 176"/>
              <a:gd name="T9" fmla="*/ 2147483647 h 512"/>
              <a:gd name="T10" fmla="*/ 2147483647 w 176"/>
              <a:gd name="T11" fmla="*/ 2147483647 h 512"/>
              <a:gd name="T12" fmla="*/ 0 w 176"/>
              <a:gd name="T13" fmla="*/ 2147483647 h 5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6"/>
              <a:gd name="T22" fmla="*/ 0 h 512"/>
              <a:gd name="T23" fmla="*/ 176 w 176"/>
              <a:gd name="T24" fmla="*/ 512 h 5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6" h="512">
                <a:moveTo>
                  <a:pt x="0" y="32"/>
                </a:moveTo>
                <a:lnTo>
                  <a:pt x="88" y="0"/>
                </a:lnTo>
                <a:lnTo>
                  <a:pt x="144" y="16"/>
                </a:lnTo>
                <a:lnTo>
                  <a:pt x="176" y="48"/>
                </a:lnTo>
                <a:lnTo>
                  <a:pt x="176" y="512"/>
                </a:lnTo>
                <a:lnTo>
                  <a:pt x="8" y="504"/>
                </a:lnTo>
                <a:lnTo>
                  <a:pt x="0" y="3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5" name="Freeform 4"/>
          <p:cNvSpPr>
            <a:spLocks/>
          </p:cNvSpPr>
          <p:nvPr/>
        </p:nvSpPr>
        <p:spPr bwMode="auto">
          <a:xfrm>
            <a:off x="779463" y="287338"/>
            <a:ext cx="25400" cy="5219700"/>
          </a:xfrm>
          <a:custGeom>
            <a:avLst/>
            <a:gdLst>
              <a:gd name="T0" fmla="*/ 0 w 16"/>
              <a:gd name="T1" fmla="*/ 0 h 3288"/>
              <a:gd name="T2" fmla="*/ 2147483647 w 16"/>
              <a:gd name="T3" fmla="*/ 2147483647 h 3288"/>
              <a:gd name="T4" fmla="*/ 0 60000 65536"/>
              <a:gd name="T5" fmla="*/ 0 60000 65536"/>
              <a:gd name="T6" fmla="*/ 0 w 16"/>
              <a:gd name="T7" fmla="*/ 0 h 3288"/>
              <a:gd name="T8" fmla="*/ 16 w 16"/>
              <a:gd name="T9" fmla="*/ 3288 h 3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3288">
                <a:moveTo>
                  <a:pt x="0" y="0"/>
                </a:moveTo>
                <a:lnTo>
                  <a:pt x="16" y="328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1641475" y="303213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Freeform 6"/>
          <p:cNvSpPr>
            <a:spLocks/>
          </p:cNvSpPr>
          <p:nvPr/>
        </p:nvSpPr>
        <p:spPr bwMode="auto">
          <a:xfrm>
            <a:off x="766763" y="115888"/>
            <a:ext cx="876300" cy="196850"/>
          </a:xfrm>
          <a:custGeom>
            <a:avLst/>
            <a:gdLst>
              <a:gd name="T0" fmla="*/ 0 w 552"/>
              <a:gd name="T1" fmla="*/ 2147483647 h 124"/>
              <a:gd name="T2" fmla="*/ 2147483647 w 552"/>
              <a:gd name="T3" fmla="*/ 2147483647 h 124"/>
              <a:gd name="T4" fmla="*/ 2147483647 w 552"/>
              <a:gd name="T5" fmla="*/ 2147483647 h 124"/>
              <a:gd name="T6" fmla="*/ 2147483647 w 552"/>
              <a:gd name="T7" fmla="*/ 2147483647 h 124"/>
              <a:gd name="T8" fmla="*/ 2147483647 w 552"/>
              <a:gd name="T9" fmla="*/ 2147483647 h 1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2"/>
              <a:gd name="T16" fmla="*/ 0 h 124"/>
              <a:gd name="T17" fmla="*/ 552 w 552"/>
              <a:gd name="T18" fmla="*/ 124 h 1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2" h="124">
                <a:moveTo>
                  <a:pt x="0" y="108"/>
                </a:moveTo>
                <a:cubicBezTo>
                  <a:pt x="19" y="96"/>
                  <a:pt x="61" y="45"/>
                  <a:pt x="112" y="28"/>
                </a:cubicBezTo>
                <a:cubicBezTo>
                  <a:pt x="163" y="11"/>
                  <a:pt x="241" y="0"/>
                  <a:pt x="304" y="4"/>
                </a:cubicBezTo>
                <a:cubicBezTo>
                  <a:pt x="367" y="8"/>
                  <a:pt x="447" y="32"/>
                  <a:pt x="488" y="52"/>
                </a:cubicBezTo>
                <a:cubicBezTo>
                  <a:pt x="529" y="72"/>
                  <a:pt x="539" y="109"/>
                  <a:pt x="552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8" name="Freeform 9"/>
          <p:cNvSpPr>
            <a:spLocks/>
          </p:cNvSpPr>
          <p:nvPr/>
        </p:nvSpPr>
        <p:spPr bwMode="auto">
          <a:xfrm>
            <a:off x="804863" y="5507038"/>
            <a:ext cx="266700" cy="393700"/>
          </a:xfrm>
          <a:custGeom>
            <a:avLst/>
            <a:gdLst>
              <a:gd name="T0" fmla="*/ 0 w 168"/>
              <a:gd name="T1" fmla="*/ 0 h 248"/>
              <a:gd name="T2" fmla="*/ 2147483647 w 168"/>
              <a:gd name="T3" fmla="*/ 2147483647 h 248"/>
              <a:gd name="T4" fmla="*/ 2147483647 w 168"/>
              <a:gd name="T5" fmla="*/ 2147483647 h 248"/>
              <a:gd name="T6" fmla="*/ 0 60000 65536"/>
              <a:gd name="T7" fmla="*/ 0 60000 65536"/>
              <a:gd name="T8" fmla="*/ 0 60000 65536"/>
              <a:gd name="T9" fmla="*/ 0 w 168"/>
              <a:gd name="T10" fmla="*/ 0 h 248"/>
              <a:gd name="T11" fmla="*/ 168 w 16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248">
                <a:moveTo>
                  <a:pt x="0" y="0"/>
                </a:moveTo>
                <a:cubicBezTo>
                  <a:pt x="7" y="27"/>
                  <a:pt x="12" y="127"/>
                  <a:pt x="40" y="168"/>
                </a:cubicBezTo>
                <a:cubicBezTo>
                  <a:pt x="68" y="209"/>
                  <a:pt x="141" y="231"/>
                  <a:pt x="168" y="2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9" name="Freeform 10"/>
          <p:cNvSpPr>
            <a:spLocks/>
          </p:cNvSpPr>
          <p:nvPr/>
        </p:nvSpPr>
        <p:spPr bwMode="auto">
          <a:xfrm>
            <a:off x="1363663" y="5629275"/>
            <a:ext cx="280987" cy="271463"/>
          </a:xfrm>
          <a:custGeom>
            <a:avLst/>
            <a:gdLst>
              <a:gd name="T0" fmla="*/ 2147483647 w 177"/>
              <a:gd name="T1" fmla="*/ 0 h 171"/>
              <a:gd name="T2" fmla="*/ 2147483647 w 177"/>
              <a:gd name="T3" fmla="*/ 2147483647 h 171"/>
              <a:gd name="T4" fmla="*/ 0 w 177"/>
              <a:gd name="T5" fmla="*/ 2147483647 h 171"/>
              <a:gd name="T6" fmla="*/ 0 60000 65536"/>
              <a:gd name="T7" fmla="*/ 0 60000 65536"/>
              <a:gd name="T8" fmla="*/ 0 60000 65536"/>
              <a:gd name="T9" fmla="*/ 0 w 177"/>
              <a:gd name="T10" fmla="*/ 0 h 171"/>
              <a:gd name="T11" fmla="*/ 177 w 177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" h="171">
                <a:moveTo>
                  <a:pt x="177" y="0"/>
                </a:moveTo>
                <a:cubicBezTo>
                  <a:pt x="167" y="19"/>
                  <a:pt x="149" y="87"/>
                  <a:pt x="120" y="115"/>
                </a:cubicBezTo>
                <a:cubicBezTo>
                  <a:pt x="91" y="143"/>
                  <a:pt x="25" y="159"/>
                  <a:pt x="0" y="1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0" name="Freeform 11"/>
          <p:cNvSpPr>
            <a:spLocks/>
          </p:cNvSpPr>
          <p:nvPr/>
        </p:nvSpPr>
        <p:spPr bwMode="auto">
          <a:xfrm>
            <a:off x="1096963" y="6650038"/>
            <a:ext cx="228600" cy="65087"/>
          </a:xfrm>
          <a:custGeom>
            <a:avLst/>
            <a:gdLst>
              <a:gd name="T0" fmla="*/ 0 w 144"/>
              <a:gd name="T1" fmla="*/ 0 h 41"/>
              <a:gd name="T2" fmla="*/ 2147483647 w 144"/>
              <a:gd name="T3" fmla="*/ 2147483647 h 41"/>
              <a:gd name="T4" fmla="*/ 2147483647 w 144"/>
              <a:gd name="T5" fmla="*/ 2147483647 h 41"/>
              <a:gd name="T6" fmla="*/ 0 60000 65536"/>
              <a:gd name="T7" fmla="*/ 0 60000 65536"/>
              <a:gd name="T8" fmla="*/ 0 60000 65536"/>
              <a:gd name="T9" fmla="*/ 0 w 144"/>
              <a:gd name="T10" fmla="*/ 0 h 41"/>
              <a:gd name="T11" fmla="*/ 144 w 144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41">
                <a:moveTo>
                  <a:pt x="0" y="0"/>
                </a:moveTo>
                <a:cubicBezTo>
                  <a:pt x="13" y="7"/>
                  <a:pt x="64" y="39"/>
                  <a:pt x="88" y="40"/>
                </a:cubicBezTo>
                <a:cubicBezTo>
                  <a:pt x="112" y="41"/>
                  <a:pt x="132" y="15"/>
                  <a:pt x="144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1" name="Freeform 16"/>
          <p:cNvSpPr>
            <a:spLocks/>
          </p:cNvSpPr>
          <p:nvPr/>
        </p:nvSpPr>
        <p:spPr bwMode="auto">
          <a:xfrm>
            <a:off x="1179513" y="263525"/>
            <a:ext cx="69850" cy="5637213"/>
          </a:xfrm>
          <a:custGeom>
            <a:avLst/>
            <a:gdLst>
              <a:gd name="T0" fmla="*/ 2147483647 w 44"/>
              <a:gd name="T1" fmla="*/ 2147483647 h 3551"/>
              <a:gd name="T2" fmla="*/ 2147483647 w 44"/>
              <a:gd name="T3" fmla="*/ 2147483647 h 3551"/>
              <a:gd name="T4" fmla="*/ 2147483647 w 44"/>
              <a:gd name="T5" fmla="*/ 2147483647 h 3551"/>
              <a:gd name="T6" fmla="*/ 2147483647 w 44"/>
              <a:gd name="T7" fmla="*/ 2147483647 h 3551"/>
              <a:gd name="T8" fmla="*/ 2147483647 w 44"/>
              <a:gd name="T9" fmla="*/ 2147483647 h 3551"/>
              <a:gd name="T10" fmla="*/ 0 w 44"/>
              <a:gd name="T11" fmla="*/ 0 h 35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3551"/>
              <a:gd name="T20" fmla="*/ 44 w 44"/>
              <a:gd name="T21" fmla="*/ 3551 h 35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3551">
                <a:moveTo>
                  <a:pt x="8" y="24"/>
                </a:moveTo>
                <a:lnTo>
                  <a:pt x="32" y="16"/>
                </a:lnTo>
                <a:lnTo>
                  <a:pt x="44" y="3535"/>
                </a:lnTo>
                <a:lnTo>
                  <a:pt x="24" y="3528"/>
                </a:lnTo>
                <a:lnTo>
                  <a:pt x="4" y="355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2" name="Line 18"/>
          <p:cNvSpPr>
            <a:spLocks noChangeShapeType="1"/>
          </p:cNvSpPr>
          <p:nvPr/>
        </p:nvSpPr>
        <p:spPr bwMode="auto">
          <a:xfrm>
            <a:off x="1354138" y="58816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Freeform 19"/>
          <p:cNvSpPr>
            <a:spLocks/>
          </p:cNvSpPr>
          <p:nvPr/>
        </p:nvSpPr>
        <p:spPr bwMode="auto">
          <a:xfrm>
            <a:off x="1065213" y="5881688"/>
            <a:ext cx="25400" cy="736600"/>
          </a:xfrm>
          <a:custGeom>
            <a:avLst/>
            <a:gdLst>
              <a:gd name="T0" fmla="*/ 0 w 16"/>
              <a:gd name="T1" fmla="*/ 0 h 464"/>
              <a:gd name="T2" fmla="*/ 2147483647 w 16"/>
              <a:gd name="T3" fmla="*/ 2147483647 h 464"/>
              <a:gd name="T4" fmla="*/ 0 60000 65536"/>
              <a:gd name="T5" fmla="*/ 0 60000 65536"/>
              <a:gd name="T6" fmla="*/ 0 w 16"/>
              <a:gd name="T7" fmla="*/ 0 h 464"/>
              <a:gd name="T8" fmla="*/ 16 w 16"/>
              <a:gd name="T9" fmla="*/ 464 h 4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" h="464">
                <a:moveTo>
                  <a:pt x="0" y="0"/>
                </a:moveTo>
                <a:lnTo>
                  <a:pt x="16" y="46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4" name="Freeform 20"/>
          <p:cNvSpPr>
            <a:spLocks/>
          </p:cNvSpPr>
          <p:nvPr/>
        </p:nvSpPr>
        <p:spPr bwMode="auto">
          <a:xfrm>
            <a:off x="1082675" y="6615113"/>
            <a:ext cx="276225" cy="98425"/>
          </a:xfrm>
          <a:custGeom>
            <a:avLst/>
            <a:gdLst>
              <a:gd name="T0" fmla="*/ 0 w 174"/>
              <a:gd name="T1" fmla="*/ 2147483647 h 62"/>
              <a:gd name="T2" fmla="*/ 2147483647 w 174"/>
              <a:gd name="T3" fmla="*/ 2147483647 h 62"/>
              <a:gd name="T4" fmla="*/ 2147483647 w 174"/>
              <a:gd name="T5" fmla="*/ 2147483647 h 62"/>
              <a:gd name="T6" fmla="*/ 2147483647 w 174"/>
              <a:gd name="T7" fmla="*/ 2147483647 h 62"/>
              <a:gd name="T8" fmla="*/ 2147483647 w 174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62"/>
              <a:gd name="T17" fmla="*/ 174 w 174"/>
              <a:gd name="T18" fmla="*/ 62 h 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62">
                <a:moveTo>
                  <a:pt x="0" y="12"/>
                </a:moveTo>
                <a:cubicBezTo>
                  <a:pt x="5" y="17"/>
                  <a:pt x="14" y="34"/>
                  <a:pt x="30" y="42"/>
                </a:cubicBezTo>
                <a:cubicBezTo>
                  <a:pt x="46" y="50"/>
                  <a:pt x="77" y="62"/>
                  <a:pt x="97" y="62"/>
                </a:cubicBezTo>
                <a:cubicBezTo>
                  <a:pt x="117" y="62"/>
                  <a:pt x="137" y="52"/>
                  <a:pt x="150" y="42"/>
                </a:cubicBezTo>
                <a:cubicBezTo>
                  <a:pt x="163" y="32"/>
                  <a:pt x="169" y="9"/>
                  <a:pt x="174" y="0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5" name="Freeform 21"/>
          <p:cNvSpPr>
            <a:spLocks/>
          </p:cNvSpPr>
          <p:nvPr/>
        </p:nvSpPr>
        <p:spPr bwMode="auto">
          <a:xfrm>
            <a:off x="1084263" y="5810250"/>
            <a:ext cx="269875" cy="77788"/>
          </a:xfrm>
          <a:custGeom>
            <a:avLst/>
            <a:gdLst>
              <a:gd name="T0" fmla="*/ 0 w 170"/>
              <a:gd name="T1" fmla="*/ 2147483647 h 49"/>
              <a:gd name="T2" fmla="*/ 2147483647 w 170"/>
              <a:gd name="T3" fmla="*/ 0 h 49"/>
              <a:gd name="T4" fmla="*/ 2147483647 w 170"/>
              <a:gd name="T5" fmla="*/ 2147483647 h 49"/>
              <a:gd name="T6" fmla="*/ 0 60000 65536"/>
              <a:gd name="T7" fmla="*/ 0 60000 65536"/>
              <a:gd name="T8" fmla="*/ 0 60000 65536"/>
              <a:gd name="T9" fmla="*/ 0 w 170"/>
              <a:gd name="T10" fmla="*/ 0 h 49"/>
              <a:gd name="T11" fmla="*/ 170 w 170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49">
                <a:moveTo>
                  <a:pt x="0" y="49"/>
                </a:moveTo>
                <a:cubicBezTo>
                  <a:pt x="15" y="41"/>
                  <a:pt x="68" y="0"/>
                  <a:pt x="96" y="0"/>
                </a:cubicBezTo>
                <a:cubicBezTo>
                  <a:pt x="124" y="0"/>
                  <a:pt x="155" y="37"/>
                  <a:pt x="170" y="47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 rot="-5400000">
            <a:off x="670719" y="221457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42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 rot="-5400000">
            <a:off x="1312069" y="875507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41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 rot="-5400000">
            <a:off x="670719" y="1596232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59" name="Text Box 28"/>
          <p:cNvSpPr txBox="1">
            <a:spLocks noChangeArrowheads="1"/>
          </p:cNvSpPr>
          <p:nvPr/>
        </p:nvSpPr>
        <p:spPr bwMode="auto">
          <a:xfrm rot="-5400000">
            <a:off x="1312069" y="238839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39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0" name="Text Box 29"/>
          <p:cNvSpPr txBox="1">
            <a:spLocks noChangeArrowheads="1"/>
          </p:cNvSpPr>
          <p:nvPr/>
        </p:nvSpPr>
        <p:spPr bwMode="auto">
          <a:xfrm rot="-5400000">
            <a:off x="670719" y="3107532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38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1" name="Text Box 30"/>
          <p:cNvSpPr txBox="1">
            <a:spLocks noChangeArrowheads="1"/>
          </p:cNvSpPr>
          <p:nvPr/>
        </p:nvSpPr>
        <p:spPr bwMode="auto">
          <a:xfrm rot="-5400000">
            <a:off x="1312069" y="389969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  <a:latin typeface="Arial" pitchFamily="34" charset="0"/>
              </a:rPr>
              <a:t>37</a:t>
            </a:r>
            <a:endParaRPr lang="ru-RU" i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262" name="Text Box 31"/>
          <p:cNvSpPr txBox="1">
            <a:spLocks noChangeArrowheads="1"/>
          </p:cNvSpPr>
          <p:nvPr/>
        </p:nvSpPr>
        <p:spPr bwMode="auto">
          <a:xfrm rot="-5400000">
            <a:off x="670719" y="4614069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36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3" name="Text Box 32"/>
          <p:cNvSpPr txBox="1">
            <a:spLocks noChangeArrowheads="1"/>
          </p:cNvSpPr>
          <p:nvPr/>
        </p:nvSpPr>
        <p:spPr bwMode="auto">
          <a:xfrm rot="-5400000">
            <a:off x="1312069" y="5334794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pitchFamily="34" charset="0"/>
              </a:rPr>
              <a:t>35</a:t>
            </a: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4" name="Oval 36"/>
          <p:cNvSpPr>
            <a:spLocks noChangeArrowheads="1"/>
          </p:cNvSpPr>
          <p:nvPr/>
        </p:nvSpPr>
        <p:spPr bwMode="auto">
          <a:xfrm>
            <a:off x="849313" y="4003675"/>
            <a:ext cx="144462" cy="144463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64" name="Freeform 24"/>
          <p:cNvSpPr>
            <a:spLocks/>
          </p:cNvSpPr>
          <p:nvPr/>
        </p:nvSpPr>
        <p:spPr bwMode="auto">
          <a:xfrm>
            <a:off x="1211263" y="4376738"/>
            <a:ext cx="6350" cy="1473200"/>
          </a:xfrm>
          <a:custGeom>
            <a:avLst/>
            <a:gdLst>
              <a:gd name="T0" fmla="*/ 0 w 4"/>
              <a:gd name="T1" fmla="*/ 2147483647 h 928"/>
              <a:gd name="T2" fmla="*/ 2147483647 w 4"/>
              <a:gd name="T3" fmla="*/ 2147483647 h 928"/>
              <a:gd name="T4" fmla="*/ 0 w 4"/>
              <a:gd name="T5" fmla="*/ 0 h 928"/>
              <a:gd name="T6" fmla="*/ 0 60000 65536"/>
              <a:gd name="T7" fmla="*/ 0 60000 65536"/>
              <a:gd name="T8" fmla="*/ 0 60000 65536"/>
              <a:gd name="T9" fmla="*/ 0 w 4"/>
              <a:gd name="T10" fmla="*/ 0 h 928"/>
              <a:gd name="T11" fmla="*/ 4 w 4"/>
              <a:gd name="T12" fmla="*/ 928 h 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928">
                <a:moveTo>
                  <a:pt x="0" y="928"/>
                </a:moveTo>
                <a:lnTo>
                  <a:pt x="4" y="776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80" name="Freeform 40"/>
          <p:cNvSpPr>
            <a:spLocks/>
          </p:cNvSpPr>
          <p:nvPr/>
        </p:nvSpPr>
        <p:spPr bwMode="auto">
          <a:xfrm>
            <a:off x="1204913" y="3779838"/>
            <a:ext cx="4762" cy="2057400"/>
          </a:xfrm>
          <a:custGeom>
            <a:avLst/>
            <a:gdLst>
              <a:gd name="T0" fmla="*/ 0 w 3"/>
              <a:gd name="T1" fmla="*/ 2147483647 h 1296"/>
              <a:gd name="T2" fmla="*/ 2147483647 w 3"/>
              <a:gd name="T3" fmla="*/ 2147483647 h 1296"/>
              <a:gd name="T4" fmla="*/ 2147483647 w 3"/>
              <a:gd name="T5" fmla="*/ 0 h 1296"/>
              <a:gd name="T6" fmla="*/ 0 60000 65536"/>
              <a:gd name="T7" fmla="*/ 0 60000 65536"/>
              <a:gd name="T8" fmla="*/ 0 60000 65536"/>
              <a:gd name="T9" fmla="*/ 0 w 3"/>
              <a:gd name="T10" fmla="*/ 0 h 1296"/>
              <a:gd name="T11" fmla="*/ 3 w 3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296">
                <a:moveTo>
                  <a:pt x="0" y="1296"/>
                </a:moveTo>
                <a:lnTo>
                  <a:pt x="3" y="1208"/>
                </a:lnTo>
                <a:lnTo>
                  <a:pt x="3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82" name="Freeform 42"/>
          <p:cNvSpPr>
            <a:spLocks/>
          </p:cNvSpPr>
          <p:nvPr/>
        </p:nvSpPr>
        <p:spPr bwMode="auto">
          <a:xfrm>
            <a:off x="1209675" y="2338388"/>
            <a:ext cx="17463" cy="3513137"/>
          </a:xfrm>
          <a:custGeom>
            <a:avLst/>
            <a:gdLst>
              <a:gd name="T0" fmla="*/ 2147483647 w 11"/>
              <a:gd name="T1" fmla="*/ 2147483647 h 2213"/>
              <a:gd name="T2" fmla="*/ 2147483647 w 11"/>
              <a:gd name="T3" fmla="*/ 2147483647 h 2213"/>
              <a:gd name="T4" fmla="*/ 0 w 11"/>
              <a:gd name="T5" fmla="*/ 0 h 2213"/>
              <a:gd name="T6" fmla="*/ 0 60000 65536"/>
              <a:gd name="T7" fmla="*/ 0 60000 65536"/>
              <a:gd name="T8" fmla="*/ 0 60000 65536"/>
              <a:gd name="T9" fmla="*/ 0 w 11"/>
              <a:gd name="T10" fmla="*/ 0 h 2213"/>
              <a:gd name="T11" fmla="*/ 11 w 11"/>
              <a:gd name="T12" fmla="*/ 2213 h 2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213">
                <a:moveTo>
                  <a:pt x="11" y="2213"/>
                </a:moveTo>
                <a:lnTo>
                  <a:pt x="3" y="2121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84" name="Freeform 44"/>
          <p:cNvSpPr>
            <a:spLocks/>
          </p:cNvSpPr>
          <p:nvPr/>
        </p:nvSpPr>
        <p:spPr bwMode="auto">
          <a:xfrm>
            <a:off x="1209675" y="1730375"/>
            <a:ext cx="6350" cy="4157663"/>
          </a:xfrm>
          <a:custGeom>
            <a:avLst/>
            <a:gdLst>
              <a:gd name="T0" fmla="*/ 2147483647 w 4"/>
              <a:gd name="T1" fmla="*/ 2147483647 h 2619"/>
              <a:gd name="T2" fmla="*/ 2147483647 w 4"/>
              <a:gd name="T3" fmla="*/ 2147483647 h 2619"/>
              <a:gd name="T4" fmla="*/ 0 w 4"/>
              <a:gd name="T5" fmla="*/ 0 h 2619"/>
              <a:gd name="T6" fmla="*/ 0 60000 65536"/>
              <a:gd name="T7" fmla="*/ 0 60000 65536"/>
              <a:gd name="T8" fmla="*/ 0 60000 65536"/>
              <a:gd name="T9" fmla="*/ 0 w 4"/>
              <a:gd name="T10" fmla="*/ 0 h 2619"/>
              <a:gd name="T11" fmla="*/ 4 w 4"/>
              <a:gd name="T12" fmla="*/ 2619 h 2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619">
                <a:moveTo>
                  <a:pt x="2" y="2619"/>
                </a:moveTo>
                <a:lnTo>
                  <a:pt x="4" y="2374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86" name="Freeform 46"/>
          <p:cNvSpPr>
            <a:spLocks/>
          </p:cNvSpPr>
          <p:nvPr/>
        </p:nvSpPr>
        <p:spPr bwMode="auto">
          <a:xfrm>
            <a:off x="1208088" y="3409950"/>
            <a:ext cx="3175" cy="2439988"/>
          </a:xfrm>
          <a:custGeom>
            <a:avLst/>
            <a:gdLst>
              <a:gd name="T0" fmla="*/ 2147483647 w 2"/>
              <a:gd name="T1" fmla="*/ 2147483647 h 1537"/>
              <a:gd name="T2" fmla="*/ 2147483647 w 2"/>
              <a:gd name="T3" fmla="*/ 2147483647 h 1537"/>
              <a:gd name="T4" fmla="*/ 0 w 2"/>
              <a:gd name="T5" fmla="*/ 0 h 1537"/>
              <a:gd name="T6" fmla="*/ 0 60000 65536"/>
              <a:gd name="T7" fmla="*/ 0 60000 65536"/>
              <a:gd name="T8" fmla="*/ 0 60000 65536"/>
              <a:gd name="T9" fmla="*/ 0 w 2"/>
              <a:gd name="T10" fmla="*/ 0 h 1537"/>
              <a:gd name="T11" fmla="*/ 2 w 2"/>
              <a:gd name="T12" fmla="*/ 1537 h 1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37">
                <a:moveTo>
                  <a:pt x="2" y="1537"/>
                </a:moveTo>
                <a:lnTo>
                  <a:pt x="1" y="1398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280194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/>
              <a:t>Шкалы бывают не только на линейках. На рисунке изображен медицинский термометр. Его шкала состоит из 70 делений. Каждое деление соответствует 10.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37" name="Freeform 65"/>
          <p:cNvSpPr>
            <a:spLocks/>
          </p:cNvSpPr>
          <p:nvPr/>
        </p:nvSpPr>
        <p:spPr bwMode="auto">
          <a:xfrm>
            <a:off x="642938" y="476250"/>
            <a:ext cx="1368425" cy="5903913"/>
          </a:xfrm>
          <a:custGeom>
            <a:avLst/>
            <a:gdLst/>
            <a:ahLst/>
            <a:cxnLst>
              <a:cxn ang="0">
                <a:pos x="0" y="3719"/>
              </a:cxn>
              <a:cxn ang="0">
                <a:pos x="907" y="3719"/>
              </a:cxn>
              <a:cxn ang="0">
                <a:pos x="907" y="0"/>
              </a:cxn>
              <a:cxn ang="0">
                <a:pos x="0" y="0"/>
              </a:cxn>
              <a:cxn ang="0">
                <a:pos x="0" y="3719"/>
              </a:cxn>
            </a:cxnLst>
            <a:rect l="0" t="0" r="r" b="b"/>
            <a:pathLst>
              <a:path w="907" h="3719">
                <a:moveTo>
                  <a:pt x="0" y="3719"/>
                </a:moveTo>
                <a:lnTo>
                  <a:pt x="907" y="3719"/>
                </a:lnTo>
                <a:lnTo>
                  <a:pt x="907" y="0"/>
                </a:lnTo>
                <a:lnTo>
                  <a:pt x="0" y="0"/>
                </a:lnTo>
                <a:lnTo>
                  <a:pt x="0" y="3719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18519588" algn="ctr" rotWithShape="0">
              <a:srgbClr val="0066F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0" name="Freeform 11"/>
          <p:cNvSpPr>
            <a:spLocks/>
          </p:cNvSpPr>
          <p:nvPr/>
        </p:nvSpPr>
        <p:spPr bwMode="auto">
          <a:xfrm>
            <a:off x="1257300" y="974725"/>
            <a:ext cx="73025" cy="4781550"/>
          </a:xfrm>
          <a:custGeom>
            <a:avLst/>
            <a:gdLst>
              <a:gd name="T0" fmla="*/ 0 w 46"/>
              <a:gd name="T1" fmla="*/ 2147483647 h 3012"/>
              <a:gd name="T2" fmla="*/ 2147483647 w 46"/>
              <a:gd name="T3" fmla="*/ 0 h 3012"/>
              <a:gd name="T4" fmla="*/ 2147483647 w 46"/>
              <a:gd name="T5" fmla="*/ 2147483647 h 3012"/>
              <a:gd name="T6" fmla="*/ 2147483647 w 46"/>
              <a:gd name="T7" fmla="*/ 2147483647 h 3012"/>
              <a:gd name="T8" fmla="*/ 2147483647 w 46"/>
              <a:gd name="T9" fmla="*/ 2147483647 h 3012"/>
              <a:gd name="T10" fmla="*/ 2147483647 w 46"/>
              <a:gd name="T11" fmla="*/ 2147483647 h 3012"/>
              <a:gd name="T12" fmla="*/ 2147483647 w 46"/>
              <a:gd name="T13" fmla="*/ 2147483647 h 30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"/>
              <a:gd name="T22" fmla="*/ 0 h 3012"/>
              <a:gd name="T23" fmla="*/ 46 w 46"/>
              <a:gd name="T24" fmla="*/ 3012 h 30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" h="3012">
                <a:moveTo>
                  <a:pt x="0" y="5"/>
                </a:moveTo>
                <a:lnTo>
                  <a:pt x="19" y="0"/>
                </a:lnTo>
                <a:lnTo>
                  <a:pt x="33" y="8"/>
                </a:lnTo>
                <a:lnTo>
                  <a:pt x="46" y="2998"/>
                </a:lnTo>
                <a:lnTo>
                  <a:pt x="26" y="2993"/>
                </a:lnTo>
                <a:lnTo>
                  <a:pt x="6" y="3012"/>
                </a:lnTo>
                <a:lnTo>
                  <a:pt x="2" y="4"/>
                </a:ln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1" name="Freeform 15"/>
          <p:cNvSpPr>
            <a:spLocks/>
          </p:cNvSpPr>
          <p:nvPr/>
        </p:nvSpPr>
        <p:spPr bwMode="auto">
          <a:xfrm>
            <a:off x="1117600" y="5651500"/>
            <a:ext cx="342900" cy="122238"/>
          </a:xfrm>
          <a:custGeom>
            <a:avLst/>
            <a:gdLst>
              <a:gd name="T0" fmla="*/ 0 w 216"/>
              <a:gd name="T1" fmla="*/ 2147483647 h 77"/>
              <a:gd name="T2" fmla="*/ 2147483647 w 216"/>
              <a:gd name="T3" fmla="*/ 2147483647 h 77"/>
              <a:gd name="T4" fmla="*/ 2147483647 w 216"/>
              <a:gd name="T5" fmla="*/ 2147483647 h 77"/>
              <a:gd name="T6" fmla="*/ 2147483647 w 216"/>
              <a:gd name="T7" fmla="*/ 2147483647 h 77"/>
              <a:gd name="T8" fmla="*/ 2147483647 w 216"/>
              <a:gd name="T9" fmla="*/ 2147483647 h 77"/>
              <a:gd name="T10" fmla="*/ 2147483647 w 216"/>
              <a:gd name="T11" fmla="*/ 2147483647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"/>
              <a:gd name="T19" fmla="*/ 0 h 77"/>
              <a:gd name="T20" fmla="*/ 216 w 216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" h="77">
                <a:moveTo>
                  <a:pt x="0" y="77"/>
                </a:moveTo>
                <a:cubicBezTo>
                  <a:pt x="5" y="70"/>
                  <a:pt x="16" y="45"/>
                  <a:pt x="28" y="33"/>
                </a:cubicBezTo>
                <a:cubicBezTo>
                  <a:pt x="40" y="21"/>
                  <a:pt x="51" y="10"/>
                  <a:pt x="70" y="5"/>
                </a:cubicBezTo>
                <a:cubicBezTo>
                  <a:pt x="89" y="0"/>
                  <a:pt x="124" y="1"/>
                  <a:pt x="142" y="3"/>
                </a:cubicBezTo>
                <a:cubicBezTo>
                  <a:pt x="160" y="5"/>
                  <a:pt x="168" y="9"/>
                  <a:pt x="180" y="17"/>
                </a:cubicBezTo>
                <a:cubicBezTo>
                  <a:pt x="192" y="25"/>
                  <a:pt x="208" y="44"/>
                  <a:pt x="216" y="51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98" name="Freeform 26"/>
          <p:cNvSpPr>
            <a:spLocks/>
          </p:cNvSpPr>
          <p:nvPr/>
        </p:nvSpPr>
        <p:spPr bwMode="auto">
          <a:xfrm>
            <a:off x="1290638" y="4195763"/>
            <a:ext cx="9525" cy="1509712"/>
          </a:xfrm>
          <a:custGeom>
            <a:avLst/>
            <a:gdLst>
              <a:gd name="T0" fmla="*/ 2147483647 w 6"/>
              <a:gd name="T1" fmla="*/ 2147483647 h 951"/>
              <a:gd name="T2" fmla="*/ 2147483647 w 6"/>
              <a:gd name="T3" fmla="*/ 2147483647 h 951"/>
              <a:gd name="T4" fmla="*/ 0 w 6"/>
              <a:gd name="T5" fmla="*/ 0 h 951"/>
              <a:gd name="T6" fmla="*/ 0 60000 65536"/>
              <a:gd name="T7" fmla="*/ 0 60000 65536"/>
              <a:gd name="T8" fmla="*/ 0 60000 65536"/>
              <a:gd name="T9" fmla="*/ 0 w 6"/>
              <a:gd name="T10" fmla="*/ 0 h 951"/>
              <a:gd name="T11" fmla="*/ 6 w 6"/>
              <a:gd name="T12" fmla="*/ 951 h 9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951">
                <a:moveTo>
                  <a:pt x="2" y="951"/>
                </a:moveTo>
                <a:lnTo>
                  <a:pt x="6" y="799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299" name="Freeform 27"/>
          <p:cNvSpPr>
            <a:spLocks/>
          </p:cNvSpPr>
          <p:nvPr/>
        </p:nvSpPr>
        <p:spPr bwMode="auto">
          <a:xfrm>
            <a:off x="1290638" y="3678238"/>
            <a:ext cx="9525" cy="2014537"/>
          </a:xfrm>
          <a:custGeom>
            <a:avLst/>
            <a:gdLst>
              <a:gd name="T0" fmla="*/ 0 w 6"/>
              <a:gd name="T1" fmla="*/ 2147483647 h 1269"/>
              <a:gd name="T2" fmla="*/ 2147483647 w 6"/>
              <a:gd name="T3" fmla="*/ 2147483647 h 1269"/>
              <a:gd name="T4" fmla="*/ 2147483647 w 6"/>
              <a:gd name="T5" fmla="*/ 0 h 1269"/>
              <a:gd name="T6" fmla="*/ 0 60000 65536"/>
              <a:gd name="T7" fmla="*/ 0 60000 65536"/>
              <a:gd name="T8" fmla="*/ 0 60000 65536"/>
              <a:gd name="T9" fmla="*/ 0 w 6"/>
              <a:gd name="T10" fmla="*/ 0 h 1269"/>
              <a:gd name="T11" fmla="*/ 6 w 6"/>
              <a:gd name="T12" fmla="*/ 1269 h 12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1269">
                <a:moveTo>
                  <a:pt x="0" y="1269"/>
                </a:moveTo>
                <a:lnTo>
                  <a:pt x="3" y="1181"/>
                </a:lnTo>
                <a:lnTo>
                  <a:pt x="6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300" name="Freeform 28"/>
          <p:cNvSpPr>
            <a:spLocks/>
          </p:cNvSpPr>
          <p:nvPr/>
        </p:nvSpPr>
        <p:spPr bwMode="auto">
          <a:xfrm>
            <a:off x="1281113" y="2236788"/>
            <a:ext cx="34925" cy="3470275"/>
          </a:xfrm>
          <a:custGeom>
            <a:avLst/>
            <a:gdLst>
              <a:gd name="T0" fmla="*/ 2147483647 w 22"/>
              <a:gd name="T1" fmla="*/ 2147483647 h 2186"/>
              <a:gd name="T2" fmla="*/ 2147483647 w 22"/>
              <a:gd name="T3" fmla="*/ 2147483647 h 2186"/>
              <a:gd name="T4" fmla="*/ 0 w 22"/>
              <a:gd name="T5" fmla="*/ 0 h 2186"/>
              <a:gd name="T6" fmla="*/ 0 60000 65536"/>
              <a:gd name="T7" fmla="*/ 0 60000 65536"/>
              <a:gd name="T8" fmla="*/ 0 60000 65536"/>
              <a:gd name="T9" fmla="*/ 0 w 22"/>
              <a:gd name="T10" fmla="*/ 0 h 2186"/>
              <a:gd name="T11" fmla="*/ 22 w 22"/>
              <a:gd name="T12" fmla="*/ 2186 h 2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" h="2186">
                <a:moveTo>
                  <a:pt x="22" y="2186"/>
                </a:moveTo>
                <a:lnTo>
                  <a:pt x="14" y="2094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301" name="Freeform 29"/>
          <p:cNvSpPr>
            <a:spLocks/>
          </p:cNvSpPr>
          <p:nvPr/>
        </p:nvSpPr>
        <p:spPr bwMode="auto">
          <a:xfrm>
            <a:off x="1290638" y="1627188"/>
            <a:ext cx="19050" cy="4116387"/>
          </a:xfrm>
          <a:custGeom>
            <a:avLst/>
            <a:gdLst>
              <a:gd name="T0" fmla="*/ 2147483647 w 12"/>
              <a:gd name="T1" fmla="*/ 2147483647 h 2593"/>
              <a:gd name="T2" fmla="*/ 2147483647 w 12"/>
              <a:gd name="T3" fmla="*/ 2147483647 h 2593"/>
              <a:gd name="T4" fmla="*/ 0 w 12"/>
              <a:gd name="T5" fmla="*/ 0 h 2593"/>
              <a:gd name="T6" fmla="*/ 0 60000 65536"/>
              <a:gd name="T7" fmla="*/ 0 60000 65536"/>
              <a:gd name="T8" fmla="*/ 0 60000 65536"/>
              <a:gd name="T9" fmla="*/ 0 w 12"/>
              <a:gd name="T10" fmla="*/ 0 h 2593"/>
              <a:gd name="T11" fmla="*/ 12 w 12"/>
              <a:gd name="T12" fmla="*/ 2593 h 2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2593">
                <a:moveTo>
                  <a:pt x="12" y="2593"/>
                </a:moveTo>
                <a:lnTo>
                  <a:pt x="9" y="2591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302" name="Freeform 30"/>
          <p:cNvSpPr>
            <a:spLocks/>
          </p:cNvSpPr>
          <p:nvPr/>
        </p:nvSpPr>
        <p:spPr bwMode="auto">
          <a:xfrm>
            <a:off x="1287463" y="3294063"/>
            <a:ext cx="6350" cy="2411412"/>
          </a:xfrm>
          <a:custGeom>
            <a:avLst/>
            <a:gdLst>
              <a:gd name="T0" fmla="*/ 2147483647 w 4"/>
              <a:gd name="T1" fmla="*/ 2147483647 h 1519"/>
              <a:gd name="T2" fmla="*/ 2147483647 w 4"/>
              <a:gd name="T3" fmla="*/ 2147483647 h 1519"/>
              <a:gd name="T4" fmla="*/ 0 w 4"/>
              <a:gd name="T5" fmla="*/ 0 h 1519"/>
              <a:gd name="T6" fmla="*/ 0 60000 65536"/>
              <a:gd name="T7" fmla="*/ 0 60000 65536"/>
              <a:gd name="T8" fmla="*/ 0 60000 65536"/>
              <a:gd name="T9" fmla="*/ 0 w 4"/>
              <a:gd name="T10" fmla="*/ 0 h 1519"/>
              <a:gd name="T11" fmla="*/ 4 w 4"/>
              <a:gd name="T12" fmla="*/ 1519 h 15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519">
                <a:moveTo>
                  <a:pt x="4" y="1519"/>
                </a:moveTo>
                <a:lnTo>
                  <a:pt x="3" y="138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8" name="Freeform 40"/>
          <p:cNvSpPr>
            <a:spLocks/>
          </p:cNvSpPr>
          <p:nvPr/>
        </p:nvSpPr>
        <p:spPr bwMode="auto">
          <a:xfrm>
            <a:off x="825500" y="5411788"/>
            <a:ext cx="962025" cy="6350"/>
          </a:xfrm>
          <a:custGeom>
            <a:avLst/>
            <a:gdLst>
              <a:gd name="T0" fmla="*/ 0 w 606"/>
              <a:gd name="T1" fmla="*/ 0 h 4"/>
              <a:gd name="T2" fmla="*/ 2147483647 w 606"/>
              <a:gd name="T3" fmla="*/ 2147483647 h 4"/>
              <a:gd name="T4" fmla="*/ 0 60000 65536"/>
              <a:gd name="T5" fmla="*/ 0 60000 65536"/>
              <a:gd name="T6" fmla="*/ 0 w 606"/>
              <a:gd name="T7" fmla="*/ 0 h 4"/>
              <a:gd name="T8" fmla="*/ 606 w 606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4">
                <a:moveTo>
                  <a:pt x="0" y="0"/>
                </a:moveTo>
                <a:lnTo>
                  <a:pt x="606" y="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79" name="Freeform 51"/>
          <p:cNvSpPr>
            <a:spLocks/>
          </p:cNvSpPr>
          <p:nvPr/>
        </p:nvSpPr>
        <p:spPr bwMode="auto">
          <a:xfrm>
            <a:off x="815975" y="3897313"/>
            <a:ext cx="971550" cy="6350"/>
          </a:xfrm>
          <a:custGeom>
            <a:avLst/>
            <a:gdLst>
              <a:gd name="T0" fmla="*/ 0 w 612"/>
              <a:gd name="T1" fmla="*/ 0 h 4"/>
              <a:gd name="T2" fmla="*/ 2147483647 w 612"/>
              <a:gd name="T3" fmla="*/ 2147483647 h 4"/>
              <a:gd name="T4" fmla="*/ 0 60000 65536"/>
              <a:gd name="T5" fmla="*/ 0 60000 65536"/>
              <a:gd name="T6" fmla="*/ 0 w 612"/>
              <a:gd name="T7" fmla="*/ 0 h 4"/>
              <a:gd name="T8" fmla="*/ 612 w 61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2" h="4">
                <a:moveTo>
                  <a:pt x="0" y="0"/>
                </a:moveTo>
                <a:lnTo>
                  <a:pt x="612" y="4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0" name="Freeform 54"/>
          <p:cNvSpPr>
            <a:spLocks/>
          </p:cNvSpPr>
          <p:nvPr/>
        </p:nvSpPr>
        <p:spPr bwMode="auto">
          <a:xfrm>
            <a:off x="828675" y="3144838"/>
            <a:ext cx="965200" cy="3175"/>
          </a:xfrm>
          <a:custGeom>
            <a:avLst/>
            <a:gdLst>
              <a:gd name="T0" fmla="*/ 0 w 608"/>
              <a:gd name="T1" fmla="*/ 0 h 2"/>
              <a:gd name="T2" fmla="*/ 2147483647 w 608"/>
              <a:gd name="T3" fmla="*/ 2147483647 h 2"/>
              <a:gd name="T4" fmla="*/ 0 60000 65536"/>
              <a:gd name="T5" fmla="*/ 0 60000 65536"/>
              <a:gd name="T6" fmla="*/ 0 w 608"/>
              <a:gd name="T7" fmla="*/ 0 h 2"/>
              <a:gd name="T8" fmla="*/ 608 w 60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8" h="2">
                <a:moveTo>
                  <a:pt x="0" y="0"/>
                </a:moveTo>
                <a:lnTo>
                  <a:pt x="608" y="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1" name="Freeform 57"/>
          <p:cNvSpPr>
            <a:spLocks/>
          </p:cNvSpPr>
          <p:nvPr/>
        </p:nvSpPr>
        <p:spPr bwMode="auto">
          <a:xfrm>
            <a:off x="828675" y="2382838"/>
            <a:ext cx="949325" cy="3175"/>
          </a:xfrm>
          <a:custGeom>
            <a:avLst/>
            <a:gdLst>
              <a:gd name="T0" fmla="*/ 0 w 598"/>
              <a:gd name="T1" fmla="*/ 0 h 2"/>
              <a:gd name="T2" fmla="*/ 2147483647 w 598"/>
              <a:gd name="T3" fmla="*/ 2147483647 h 2"/>
              <a:gd name="T4" fmla="*/ 0 60000 65536"/>
              <a:gd name="T5" fmla="*/ 0 60000 65536"/>
              <a:gd name="T6" fmla="*/ 0 w 598"/>
              <a:gd name="T7" fmla="*/ 0 h 2"/>
              <a:gd name="T8" fmla="*/ 598 w 598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8" h="2">
                <a:moveTo>
                  <a:pt x="0" y="0"/>
                </a:moveTo>
                <a:lnTo>
                  <a:pt x="598" y="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2" name="Freeform 60"/>
          <p:cNvSpPr>
            <a:spLocks/>
          </p:cNvSpPr>
          <p:nvPr/>
        </p:nvSpPr>
        <p:spPr bwMode="auto">
          <a:xfrm>
            <a:off x="825500" y="1630363"/>
            <a:ext cx="955675" cy="1587"/>
          </a:xfrm>
          <a:custGeom>
            <a:avLst/>
            <a:gdLst>
              <a:gd name="T0" fmla="*/ 0 w 602"/>
              <a:gd name="T1" fmla="*/ 0 h 1"/>
              <a:gd name="T2" fmla="*/ 2147483647 w 602"/>
              <a:gd name="T3" fmla="*/ 0 h 1"/>
              <a:gd name="T4" fmla="*/ 0 60000 65536"/>
              <a:gd name="T5" fmla="*/ 0 60000 65536"/>
              <a:gd name="T6" fmla="*/ 0 w 602"/>
              <a:gd name="T7" fmla="*/ 0 h 1"/>
              <a:gd name="T8" fmla="*/ 602 w 60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2" h="1">
                <a:moveTo>
                  <a:pt x="0" y="0"/>
                </a:moveTo>
                <a:lnTo>
                  <a:pt x="60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83" name="Oval 62"/>
          <p:cNvSpPr>
            <a:spLocks noChangeArrowheads="1"/>
          </p:cNvSpPr>
          <p:nvPr/>
        </p:nvSpPr>
        <p:spPr bwMode="auto">
          <a:xfrm>
            <a:off x="1103313" y="5649913"/>
            <a:ext cx="400050" cy="3984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B8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284" name="Group 67"/>
          <p:cNvGrpSpPr>
            <a:grpSpLocks/>
          </p:cNvGrpSpPr>
          <p:nvPr/>
        </p:nvGrpSpPr>
        <p:grpSpPr bwMode="auto">
          <a:xfrm>
            <a:off x="763588" y="620713"/>
            <a:ext cx="1176337" cy="5008562"/>
            <a:chOff x="915" y="391"/>
            <a:chExt cx="741" cy="3155"/>
          </a:xfrm>
        </p:grpSpPr>
        <p:sp>
          <p:nvSpPr>
            <p:cNvPr id="11288" name="Text Box 2"/>
            <p:cNvSpPr txBox="1">
              <a:spLocks noChangeArrowheads="1"/>
            </p:cNvSpPr>
            <p:nvPr/>
          </p:nvSpPr>
          <p:spPr bwMode="auto">
            <a:xfrm rot="-5400000">
              <a:off x="-343" y="1885"/>
              <a:ext cx="29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" i="0">
                  <a:solidFill>
                    <a:srgbClr val="000000"/>
                  </a:solidFill>
                  <a:latin typeface="Arial" pitchFamily="34" charset="0"/>
                </a:rPr>
                <a:t>      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ru-RU" sz="2800" i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</a:p>
          </p:txBody>
        </p:sp>
        <p:sp>
          <p:nvSpPr>
            <p:cNvPr id="11289" name="Text Box 3"/>
            <p:cNvSpPr txBox="1">
              <a:spLocks noChangeArrowheads="1"/>
            </p:cNvSpPr>
            <p:nvPr/>
          </p:nvSpPr>
          <p:spPr bwMode="auto">
            <a:xfrm rot="5400000" flipH="1">
              <a:off x="-63" y="1963"/>
              <a:ext cx="28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2000" i="0">
                  <a:solidFill>
                    <a:srgbClr val="000000"/>
                  </a:solidFill>
                  <a:latin typeface="Arial" pitchFamily="34" charset="0"/>
                </a:rPr>
                <a:t>IIII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ru-RU" sz="200" i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2800" i="0">
                  <a:solidFill>
                    <a:srgbClr val="000000"/>
                  </a:solidFill>
                  <a:latin typeface="Arial" pitchFamily="34" charset="0"/>
                </a:rPr>
                <a:t>  </a:t>
              </a:r>
              <a:endParaRPr lang="ru-RU" sz="2800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294" name="Text Box 22"/>
            <p:cNvSpPr txBox="1">
              <a:spLocks noChangeArrowheads="1"/>
            </p:cNvSpPr>
            <p:nvPr/>
          </p:nvSpPr>
          <p:spPr bwMode="auto">
            <a:xfrm>
              <a:off x="915" y="319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13" name="Text Box 41"/>
            <p:cNvSpPr txBox="1">
              <a:spLocks noChangeArrowheads="1"/>
            </p:cNvSpPr>
            <p:nvPr/>
          </p:nvSpPr>
          <p:spPr bwMode="auto">
            <a:xfrm>
              <a:off x="1383" y="320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19" name="Text Box 47"/>
            <p:cNvSpPr txBox="1">
              <a:spLocks noChangeArrowheads="1"/>
            </p:cNvSpPr>
            <p:nvPr/>
          </p:nvSpPr>
          <p:spPr bwMode="auto">
            <a:xfrm>
              <a:off x="915" y="274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</a:t>
              </a:r>
            </a:p>
          </p:txBody>
        </p:sp>
        <p:sp>
          <p:nvSpPr>
            <p:cNvPr id="11293" name="Freeform 48"/>
            <p:cNvSpPr>
              <a:spLocks/>
            </p:cNvSpPr>
            <p:nvPr/>
          </p:nvSpPr>
          <p:spPr bwMode="auto">
            <a:xfrm>
              <a:off x="952" y="2931"/>
              <a:ext cx="604" cy="2"/>
            </a:xfrm>
            <a:custGeom>
              <a:avLst/>
              <a:gdLst>
                <a:gd name="T0" fmla="*/ 0 w 604"/>
                <a:gd name="T1" fmla="*/ 0 h 2"/>
                <a:gd name="T2" fmla="*/ 604 w 604"/>
                <a:gd name="T3" fmla="*/ 2 h 2"/>
                <a:gd name="T4" fmla="*/ 0 60000 65536"/>
                <a:gd name="T5" fmla="*/ 0 60000 65536"/>
                <a:gd name="T6" fmla="*/ 0 w 604"/>
                <a:gd name="T7" fmla="*/ 0 h 2"/>
                <a:gd name="T8" fmla="*/ 604 w 60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4" h="2">
                  <a:moveTo>
                    <a:pt x="0" y="0"/>
                  </a:moveTo>
                  <a:lnTo>
                    <a:pt x="604" y="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54321" name="Text Box 49"/>
            <p:cNvSpPr txBox="1">
              <a:spLocks noChangeArrowheads="1"/>
            </p:cNvSpPr>
            <p:nvPr/>
          </p:nvSpPr>
          <p:spPr bwMode="auto">
            <a:xfrm>
              <a:off x="1383" y="274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22" name="Text Box 50"/>
            <p:cNvSpPr txBox="1">
              <a:spLocks noChangeArrowheads="1"/>
            </p:cNvSpPr>
            <p:nvPr/>
          </p:nvSpPr>
          <p:spPr bwMode="auto">
            <a:xfrm>
              <a:off x="915" y="224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</a:t>
              </a:r>
            </a:p>
          </p:txBody>
        </p:sp>
        <p:sp>
          <p:nvSpPr>
            <p:cNvPr id="54324" name="Text Box 52"/>
            <p:cNvSpPr txBox="1">
              <a:spLocks noChangeArrowheads="1"/>
            </p:cNvSpPr>
            <p:nvPr/>
          </p:nvSpPr>
          <p:spPr bwMode="auto">
            <a:xfrm>
              <a:off x="1383" y="225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25" name="Text Box 53"/>
            <p:cNvSpPr txBox="1">
              <a:spLocks noChangeArrowheads="1"/>
            </p:cNvSpPr>
            <p:nvPr/>
          </p:nvSpPr>
          <p:spPr bwMode="auto">
            <a:xfrm>
              <a:off x="915" y="175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54327" name="Text Box 55"/>
            <p:cNvSpPr txBox="1">
              <a:spLocks noChangeArrowheads="1"/>
            </p:cNvSpPr>
            <p:nvPr/>
          </p:nvSpPr>
          <p:spPr bwMode="auto">
            <a:xfrm>
              <a:off x="1383" y="175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28" name="Text Box 56"/>
            <p:cNvSpPr txBox="1">
              <a:spLocks noChangeArrowheads="1"/>
            </p:cNvSpPr>
            <p:nvPr/>
          </p:nvSpPr>
          <p:spPr bwMode="auto">
            <a:xfrm>
              <a:off x="915" y="129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4</a:t>
              </a:r>
            </a:p>
          </p:txBody>
        </p:sp>
        <p:sp>
          <p:nvSpPr>
            <p:cNvPr id="54330" name="Text Box 58"/>
            <p:cNvSpPr txBox="1">
              <a:spLocks noChangeArrowheads="1"/>
            </p:cNvSpPr>
            <p:nvPr/>
          </p:nvSpPr>
          <p:spPr bwMode="auto">
            <a:xfrm>
              <a:off x="1383" y="129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31" name="Text Box 59"/>
            <p:cNvSpPr txBox="1">
              <a:spLocks noChangeArrowheads="1"/>
            </p:cNvSpPr>
            <p:nvPr/>
          </p:nvSpPr>
          <p:spPr bwMode="auto">
            <a:xfrm>
              <a:off x="915" y="83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5</a:t>
              </a:r>
            </a:p>
          </p:txBody>
        </p:sp>
        <p:sp>
          <p:nvSpPr>
            <p:cNvPr id="54333" name="Text Box 61"/>
            <p:cNvSpPr txBox="1">
              <a:spLocks noChangeArrowheads="1"/>
            </p:cNvSpPr>
            <p:nvPr/>
          </p:nvSpPr>
          <p:spPr bwMode="auto">
            <a:xfrm>
              <a:off x="1383" y="8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</a:p>
          </p:txBody>
        </p:sp>
        <p:sp>
          <p:nvSpPr>
            <p:cNvPr id="54338" name="Text Box 66"/>
            <p:cNvSpPr txBox="1">
              <a:spLocks noChangeArrowheads="1"/>
            </p:cNvSpPr>
            <p:nvPr/>
          </p:nvSpPr>
          <p:spPr bwMode="auto">
            <a:xfrm>
              <a:off x="1383" y="391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i="0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0</a:t>
              </a:r>
              <a:r>
                <a:rPr lang="ru-RU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С</a:t>
              </a:r>
              <a:endParaRPr lang="ru-RU" i="0" baseline="30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36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476250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/>
              <a:t>Шкала комнатного термометра состоит из 55 делений. Каждое деление соответствует одному градусу </a:t>
            </a:r>
            <a:r>
              <a:rPr lang="ru-RU" sz="3600" b="0" i="0" dirty="0" smtClean="0"/>
              <a:t>Цельсия.</a:t>
            </a:r>
            <a:endParaRPr lang="ru-RU" sz="36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4989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50"/>
          <p:cNvGrpSpPr>
            <a:grpSpLocks/>
          </p:cNvGrpSpPr>
          <p:nvPr/>
        </p:nvGrpSpPr>
        <p:grpSpPr bwMode="auto">
          <a:xfrm>
            <a:off x="3203575" y="404813"/>
            <a:ext cx="5989638" cy="5665787"/>
            <a:chOff x="2281" y="981"/>
            <a:chExt cx="3773" cy="3569"/>
          </a:xfrm>
        </p:grpSpPr>
        <p:grpSp>
          <p:nvGrpSpPr>
            <p:cNvPr id="12302" name="Group 30"/>
            <p:cNvGrpSpPr>
              <a:grpSpLocks/>
            </p:cNvGrpSpPr>
            <p:nvPr/>
          </p:nvGrpSpPr>
          <p:grpSpPr bwMode="auto">
            <a:xfrm>
              <a:off x="2880" y="1525"/>
              <a:ext cx="2474" cy="2452"/>
              <a:chOff x="225" y="978"/>
              <a:chExt cx="3229" cy="3173"/>
            </a:xfrm>
          </p:grpSpPr>
          <p:sp>
            <p:nvSpPr>
              <p:cNvPr id="12321" name="PubChord"/>
              <p:cNvSpPr>
                <a:spLocks noEditPoints="1" noChangeArrowheads="1"/>
              </p:cNvSpPr>
              <p:nvPr/>
            </p:nvSpPr>
            <p:spPr bwMode="auto">
              <a:xfrm rot="2546783">
                <a:off x="225" y="992"/>
                <a:ext cx="3166" cy="31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6 w 21600"/>
                  <a:gd name="T10" fmla="*/ 3166 h 21600"/>
                  <a:gd name="T11" fmla="*/ 18434 w 21600"/>
                  <a:gd name="T12" fmla="*/ 18434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513" y="2828"/>
                    </a:moveTo>
                    <a:cubicBezTo>
                      <a:pt x="1275" y="4874"/>
                      <a:pt x="0" y="7767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100000">
                    <a:srgbClr val="00CC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12322" name="PubChord"/>
              <p:cNvSpPr>
                <a:spLocks noEditPoints="1" noChangeArrowheads="1"/>
              </p:cNvSpPr>
              <p:nvPr/>
            </p:nvSpPr>
            <p:spPr bwMode="auto">
              <a:xfrm rot="18866048" flipH="1">
                <a:off x="292" y="981"/>
                <a:ext cx="3166" cy="31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3166 w 21600"/>
                  <a:gd name="T10" fmla="*/ 3166 h 21600"/>
                  <a:gd name="T11" fmla="*/ 18434 w 21600"/>
                  <a:gd name="T12" fmla="*/ 18434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513" y="2828"/>
                    </a:moveTo>
                    <a:cubicBezTo>
                      <a:pt x="1275" y="4874"/>
                      <a:pt x="0" y="7767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600"/>
                      <a:pt x="16411" y="20462"/>
                      <a:pt x="18436" y="184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accent1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Georgia" pitchFamily="18" charset="0"/>
                </a:endParaRPr>
              </a:p>
            </p:txBody>
          </p:sp>
        </p:grpSp>
        <p:sp>
          <p:nvSpPr>
            <p:cNvPr id="81941" name="Text Box 21"/>
            <p:cNvSpPr txBox="1">
              <a:spLocks noChangeArrowheads="1"/>
            </p:cNvSpPr>
            <p:nvPr/>
          </p:nvSpPr>
          <p:spPr bwMode="auto">
            <a:xfrm>
              <a:off x="3787" y="981"/>
              <a:ext cx="597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40</a:t>
              </a:r>
            </a:p>
          </p:txBody>
        </p:sp>
        <p:sp>
          <p:nvSpPr>
            <p:cNvPr id="12304" name="Freeform 32"/>
            <p:cNvSpPr>
              <a:spLocks/>
            </p:cNvSpPr>
            <p:nvPr/>
          </p:nvSpPr>
          <p:spPr bwMode="auto">
            <a:xfrm>
              <a:off x="4064" y="1416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05" name="Freeform 33"/>
            <p:cNvSpPr>
              <a:spLocks/>
            </p:cNvSpPr>
            <p:nvPr/>
          </p:nvSpPr>
          <p:spPr bwMode="auto">
            <a:xfrm>
              <a:off x="4150" y="3838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06" name="Freeform 34"/>
            <p:cNvSpPr>
              <a:spLocks/>
            </p:cNvSpPr>
            <p:nvPr/>
          </p:nvSpPr>
          <p:spPr bwMode="auto">
            <a:xfrm rot="5280344" flipV="1">
              <a:off x="5333" y="2610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07" name="Freeform 35"/>
            <p:cNvSpPr>
              <a:spLocks/>
            </p:cNvSpPr>
            <p:nvPr/>
          </p:nvSpPr>
          <p:spPr bwMode="auto">
            <a:xfrm rot="5280344" flipV="1">
              <a:off x="2884" y="2655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08" name="Freeform 36"/>
            <p:cNvSpPr>
              <a:spLocks/>
            </p:cNvSpPr>
            <p:nvPr/>
          </p:nvSpPr>
          <p:spPr bwMode="auto">
            <a:xfrm rot="3150173" flipV="1">
              <a:off x="5061" y="1839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09" name="Freeform 37"/>
            <p:cNvSpPr>
              <a:spLocks/>
            </p:cNvSpPr>
            <p:nvPr/>
          </p:nvSpPr>
          <p:spPr bwMode="auto">
            <a:xfrm rot="-3150173">
              <a:off x="4970" y="3472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10" name="Freeform 38"/>
            <p:cNvSpPr>
              <a:spLocks/>
            </p:cNvSpPr>
            <p:nvPr/>
          </p:nvSpPr>
          <p:spPr bwMode="auto">
            <a:xfrm rot="-3150173" flipH="1" flipV="1">
              <a:off x="3201" y="1839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11" name="Freeform 39"/>
            <p:cNvSpPr>
              <a:spLocks/>
            </p:cNvSpPr>
            <p:nvPr/>
          </p:nvSpPr>
          <p:spPr bwMode="auto">
            <a:xfrm rot="3150173" flipV="1">
              <a:off x="3247" y="3472"/>
              <a:ext cx="8" cy="288"/>
            </a:xfrm>
            <a:custGeom>
              <a:avLst/>
              <a:gdLst>
                <a:gd name="T0" fmla="*/ 0 w 8"/>
                <a:gd name="T1" fmla="*/ 0 h 288"/>
                <a:gd name="T2" fmla="*/ 8 w 8"/>
                <a:gd name="T3" fmla="*/ 288 h 288"/>
                <a:gd name="T4" fmla="*/ 0 60000 65536"/>
                <a:gd name="T5" fmla="*/ 0 60000 65536"/>
                <a:gd name="T6" fmla="*/ 0 w 8"/>
                <a:gd name="T7" fmla="*/ 0 h 288"/>
                <a:gd name="T8" fmla="*/ 8 w 8"/>
                <a:gd name="T9" fmla="*/ 288 h 2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288">
                  <a:moveTo>
                    <a:pt x="0" y="0"/>
                  </a:moveTo>
                  <a:lnTo>
                    <a:pt x="8" y="288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81960" name="Text Box 40"/>
            <p:cNvSpPr txBox="1">
              <a:spLocks noChangeArrowheads="1"/>
            </p:cNvSpPr>
            <p:nvPr/>
          </p:nvSpPr>
          <p:spPr bwMode="auto">
            <a:xfrm>
              <a:off x="5148" y="1525"/>
              <a:ext cx="588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30</a:t>
              </a:r>
            </a:p>
          </p:txBody>
        </p:sp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5465" y="2478"/>
              <a:ext cx="589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20</a:t>
              </a:r>
            </a:p>
          </p:txBody>
        </p:sp>
        <p:sp>
          <p:nvSpPr>
            <p:cNvPr id="81962" name="Text Box 42"/>
            <p:cNvSpPr txBox="1">
              <a:spLocks noChangeArrowheads="1"/>
            </p:cNvSpPr>
            <p:nvPr/>
          </p:nvSpPr>
          <p:spPr bwMode="auto">
            <a:xfrm>
              <a:off x="5057" y="3566"/>
              <a:ext cx="539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10</a:t>
              </a:r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4014" y="4065"/>
              <a:ext cx="366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0</a:t>
              </a:r>
            </a:p>
          </p:txBody>
        </p:sp>
        <p:sp>
          <p:nvSpPr>
            <p:cNvPr id="81964" name="Text Box 44"/>
            <p:cNvSpPr txBox="1">
              <a:spLocks noChangeArrowheads="1"/>
            </p:cNvSpPr>
            <p:nvPr/>
          </p:nvSpPr>
          <p:spPr bwMode="auto">
            <a:xfrm>
              <a:off x="2699" y="3585"/>
              <a:ext cx="539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10</a:t>
              </a:r>
            </a:p>
          </p:txBody>
        </p:sp>
        <p:sp>
          <p:nvSpPr>
            <p:cNvPr id="81965" name="Text Box 45"/>
            <p:cNvSpPr txBox="1">
              <a:spLocks noChangeArrowheads="1"/>
            </p:cNvSpPr>
            <p:nvPr/>
          </p:nvSpPr>
          <p:spPr bwMode="auto">
            <a:xfrm>
              <a:off x="2281" y="2568"/>
              <a:ext cx="589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20</a:t>
              </a:r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699" y="1499"/>
              <a:ext cx="588" cy="4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30</a:t>
              </a:r>
            </a:p>
          </p:txBody>
        </p:sp>
        <p:sp>
          <p:nvSpPr>
            <p:cNvPr id="81967" name="Text Box 47"/>
            <p:cNvSpPr txBox="1">
              <a:spLocks noChangeArrowheads="1"/>
            </p:cNvSpPr>
            <p:nvPr/>
          </p:nvSpPr>
          <p:spPr bwMode="auto">
            <a:xfrm>
              <a:off x="4332" y="1842"/>
              <a:ext cx="662" cy="98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9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+</a:t>
              </a:r>
            </a:p>
          </p:txBody>
        </p:sp>
        <p:sp>
          <p:nvSpPr>
            <p:cNvPr id="81968" name="Text Box 48"/>
            <p:cNvSpPr txBox="1">
              <a:spLocks noChangeArrowheads="1"/>
            </p:cNvSpPr>
            <p:nvPr/>
          </p:nvSpPr>
          <p:spPr bwMode="auto">
            <a:xfrm>
              <a:off x="3288" y="1842"/>
              <a:ext cx="662" cy="98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96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rPr>
                <a:t>–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 rot="-123093" flipH="1" flipV="1">
            <a:off x="5999163" y="1268413"/>
            <a:ext cx="228600" cy="3810000"/>
            <a:chOff x="3504" y="1392"/>
            <a:chExt cx="192" cy="2400"/>
          </a:xfrm>
        </p:grpSpPr>
        <p:sp>
          <p:nvSpPr>
            <p:cNvPr id="12300" name="AutoShape 52"/>
            <p:cNvSpPr>
              <a:spLocks noChangeArrowheads="1"/>
            </p:cNvSpPr>
            <p:nvPr/>
          </p:nvSpPr>
          <p:spPr bwMode="auto">
            <a:xfrm>
              <a:off x="3504" y="1392"/>
              <a:ext cx="192" cy="1200"/>
            </a:xfrm>
            <a:prstGeom prst="upArrow">
              <a:avLst>
                <a:gd name="adj1" fmla="val 20833"/>
                <a:gd name="adj2" fmla="val 13469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301" name="AutoShape 53"/>
            <p:cNvSpPr>
              <a:spLocks noChangeArrowheads="1"/>
            </p:cNvSpPr>
            <p:nvPr/>
          </p:nvSpPr>
          <p:spPr bwMode="auto">
            <a:xfrm flipV="1">
              <a:off x="3504" y="2592"/>
              <a:ext cx="192" cy="1200"/>
            </a:xfrm>
            <a:prstGeom prst="upArrow">
              <a:avLst>
                <a:gd name="adj1" fmla="val 20833"/>
                <a:gd name="adj2" fmla="val 13469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</p:grp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5986463" y="3068638"/>
            <a:ext cx="277812" cy="271462"/>
            <a:chOff x="3742" y="1934"/>
            <a:chExt cx="182" cy="181"/>
          </a:xfrm>
        </p:grpSpPr>
        <p:sp>
          <p:nvSpPr>
            <p:cNvPr id="12298" name="AutoShape 54"/>
            <p:cNvSpPr>
              <a:spLocks noChangeArrowheads="1"/>
            </p:cNvSpPr>
            <p:nvPr/>
          </p:nvSpPr>
          <p:spPr bwMode="auto">
            <a:xfrm>
              <a:off x="3742" y="1934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12299" name="Oval 55"/>
            <p:cNvSpPr>
              <a:spLocks noChangeArrowheads="1"/>
            </p:cNvSpPr>
            <p:nvPr/>
          </p:nvSpPr>
          <p:spPr bwMode="auto">
            <a:xfrm>
              <a:off x="3787" y="1979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</p:grpSp>
      <p:sp>
        <p:nvSpPr>
          <p:cNvPr id="12294" name="Text Box 59"/>
          <p:cNvSpPr txBox="1">
            <a:spLocks noChangeArrowheads="1"/>
          </p:cNvSpPr>
          <p:nvPr/>
        </p:nvSpPr>
        <p:spPr bwMode="auto">
          <a:xfrm>
            <a:off x="250825" y="3933825"/>
            <a:ext cx="41767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0">
                <a:latin typeface="Georgia" pitchFamily="18" charset="0"/>
              </a:rPr>
              <a:t>На здании Московского университета установлен термометр со стрелкой. </a:t>
            </a:r>
          </a:p>
          <a:p>
            <a:r>
              <a:rPr lang="ru-RU" sz="2400" i="0">
                <a:latin typeface="Georgia" pitchFamily="18" charset="0"/>
              </a:rPr>
              <a:t>Какую температуру показывает этот термометр? 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76200" y="76200"/>
            <a:ext cx="8991600" cy="6705600"/>
          </a:xfrm>
          <a:custGeom>
            <a:avLst/>
            <a:gdLst>
              <a:gd name="T0" fmla="*/ 0 w 5664"/>
              <a:gd name="T1" fmla="*/ 144 h 4224"/>
              <a:gd name="T2" fmla="*/ 0 w 5664"/>
              <a:gd name="T3" fmla="*/ 4080 h 4224"/>
              <a:gd name="T4" fmla="*/ 144 w 5664"/>
              <a:gd name="T5" fmla="*/ 4224 h 4224"/>
              <a:gd name="T6" fmla="*/ 5568 w 5664"/>
              <a:gd name="T7" fmla="*/ 4224 h 4224"/>
              <a:gd name="T8" fmla="*/ 5664 w 5664"/>
              <a:gd name="T9" fmla="*/ 4032 h 4224"/>
              <a:gd name="T10" fmla="*/ 5664 w 5664"/>
              <a:gd name="T11" fmla="*/ 144 h 4224"/>
              <a:gd name="T12" fmla="*/ 5520 w 5664"/>
              <a:gd name="T13" fmla="*/ 0 h 4224"/>
              <a:gd name="T14" fmla="*/ 96 w 5664"/>
              <a:gd name="T15" fmla="*/ 0 h 4224"/>
              <a:gd name="T16" fmla="*/ 0 w 5664"/>
              <a:gd name="T17" fmla="*/ 144 h 4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64"/>
              <a:gd name="T28" fmla="*/ 0 h 4224"/>
              <a:gd name="T29" fmla="*/ 5664 w 5664"/>
              <a:gd name="T30" fmla="*/ 4224 h 4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64" h="4224">
                <a:moveTo>
                  <a:pt x="0" y="144"/>
                </a:moveTo>
                <a:lnTo>
                  <a:pt x="0" y="4080"/>
                </a:lnTo>
                <a:lnTo>
                  <a:pt x="144" y="4224"/>
                </a:lnTo>
                <a:lnTo>
                  <a:pt x="5568" y="4224"/>
                </a:lnTo>
                <a:lnTo>
                  <a:pt x="5664" y="4032"/>
                </a:lnTo>
                <a:lnTo>
                  <a:pt x="5664" y="144"/>
                </a:lnTo>
                <a:lnTo>
                  <a:pt x="5520" y="0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noFill/>
          <a:ln w="88900">
            <a:solidFill>
              <a:schemeClr val="accent5">
                <a:lumMod val="75000"/>
              </a:schemeClr>
            </a:solidFill>
            <a:round/>
            <a:headEnd type="none" w="lg" len="lg"/>
            <a:tailEnd type="non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/>
          <a:p>
            <a:pPr>
              <a:defRPr/>
            </a:pPr>
            <a:endParaRPr lang="ru-RU">
              <a:ln w="18000">
                <a:solidFill>
                  <a:srgbClr val="009DD9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52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5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с нарциссами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888</Words>
  <Application>Microsoft Office PowerPoint</Application>
  <PresentationFormat>Экран (4:3)</PresentationFormat>
  <Paragraphs>302</Paragraphs>
  <Slides>28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 оформления с нарциссами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Приборы для измерения длины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Приборы для измерения массы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Komp-City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subject>Математика 5 класс</dc:subject>
  <dc:creator>Малая Елена Васильевна</dc:creator>
  <cp:lastModifiedBy>Юлия</cp:lastModifiedBy>
  <cp:revision>146</cp:revision>
  <dcterms:created xsi:type="dcterms:W3CDTF">2007-07-13T07:27:52Z</dcterms:created>
  <dcterms:modified xsi:type="dcterms:W3CDTF">2015-09-15T15:40:26Z</dcterms:modified>
</cp:coreProperties>
</file>