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9"/>
  </p:notesMasterIdLst>
  <p:sldIdLst>
    <p:sldId id="278" r:id="rId2"/>
    <p:sldId id="341" r:id="rId3"/>
    <p:sldId id="351" r:id="rId4"/>
    <p:sldId id="342" r:id="rId5"/>
    <p:sldId id="343" r:id="rId6"/>
    <p:sldId id="35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4" r:id="rId15"/>
    <p:sldId id="289" r:id="rId16"/>
    <p:sldId id="292" r:id="rId17"/>
    <p:sldId id="35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FF66"/>
    <a:srgbClr val="FFCCFF"/>
    <a:srgbClr val="FFFF99"/>
    <a:srgbClr val="DEB3E7"/>
    <a:srgbClr val="FF9900"/>
    <a:srgbClr val="FDD387"/>
    <a:srgbClr val="381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>
        <p:scale>
          <a:sx n="60" d="100"/>
          <a:sy n="60" d="100"/>
        </p:scale>
        <p:origin x="-117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A4805CAE-FE54-4982-90F4-194FF2850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238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0F5422-5F8E-4F5F-ABD4-07B524DE6CE3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ru-RU" altLang="ru-RU" smtClean="0"/>
              <a:t>Цель этого упражнения – формирование у учащихся потребности в четкой формулировке определения понятия. Так, два утверждения «</a:t>
            </a:r>
            <a:r>
              <a:rPr lang="ru-RU" altLang="ru-RU" b="1" smtClean="0"/>
              <a:t>- отрезок – это часть прямой;» и «- луч – это часть прямой;» </a:t>
            </a:r>
            <a:r>
              <a:rPr lang="ru-RU" altLang="ru-RU" smtClean="0"/>
              <a:t>каждое из которых является верным, не может дать полного представления о том что такое отрезок и что такое луч. Поэтому у школьников возникает потребность дать более точное описание понятия. Таким образом достигается поставленная цель.</a:t>
            </a:r>
            <a:endParaRPr lang="ru-RU" altLang="ru-RU" b="1" smtClean="0"/>
          </a:p>
          <a:p>
            <a:endParaRPr lang="ru-RU" altLang="ru-RU" b="1" smtClean="0"/>
          </a:p>
          <a:p>
            <a:endParaRPr lang="en-US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7F4EA4-EE0F-4E3B-AD90-6A68159A250D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2906A-2CD8-4680-952C-4A506234E91A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71B13-8105-4998-A390-1A7CB54F0DF0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7F5E2-E80A-4C1C-90C6-9460643367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84D7-79FD-4746-9858-BBC79C92952F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DA17-1775-4D81-8A31-0DA53D6F1B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8FB27-44F7-41E4-8145-F528ADD63AA1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A612D-84A5-44D6-9C6C-D384FB1088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00551-5FC3-4CD9-98F0-C5C888D0033C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880CF-2064-48D4-AC5E-800ECF078A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22AF4-F839-4BFA-811F-31AE66D45F0F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2B62-6D4D-4CEF-8963-EE023C5227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0DADD-6D29-4819-AC9B-DE328B8E1414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1F588-173E-48C8-B7A9-5D0905F9B4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1A67C-980C-427B-A501-8DED92092EE7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4D76D-14B2-4EE1-B1E5-68D70D3212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D2826-5836-4F3C-A343-92C3929FD386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D99EC-0E4F-45C9-BC30-632D053807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C843B-932C-4087-B504-993F459991D4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AA156-EECE-47E7-9761-553FD66ABE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405FD66-B7C8-438A-B2CD-8EFC3FF75E2F}" type="datetime1">
              <a:rPr lang="ru-RU"/>
              <a:pPr>
                <a:defRPr/>
              </a:pPr>
              <a:t>14.09.2015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9624D10-B379-47BF-A597-56703F6BA5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A7E1B9-640A-432F-AAED-AD4ECBDDA747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14.09.2015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2124075" y="1989138"/>
            <a:ext cx="68040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Прямая АВ и отрезок СD:</a:t>
            </a:r>
          </a:p>
        </p:txBody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428625" y="2565400"/>
            <a:ext cx="4359275" cy="4297363"/>
            <a:chOff x="270" y="1616"/>
            <a:chExt cx="2746" cy="2707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2311" name="Text Box 12"/>
            <p:cNvSpPr txBox="1">
              <a:spLocks noChangeArrowheads="1"/>
            </p:cNvSpPr>
            <p:nvPr/>
          </p:nvSpPr>
          <p:spPr bwMode="auto">
            <a:xfrm>
              <a:off x="270" y="2745"/>
              <a:ext cx="33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А</a:t>
              </a:r>
            </a:p>
          </p:txBody>
        </p:sp>
        <p:sp>
          <p:nvSpPr>
            <p:cNvPr id="12312" name="Text Box 13"/>
            <p:cNvSpPr txBox="1">
              <a:spLocks noChangeArrowheads="1"/>
            </p:cNvSpPr>
            <p:nvPr/>
          </p:nvSpPr>
          <p:spPr bwMode="auto">
            <a:xfrm>
              <a:off x="1927" y="1616"/>
              <a:ext cx="33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В</a:t>
              </a:r>
            </a:p>
          </p:txBody>
        </p:sp>
        <p:sp>
          <p:nvSpPr>
            <p:cNvPr id="12313" name="Text Box 14"/>
            <p:cNvSpPr txBox="1">
              <a:spLocks noChangeArrowheads="1"/>
            </p:cNvSpPr>
            <p:nvPr/>
          </p:nvSpPr>
          <p:spPr bwMode="auto">
            <a:xfrm>
              <a:off x="1292" y="3203"/>
              <a:ext cx="32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С</a:t>
              </a:r>
            </a:p>
          </p:txBody>
        </p:sp>
        <p:sp>
          <p:nvSpPr>
            <p:cNvPr id="12314" name="Text Box 15"/>
            <p:cNvSpPr txBox="1">
              <a:spLocks noChangeArrowheads="1"/>
            </p:cNvSpPr>
            <p:nvPr/>
          </p:nvSpPr>
          <p:spPr bwMode="auto">
            <a:xfrm>
              <a:off x="2381" y="3916"/>
              <a:ext cx="35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Georgia" pitchFamily="18" charset="0"/>
                </a:rPr>
                <a:t>D</a:t>
              </a:r>
              <a:endParaRPr lang="ru-RU" sz="3600">
                <a:latin typeface="Georgia" pitchFamily="18" charset="0"/>
              </a:endParaRPr>
            </a:p>
          </p:txBody>
        </p:sp>
      </p:grp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3635375" y="32845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 dirty="0">
                <a:latin typeface="Georgia" pitchFamily="18" charset="0"/>
              </a:rPr>
              <a:t>Не пересекаются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3635375" y="41481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Пересекаются</a:t>
            </a:r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7740650" y="0"/>
            <a:ext cx="1403350" cy="11969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Georgia" pitchFamily="18" charset="0"/>
              </a:rPr>
              <a:t>II</a:t>
            </a:r>
            <a:endParaRPr lang="ru-RU" sz="3600">
              <a:latin typeface="Georgia" pitchFamily="18" charset="0"/>
            </a:endParaRP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2900" y="275321"/>
            <a:ext cx="7397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/>
              <a:t>Выбери и укажи правильный вариант ответа.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96"/>
                  </p:tgtEl>
                </p:cond>
              </p:nextCondLst>
            </p:seq>
          </p:childTnLst>
        </p:cTn>
      </p:par>
    </p:tnLst>
    <p:bldLst>
      <p:bldP spid="2049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2339975" y="1989138"/>
            <a:ext cx="489585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Лучи АВ и С</a:t>
            </a:r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D: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468313" y="2565400"/>
            <a:ext cx="4319587" cy="4297363"/>
            <a:chOff x="295" y="1616"/>
            <a:chExt cx="2721" cy="2707"/>
          </a:xfrm>
        </p:grpSpPr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3335" name="Text Box 12"/>
            <p:cNvSpPr txBox="1">
              <a:spLocks noChangeArrowheads="1"/>
            </p:cNvSpPr>
            <p:nvPr/>
          </p:nvSpPr>
          <p:spPr bwMode="auto">
            <a:xfrm>
              <a:off x="295" y="2795"/>
              <a:ext cx="33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А</a:t>
              </a:r>
            </a:p>
          </p:txBody>
        </p:sp>
        <p:sp>
          <p:nvSpPr>
            <p:cNvPr id="13336" name="Text Box 13"/>
            <p:cNvSpPr txBox="1">
              <a:spLocks noChangeArrowheads="1"/>
            </p:cNvSpPr>
            <p:nvPr/>
          </p:nvSpPr>
          <p:spPr bwMode="auto">
            <a:xfrm>
              <a:off x="1927" y="1616"/>
              <a:ext cx="33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В</a:t>
              </a:r>
            </a:p>
          </p:txBody>
        </p:sp>
        <p:sp>
          <p:nvSpPr>
            <p:cNvPr id="13337" name="Text Box 14"/>
            <p:cNvSpPr txBox="1">
              <a:spLocks noChangeArrowheads="1"/>
            </p:cNvSpPr>
            <p:nvPr/>
          </p:nvSpPr>
          <p:spPr bwMode="auto">
            <a:xfrm>
              <a:off x="1292" y="3203"/>
              <a:ext cx="32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С</a:t>
              </a:r>
            </a:p>
          </p:txBody>
        </p:sp>
        <p:sp>
          <p:nvSpPr>
            <p:cNvPr id="13338" name="Text Box 15"/>
            <p:cNvSpPr txBox="1">
              <a:spLocks noChangeArrowheads="1"/>
            </p:cNvSpPr>
            <p:nvPr/>
          </p:nvSpPr>
          <p:spPr bwMode="auto">
            <a:xfrm>
              <a:off x="2381" y="3916"/>
              <a:ext cx="35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Georgia" pitchFamily="18" charset="0"/>
                </a:rPr>
                <a:t>D</a:t>
              </a:r>
              <a:endParaRPr lang="ru-RU" sz="3600">
                <a:latin typeface="Georgia" pitchFamily="18" charset="0"/>
              </a:endParaRPr>
            </a:p>
          </p:txBody>
        </p:sp>
      </p:grp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3635375" y="32845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Не пересекаются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635375" y="41481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Пересекаются</a:t>
            </a:r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7740650" y="0"/>
            <a:ext cx="1403350" cy="11969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Georgia" pitchFamily="18" charset="0"/>
              </a:rPr>
              <a:t>III</a:t>
            </a:r>
            <a:endParaRPr lang="ru-RU" sz="3600">
              <a:latin typeface="Georgia" pitchFamily="18" charset="0"/>
            </a:endParaRP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2900" y="275321"/>
            <a:ext cx="7397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/>
              <a:t>Выбери и укажи правильный вариант ответа.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0"/>
                  </p:tgtEl>
                </p:cond>
              </p:nextCondLst>
            </p:seq>
          </p:childTnLst>
        </p:cTn>
      </p:par>
    </p:tnLst>
    <p:bldLst>
      <p:bldP spid="2152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2339975" y="1989138"/>
            <a:ext cx="489585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Лучи АВ и </a:t>
            </a:r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DC: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468313" y="2500313"/>
            <a:ext cx="4319587" cy="4362450"/>
            <a:chOff x="295" y="1575"/>
            <a:chExt cx="2721" cy="2748"/>
          </a:xfrm>
        </p:grpSpPr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4359" name="Text Box 12"/>
            <p:cNvSpPr txBox="1">
              <a:spLocks noChangeArrowheads="1"/>
            </p:cNvSpPr>
            <p:nvPr/>
          </p:nvSpPr>
          <p:spPr bwMode="auto">
            <a:xfrm>
              <a:off x="295" y="2795"/>
              <a:ext cx="33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А</a:t>
              </a:r>
            </a:p>
          </p:txBody>
        </p:sp>
        <p:sp>
          <p:nvSpPr>
            <p:cNvPr id="14360" name="Text Box 13"/>
            <p:cNvSpPr txBox="1">
              <a:spLocks noChangeArrowheads="1"/>
            </p:cNvSpPr>
            <p:nvPr/>
          </p:nvSpPr>
          <p:spPr bwMode="auto">
            <a:xfrm>
              <a:off x="1890" y="1575"/>
              <a:ext cx="33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В</a:t>
              </a:r>
            </a:p>
          </p:txBody>
        </p:sp>
        <p:sp>
          <p:nvSpPr>
            <p:cNvPr id="14361" name="Text Box 14"/>
            <p:cNvSpPr txBox="1">
              <a:spLocks noChangeArrowheads="1"/>
            </p:cNvSpPr>
            <p:nvPr/>
          </p:nvSpPr>
          <p:spPr bwMode="auto">
            <a:xfrm>
              <a:off x="1292" y="3203"/>
              <a:ext cx="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С</a:t>
              </a:r>
            </a:p>
          </p:txBody>
        </p:sp>
        <p:sp>
          <p:nvSpPr>
            <p:cNvPr id="14362" name="Text Box 15"/>
            <p:cNvSpPr txBox="1">
              <a:spLocks noChangeArrowheads="1"/>
            </p:cNvSpPr>
            <p:nvPr/>
          </p:nvSpPr>
          <p:spPr bwMode="auto">
            <a:xfrm>
              <a:off x="2381" y="3916"/>
              <a:ext cx="35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Georgia" pitchFamily="18" charset="0"/>
                </a:rPr>
                <a:t>D</a:t>
              </a:r>
              <a:endParaRPr lang="ru-RU" sz="3600">
                <a:latin typeface="Georgia" pitchFamily="18" charset="0"/>
              </a:endParaRPr>
            </a:p>
          </p:txBody>
        </p:sp>
      </p:grp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3635375" y="32845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Не пересекаются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3635375" y="41481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Пересекаются</a:t>
            </a:r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>
            <a:off x="7740650" y="0"/>
            <a:ext cx="1403350" cy="11969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i="0">
                <a:latin typeface="Georgia" pitchFamily="18" charset="0"/>
              </a:rPr>
              <a:t>III</a:t>
            </a:r>
            <a:endParaRPr lang="ru-RU" sz="3600" i="0">
              <a:latin typeface="Georgia" pitchFamily="18" charset="0"/>
            </a:endParaRP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i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2900" y="275321"/>
            <a:ext cx="7397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/>
              <a:t>Выбери и укажи правильный вариант ответа.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5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5"/>
                  </p:tgtEl>
                </p:cond>
              </p:nextCondLst>
            </p:seq>
          </p:childTnLst>
        </p:cTn>
      </p:par>
    </p:tnLst>
    <p:bldLst>
      <p:bldP spid="2254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2339975" y="1989138"/>
            <a:ext cx="6624638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Отрезок АВ и луч DC:</a:t>
            </a: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468313" y="2565400"/>
            <a:ext cx="4319587" cy="4297363"/>
            <a:chOff x="295" y="1616"/>
            <a:chExt cx="2721" cy="2707"/>
          </a:xfrm>
        </p:grpSpPr>
        <p:sp>
          <p:nvSpPr>
            <p:cNvPr id="23558" name="Line 6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3560" name="Oval 8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3561" name="Oval 9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3562" name="Oval 10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23563" name="Oval 11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5383" name="Text Box 12"/>
            <p:cNvSpPr txBox="1">
              <a:spLocks noChangeArrowheads="1"/>
            </p:cNvSpPr>
            <p:nvPr/>
          </p:nvSpPr>
          <p:spPr bwMode="auto">
            <a:xfrm>
              <a:off x="295" y="2795"/>
              <a:ext cx="33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А</a:t>
              </a:r>
            </a:p>
          </p:txBody>
        </p:sp>
        <p:sp>
          <p:nvSpPr>
            <p:cNvPr id="15384" name="Text Box 13"/>
            <p:cNvSpPr txBox="1">
              <a:spLocks noChangeArrowheads="1"/>
            </p:cNvSpPr>
            <p:nvPr/>
          </p:nvSpPr>
          <p:spPr bwMode="auto">
            <a:xfrm>
              <a:off x="1927" y="1616"/>
              <a:ext cx="33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В</a:t>
              </a:r>
            </a:p>
          </p:txBody>
        </p:sp>
        <p:sp>
          <p:nvSpPr>
            <p:cNvPr id="15385" name="Text Box 14"/>
            <p:cNvSpPr txBox="1">
              <a:spLocks noChangeArrowheads="1"/>
            </p:cNvSpPr>
            <p:nvPr/>
          </p:nvSpPr>
          <p:spPr bwMode="auto">
            <a:xfrm>
              <a:off x="1292" y="3203"/>
              <a:ext cx="32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С</a:t>
              </a:r>
            </a:p>
          </p:txBody>
        </p:sp>
        <p:sp>
          <p:nvSpPr>
            <p:cNvPr id="15386" name="Text Box 15"/>
            <p:cNvSpPr txBox="1">
              <a:spLocks noChangeArrowheads="1"/>
            </p:cNvSpPr>
            <p:nvPr/>
          </p:nvSpPr>
          <p:spPr bwMode="auto">
            <a:xfrm>
              <a:off x="2381" y="3916"/>
              <a:ext cx="35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Georgia" pitchFamily="18" charset="0"/>
                </a:rPr>
                <a:t>D</a:t>
              </a:r>
              <a:endParaRPr lang="ru-RU" sz="3600">
                <a:latin typeface="Georgia" pitchFamily="18" charset="0"/>
              </a:endParaRPr>
            </a:p>
          </p:txBody>
        </p:sp>
      </p:grp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3635375" y="32845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Не пересекаются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3635375" y="4148138"/>
            <a:ext cx="3600450" cy="574675"/>
          </a:xfrm>
          <a:prstGeom prst="rect">
            <a:avLst/>
          </a:prstGeom>
          <a:ln w="38100">
            <a:solidFill>
              <a:srgbClr val="000099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Пересекаются</a:t>
            </a:r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7740650" y="0"/>
            <a:ext cx="1403350" cy="11969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Georgia" pitchFamily="18" charset="0"/>
              </a:rPr>
              <a:t>IV</a:t>
            </a:r>
            <a:endParaRPr lang="ru-RU" sz="3600">
              <a:latin typeface="Georgia" pitchFamily="18" charset="0"/>
            </a:endParaRP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2900" y="275321"/>
            <a:ext cx="7397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/>
              <a:t>Выбери и укажи правильный вариант ответа.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9"/>
                  </p:tgtEl>
                </p:cond>
              </p:nextCondLst>
            </p:seq>
          </p:childTnLst>
        </p:cTn>
      </p:par>
    </p:tnLst>
    <p:bldLst>
      <p:bldP spid="2356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7800" y="101600"/>
            <a:ext cx="8839200" cy="1144588"/>
          </a:xfrm>
          <a:prstGeom prst="rect">
            <a:avLst/>
          </a:prstGeom>
          <a:gradFill rotWithShape="0">
            <a:gsLst>
              <a:gs pos="0">
                <a:srgbClr val="FFD1D1"/>
              </a:gs>
              <a:gs pos="50000">
                <a:srgbClr val="ABE3FF"/>
              </a:gs>
              <a:gs pos="100000">
                <a:srgbClr val="FFD1D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81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/>
            <a:r>
              <a:rPr lang="ru-RU" altLang="ru-RU" sz="2300" b="1">
                <a:latin typeface="Arial Narrow" pitchFamily="34" charset="0"/>
              </a:rPr>
              <a:t> 1) Предположим, что кто-то из ваших знакомых знает, что такое точка и что такое прямая, но не знает, что такое отрезок и что такое луч. Как бы вы ему это объяснили?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438400"/>
            <a:ext cx="82296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ctr"/>
            <a:r>
              <a:rPr lang="ru-RU" altLang="ru-RU" sz="2200" b="1" dirty="0">
                <a:latin typeface="Arial Narrow" pitchFamily="34" charset="0"/>
              </a:rPr>
              <a:t>Какие из следующих утверждений вы выбрали бы для того, чтобы объяснить, что такое отрезок и что такое луч:</a:t>
            </a:r>
          </a:p>
        </p:txBody>
      </p:sp>
      <p:grpSp>
        <p:nvGrpSpPr>
          <p:cNvPr id="8196" name="Group 36"/>
          <p:cNvGrpSpPr>
            <a:grpSpLocks/>
          </p:cNvGrpSpPr>
          <p:nvPr/>
        </p:nvGrpSpPr>
        <p:grpSpPr bwMode="auto">
          <a:xfrm>
            <a:off x="969963" y="1503363"/>
            <a:ext cx="3211512" cy="935037"/>
            <a:chOff x="611" y="947"/>
            <a:chExt cx="2023" cy="589"/>
          </a:xfrm>
        </p:grpSpPr>
        <p:sp>
          <p:nvSpPr>
            <p:cNvPr id="8211" name="AutoShape 5"/>
            <p:cNvSpPr>
              <a:spLocks noChangeArrowheads="1"/>
            </p:cNvSpPr>
            <p:nvPr/>
          </p:nvSpPr>
          <p:spPr bwMode="auto">
            <a:xfrm>
              <a:off x="611" y="947"/>
              <a:ext cx="2023" cy="589"/>
            </a:xfrm>
            <a:prstGeom prst="cloudCallout">
              <a:avLst>
                <a:gd name="adj1" fmla="val -29486"/>
                <a:gd name="adj2" fmla="val 21139"/>
              </a:avLst>
            </a:prstGeom>
            <a:solidFill>
              <a:srgbClr val="FEE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ru-RU"/>
            </a:p>
          </p:txBody>
        </p:sp>
        <p:sp>
          <p:nvSpPr>
            <p:cNvPr id="8212" name="Line 6"/>
            <p:cNvSpPr>
              <a:spLocks noChangeShapeType="1"/>
            </p:cNvSpPr>
            <p:nvPr/>
          </p:nvSpPr>
          <p:spPr bwMode="auto">
            <a:xfrm>
              <a:off x="1008" y="1136"/>
              <a:ext cx="125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Oval 7"/>
            <p:cNvSpPr>
              <a:spLocks noChangeArrowheads="1"/>
            </p:cNvSpPr>
            <p:nvPr/>
          </p:nvSpPr>
          <p:spPr bwMode="auto">
            <a:xfrm>
              <a:off x="984" y="1112"/>
              <a:ext cx="34" cy="47"/>
            </a:xfrm>
            <a:prstGeom prst="ellipse">
              <a:avLst/>
            </a:prstGeom>
            <a:solidFill>
              <a:srgbClr val="FEEDCE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8214" name="Oval 8"/>
            <p:cNvSpPr>
              <a:spLocks noChangeArrowheads="1"/>
            </p:cNvSpPr>
            <p:nvPr/>
          </p:nvSpPr>
          <p:spPr bwMode="auto">
            <a:xfrm>
              <a:off x="2234" y="1113"/>
              <a:ext cx="34" cy="47"/>
            </a:xfrm>
            <a:prstGeom prst="ellipse">
              <a:avLst/>
            </a:prstGeom>
            <a:solidFill>
              <a:srgbClr val="FEEDCE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8215" name="Text Box 9"/>
            <p:cNvSpPr txBox="1">
              <a:spLocks noChangeArrowheads="1"/>
            </p:cNvSpPr>
            <p:nvPr/>
          </p:nvSpPr>
          <p:spPr bwMode="auto">
            <a:xfrm>
              <a:off x="864" y="1136"/>
              <a:ext cx="3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2000" i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8216" name="Text Box 10"/>
            <p:cNvSpPr txBox="1">
              <a:spLocks noChangeArrowheads="1"/>
            </p:cNvSpPr>
            <p:nvPr/>
          </p:nvSpPr>
          <p:spPr bwMode="auto">
            <a:xfrm>
              <a:off x="2061" y="1157"/>
              <a:ext cx="240" cy="250"/>
            </a:xfrm>
            <a:prstGeom prst="rect">
              <a:avLst/>
            </a:prstGeom>
            <a:solidFill>
              <a:srgbClr val="FEE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2000" i="1">
                  <a:solidFill>
                    <a:srgbClr val="000000"/>
                  </a:solidFill>
                </a:rPr>
                <a:t>N</a:t>
              </a:r>
              <a:endParaRPr lang="ru-RU" altLang="ru-RU" sz="20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8197" name="Group 31"/>
          <p:cNvGrpSpPr>
            <a:grpSpLocks/>
          </p:cNvGrpSpPr>
          <p:nvPr/>
        </p:nvGrpSpPr>
        <p:grpSpPr bwMode="auto">
          <a:xfrm>
            <a:off x="4838700" y="1382713"/>
            <a:ext cx="3314700" cy="1055687"/>
            <a:chOff x="3048" y="871"/>
            <a:chExt cx="2088" cy="665"/>
          </a:xfrm>
        </p:grpSpPr>
        <p:sp>
          <p:nvSpPr>
            <p:cNvPr id="8205" name="AutoShape 12"/>
            <p:cNvSpPr>
              <a:spLocks noChangeArrowheads="1"/>
            </p:cNvSpPr>
            <p:nvPr/>
          </p:nvSpPr>
          <p:spPr bwMode="auto">
            <a:xfrm>
              <a:off x="3048" y="871"/>
              <a:ext cx="2088" cy="665"/>
            </a:xfrm>
            <a:prstGeom prst="cloudCallout">
              <a:avLst>
                <a:gd name="adj1" fmla="val -35440"/>
                <a:gd name="adj2" fmla="val 13009"/>
              </a:avLst>
            </a:prstGeom>
            <a:solidFill>
              <a:srgbClr val="ABE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ru-RU"/>
            </a:p>
          </p:txBody>
        </p:sp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4512" y="1152"/>
              <a:ext cx="307" cy="250"/>
            </a:xfrm>
            <a:prstGeom prst="rect">
              <a:avLst/>
            </a:prstGeom>
            <a:solidFill>
              <a:srgbClr val="ABE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2000" i="1">
                  <a:solidFill>
                    <a:srgbClr val="000000"/>
                  </a:solidFill>
                </a:rPr>
                <a:t>M</a:t>
              </a:r>
              <a:endParaRPr lang="ru-RU" altLang="ru-RU" sz="2000">
                <a:solidFill>
                  <a:srgbClr val="000000"/>
                </a:solidFill>
              </a:endParaRPr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3469" y="1152"/>
              <a:ext cx="327" cy="250"/>
            </a:xfrm>
            <a:prstGeom prst="rect">
              <a:avLst/>
            </a:prstGeom>
            <a:solidFill>
              <a:srgbClr val="ABE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2000" i="1">
                  <a:solidFill>
                    <a:srgbClr val="000000"/>
                  </a:solidFill>
                </a:rPr>
                <a:t>N</a:t>
              </a:r>
              <a:endParaRPr lang="ru-RU" altLang="ru-RU" sz="2000">
                <a:solidFill>
                  <a:srgbClr val="000000"/>
                </a:solidFill>
              </a:endParaRPr>
            </a:p>
          </p:txBody>
        </p:sp>
        <p:grpSp>
          <p:nvGrpSpPr>
            <p:cNvPr id="8208" name="Group 15"/>
            <p:cNvGrpSpPr>
              <a:grpSpLocks/>
            </p:cNvGrpSpPr>
            <p:nvPr/>
          </p:nvGrpSpPr>
          <p:grpSpPr bwMode="auto">
            <a:xfrm>
              <a:off x="3456" y="1104"/>
              <a:ext cx="1272" cy="19"/>
              <a:chOff x="2943" y="1320"/>
              <a:chExt cx="1272" cy="19"/>
            </a:xfrm>
          </p:grpSpPr>
          <p:sp>
            <p:nvSpPr>
              <p:cNvPr id="8209" name="Oval 16"/>
              <p:cNvSpPr>
                <a:spLocks noChangeArrowheads="1"/>
              </p:cNvSpPr>
              <p:nvPr/>
            </p:nvSpPr>
            <p:spPr bwMode="auto">
              <a:xfrm rot="-8871487">
                <a:off x="4191" y="1320"/>
                <a:ext cx="24" cy="19"/>
              </a:xfrm>
              <a:prstGeom prst="ellipse">
                <a:avLst/>
              </a:prstGeom>
              <a:solidFill>
                <a:srgbClr val="ABE3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10" name="Line 17"/>
              <p:cNvSpPr>
                <a:spLocks noChangeShapeType="1"/>
              </p:cNvSpPr>
              <p:nvPr/>
            </p:nvSpPr>
            <p:spPr bwMode="auto">
              <a:xfrm>
                <a:off x="2943" y="1333"/>
                <a:ext cx="125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23825" y="3306763"/>
            <a:ext cx="4311650" cy="457200"/>
          </a:xfrm>
          <a:prstGeom prst="rect">
            <a:avLst/>
          </a:prstGeom>
          <a:solidFill>
            <a:srgbClr val="FEED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/>
              <a:t>- </a:t>
            </a:r>
            <a:r>
              <a:rPr lang="ru-RU" altLang="ru-RU" b="1">
                <a:latin typeface="Arial Narrow" pitchFamily="34" charset="0"/>
              </a:rPr>
              <a:t>отрезок – это часть прямой;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23825" y="3830638"/>
            <a:ext cx="4311650" cy="1187450"/>
          </a:xfrm>
          <a:prstGeom prst="rect">
            <a:avLst/>
          </a:prstGeom>
          <a:solidFill>
            <a:srgbClr val="FEED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>
                <a:latin typeface="Arial Narrow" pitchFamily="34" charset="0"/>
              </a:rPr>
              <a:t>- отрезок – часть прямой, ограниченная двумя точками этой прямой;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123825" y="5083175"/>
            <a:ext cx="4311650" cy="1552575"/>
          </a:xfrm>
          <a:prstGeom prst="rect">
            <a:avLst/>
          </a:prstGeom>
          <a:solidFill>
            <a:srgbClr val="FEED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>
                <a:latin typeface="Arial Narrow" pitchFamily="34" charset="0"/>
              </a:rPr>
              <a:t>- отрезок – все точки прямой, расположенные между какими-либо двумя точками этой прямой, и сами эти две точки.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775200" y="3303588"/>
            <a:ext cx="4251325" cy="457200"/>
          </a:xfrm>
          <a:prstGeom prst="rect">
            <a:avLst/>
          </a:prstGeom>
          <a:solidFill>
            <a:srgbClr val="ABE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>
                <a:latin typeface="Arial Narrow" pitchFamily="34" charset="0"/>
              </a:rPr>
              <a:t>- луч – это часть прямой;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4775200" y="3829050"/>
            <a:ext cx="4267200" cy="1187450"/>
          </a:xfrm>
          <a:prstGeom prst="rect">
            <a:avLst/>
          </a:prstGeom>
          <a:solidFill>
            <a:srgbClr val="ABE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>
                <a:latin typeface="Arial Narrow" pitchFamily="34" charset="0"/>
              </a:rPr>
              <a:t>- луч – часть прямой, ограниченная с одной стороны какой-либо точкой этой прямой;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4775200" y="5083175"/>
            <a:ext cx="4254500" cy="1552575"/>
          </a:xfrm>
          <a:prstGeom prst="rect">
            <a:avLst/>
          </a:prstGeom>
          <a:solidFill>
            <a:srgbClr val="ABE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>
                <a:latin typeface="Arial Narrow" pitchFamily="34" charset="0"/>
              </a:rPr>
              <a:t>- луч – все точки прямой, расположенные по одну сторону от какой-либо точки этой прямой и сама эта точка.</a:t>
            </a:r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4586288" y="3322638"/>
            <a:ext cx="0" cy="3276600"/>
          </a:xfrm>
          <a:prstGeom prst="line">
            <a:avLst/>
          </a:prstGeom>
          <a:noFill/>
          <a:ln w="38100">
            <a:pattFill prst="lgConfetti">
              <a:fgClr>
                <a:srgbClr val="FFD1D1"/>
              </a:fgClr>
              <a:bgClr>
                <a:srgbClr val="ABE3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6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91" grpId="0" animBg="1" autoUpdateAnimBg="0"/>
      <p:bldP spid="3093" grpId="0" animBg="1" autoUpdateAnimBg="0"/>
      <p:bldP spid="3095" grpId="0" animBg="1" autoUpdateAnimBg="0"/>
      <p:bldP spid="3092" grpId="0" animBg="1" autoUpdateAnimBg="0"/>
      <p:bldP spid="3094" grpId="0" animBg="1" autoUpdateAnimBg="0"/>
      <p:bldP spid="3096" grpId="0" animBg="1" autoUpdateAnimBg="0"/>
      <p:bldP spid="310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20484" y="1571612"/>
            <a:ext cx="3674404" cy="1569660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№ </a:t>
            </a:r>
            <a:r>
              <a:rPr lang="ru-RU" sz="9600" i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83</a:t>
            </a:r>
            <a:endParaRPr lang="ru-RU" sz="9600" i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50199" y="1772816"/>
            <a:ext cx="5643602" cy="255454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i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№</a:t>
            </a:r>
            <a:r>
              <a:rPr lang="ru-RU" sz="88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98 </a:t>
            </a:r>
          </a:p>
          <a:p>
            <a:pPr algn="ctr">
              <a:defRPr/>
            </a:pPr>
            <a:r>
              <a:rPr lang="ru-RU" sz="72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(</a:t>
            </a:r>
            <a:r>
              <a:rPr lang="ru-RU" sz="7200" i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сам-но</a:t>
            </a:r>
            <a:r>
              <a:rPr lang="ru-RU" sz="72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1795130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П.3,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101,                 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77, 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105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Arial" pitchFamily="34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WordArt 6"/>
          <p:cNvSpPr>
            <a:spLocks noChangeArrowheads="1" noChangeShapeType="1" noTextEdit="1"/>
          </p:cNvSpPr>
          <p:nvPr/>
        </p:nvSpPr>
        <p:spPr bwMode="auto">
          <a:xfrm>
            <a:off x="2124075" y="2276475"/>
            <a:ext cx="6624638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Georgia"/>
              </a:rPr>
              <a:t>Прямая делит плоскость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Georgia"/>
              </a:rPr>
              <a:t>на ......... части.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468313" y="4076700"/>
            <a:ext cx="6481762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7" name="Freeform 11"/>
          <p:cNvSpPr>
            <a:spLocks/>
          </p:cNvSpPr>
          <p:nvPr/>
        </p:nvSpPr>
        <p:spPr bwMode="auto">
          <a:xfrm>
            <a:off x="827088" y="3429000"/>
            <a:ext cx="6735762" cy="2514600"/>
          </a:xfrm>
          <a:custGeom>
            <a:avLst/>
            <a:gdLst>
              <a:gd name="T0" fmla="*/ 2147483647 w 4243"/>
              <a:gd name="T1" fmla="*/ 0 h 1584"/>
              <a:gd name="T2" fmla="*/ 0 w 4243"/>
              <a:gd name="T3" fmla="*/ 2147483647 h 1584"/>
              <a:gd name="T4" fmla="*/ 2147483647 w 4243"/>
              <a:gd name="T5" fmla="*/ 2147483647 h 1584"/>
              <a:gd name="T6" fmla="*/ 2147483647 w 4243"/>
              <a:gd name="T7" fmla="*/ 2147483647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4243"/>
              <a:gd name="T13" fmla="*/ 0 h 1584"/>
              <a:gd name="T14" fmla="*/ 4243 w 4243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43" h="1584">
                <a:moveTo>
                  <a:pt x="941" y="0"/>
                </a:moveTo>
                <a:lnTo>
                  <a:pt x="0" y="451"/>
                </a:lnTo>
                <a:lnTo>
                  <a:pt x="3283" y="1584"/>
                </a:lnTo>
                <a:lnTo>
                  <a:pt x="4243" y="1075"/>
                </a:lnTo>
              </a:path>
            </a:pathLst>
          </a:custGeom>
          <a:solidFill>
            <a:srgbClr val="99FF66"/>
          </a:soli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-762000" y="4206875"/>
            <a:ext cx="6765925" cy="2743200"/>
          </a:xfrm>
          <a:custGeom>
            <a:avLst/>
            <a:gdLst>
              <a:gd name="T0" fmla="*/ 0 w 4262"/>
              <a:gd name="T1" fmla="*/ 2147483647 h 1728"/>
              <a:gd name="T2" fmla="*/ 2147483647 w 4262"/>
              <a:gd name="T3" fmla="*/ 0 h 1728"/>
              <a:gd name="T4" fmla="*/ 2147483647 w 4262"/>
              <a:gd name="T5" fmla="*/ 2147483647 h 1728"/>
              <a:gd name="T6" fmla="*/ 2147483647 w 4262"/>
              <a:gd name="T7" fmla="*/ 2147483647 h 1728"/>
              <a:gd name="T8" fmla="*/ 0 60000 65536"/>
              <a:gd name="T9" fmla="*/ 0 60000 65536"/>
              <a:gd name="T10" fmla="*/ 0 60000 65536"/>
              <a:gd name="T11" fmla="*/ 0 60000 65536"/>
              <a:gd name="T12" fmla="*/ 0 w 4262"/>
              <a:gd name="T13" fmla="*/ 0 h 1728"/>
              <a:gd name="T14" fmla="*/ 4262 w 4262"/>
              <a:gd name="T15" fmla="*/ 1728 h 1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2" h="1728">
                <a:moveTo>
                  <a:pt x="0" y="470"/>
                </a:moveTo>
                <a:lnTo>
                  <a:pt x="979" y="0"/>
                </a:lnTo>
                <a:lnTo>
                  <a:pt x="4262" y="1132"/>
                </a:lnTo>
                <a:lnTo>
                  <a:pt x="3245" y="1728"/>
                </a:lnTo>
              </a:path>
            </a:pathLst>
          </a:custGeom>
          <a:solidFill>
            <a:srgbClr val="FFCCFF"/>
          </a:soli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68313" y="3573463"/>
            <a:ext cx="533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А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443663" y="5589588"/>
            <a:ext cx="5349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В</a:t>
            </a:r>
          </a:p>
        </p:txBody>
      </p:sp>
      <p:sp>
        <p:nvSpPr>
          <p:cNvPr id="24591" name="WordArt 15"/>
          <p:cNvSpPr>
            <a:spLocks noChangeArrowheads="1" noChangeShapeType="1" noTextEdit="1"/>
          </p:cNvSpPr>
          <p:nvPr/>
        </p:nvSpPr>
        <p:spPr bwMode="auto">
          <a:xfrm>
            <a:off x="4356100" y="2708275"/>
            <a:ext cx="1150938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две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20962" y="332656"/>
            <a:ext cx="4241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0" i="0" dirty="0"/>
              <a:t>Восстанови текст.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5" grpId="0" animBg="1"/>
      <p:bldP spid="24587" grpId="0" animBg="1"/>
      <p:bldP spid="24588" grpId="0" animBg="1"/>
      <p:bldP spid="24589" grpId="0"/>
      <p:bldP spid="24590" grpId="0"/>
      <p:bldP spid="245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124075" y="2276475"/>
            <a:ext cx="6624638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Georgia"/>
              </a:rPr>
              <a:t>Две пересекающиеся прямые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Georgia"/>
              </a:rPr>
              <a:t>делят плоскость на ......... части.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68313" y="4076700"/>
            <a:ext cx="6481762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443663" y="5589588"/>
            <a:ext cx="5349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В</a:t>
            </a:r>
          </a:p>
        </p:txBody>
      </p:sp>
      <p:sp>
        <p:nvSpPr>
          <p:cNvPr id="26636" name="WordArt 12"/>
          <p:cNvSpPr>
            <a:spLocks noChangeArrowheads="1" noChangeShapeType="1" noTextEdit="1"/>
          </p:cNvSpPr>
          <p:nvPr/>
        </p:nvSpPr>
        <p:spPr bwMode="auto">
          <a:xfrm>
            <a:off x="6659563" y="2708275"/>
            <a:ext cx="360362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4</a:t>
            </a:r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>
            <a:off x="2193925" y="3581400"/>
            <a:ext cx="1798638" cy="3140075"/>
          </a:xfrm>
          <a:custGeom>
            <a:avLst/>
            <a:gdLst>
              <a:gd name="T0" fmla="*/ 0 w 1133"/>
              <a:gd name="T1" fmla="*/ 0 h 1978"/>
              <a:gd name="T2" fmla="*/ 2147483647 w 1133"/>
              <a:gd name="T3" fmla="*/ 2147483647 h 1978"/>
              <a:gd name="T4" fmla="*/ 0 60000 65536"/>
              <a:gd name="T5" fmla="*/ 0 60000 65536"/>
              <a:gd name="T6" fmla="*/ 0 w 1133"/>
              <a:gd name="T7" fmla="*/ 0 h 1978"/>
              <a:gd name="T8" fmla="*/ 1133 w 1133"/>
              <a:gd name="T9" fmla="*/ 1978 h 19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3" h="1978">
                <a:moveTo>
                  <a:pt x="0" y="0"/>
                </a:moveTo>
                <a:lnTo>
                  <a:pt x="1133" y="197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41" name="Freeform 17"/>
          <p:cNvSpPr>
            <a:spLocks/>
          </p:cNvSpPr>
          <p:nvPr/>
        </p:nvSpPr>
        <p:spPr bwMode="auto">
          <a:xfrm>
            <a:off x="468313" y="4149725"/>
            <a:ext cx="3524250" cy="2724150"/>
          </a:xfrm>
          <a:custGeom>
            <a:avLst/>
            <a:gdLst>
              <a:gd name="T0" fmla="*/ 0 w 2220"/>
              <a:gd name="T1" fmla="*/ 0 h 1716"/>
              <a:gd name="T2" fmla="*/ 2147483647 w 2220"/>
              <a:gd name="T3" fmla="*/ 2147483647 h 1716"/>
              <a:gd name="T4" fmla="*/ 2147483647 w 2220"/>
              <a:gd name="T5" fmla="*/ 2147483647 h 1716"/>
              <a:gd name="T6" fmla="*/ 0 60000 65536"/>
              <a:gd name="T7" fmla="*/ 0 60000 65536"/>
              <a:gd name="T8" fmla="*/ 0 60000 65536"/>
              <a:gd name="T9" fmla="*/ 0 w 2220"/>
              <a:gd name="T10" fmla="*/ 0 h 1716"/>
              <a:gd name="T11" fmla="*/ 2220 w 2220"/>
              <a:gd name="T12" fmla="*/ 1716 h 17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0" h="1716">
                <a:moveTo>
                  <a:pt x="0" y="0"/>
                </a:moveTo>
                <a:lnTo>
                  <a:pt x="1548" y="516"/>
                </a:lnTo>
                <a:lnTo>
                  <a:pt x="2220" y="1716"/>
                </a:lnTo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rgbClr val="FFFFFF"/>
              </a:gs>
            </a:gsLst>
            <a:path path="rect">
              <a:fillToRect l="100000" b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42" name="Freeform 18"/>
          <p:cNvSpPr>
            <a:spLocks/>
          </p:cNvSpPr>
          <p:nvPr/>
        </p:nvSpPr>
        <p:spPr bwMode="auto">
          <a:xfrm>
            <a:off x="533400" y="3382963"/>
            <a:ext cx="2316163" cy="1477962"/>
          </a:xfrm>
          <a:custGeom>
            <a:avLst/>
            <a:gdLst>
              <a:gd name="T0" fmla="*/ 0 w 1459"/>
              <a:gd name="T1" fmla="*/ 2147483647 h 931"/>
              <a:gd name="T2" fmla="*/ 2147483647 w 1459"/>
              <a:gd name="T3" fmla="*/ 2147483647 h 931"/>
              <a:gd name="T4" fmla="*/ 2147483647 w 1459"/>
              <a:gd name="T5" fmla="*/ 0 h 931"/>
              <a:gd name="T6" fmla="*/ 0 60000 65536"/>
              <a:gd name="T7" fmla="*/ 0 60000 65536"/>
              <a:gd name="T8" fmla="*/ 0 60000 65536"/>
              <a:gd name="T9" fmla="*/ 0 w 1459"/>
              <a:gd name="T10" fmla="*/ 0 h 931"/>
              <a:gd name="T11" fmla="*/ 1459 w 1459"/>
              <a:gd name="T12" fmla="*/ 931 h 9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9" h="931">
                <a:moveTo>
                  <a:pt x="0" y="413"/>
                </a:moveTo>
                <a:lnTo>
                  <a:pt x="1459" y="931"/>
                </a:lnTo>
                <a:lnTo>
                  <a:pt x="931" y="0"/>
                </a:lnTo>
              </a:path>
            </a:pathLst>
          </a:custGeom>
          <a:gradFill rotWithShape="1">
            <a:gsLst>
              <a:gs pos="0">
                <a:srgbClr val="CCCCFF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43" name="Freeform 19"/>
          <p:cNvSpPr>
            <a:spLocks/>
          </p:cNvSpPr>
          <p:nvPr/>
        </p:nvSpPr>
        <p:spPr bwMode="auto">
          <a:xfrm>
            <a:off x="2117725" y="3444875"/>
            <a:ext cx="4759325" cy="2792413"/>
          </a:xfrm>
          <a:custGeom>
            <a:avLst/>
            <a:gdLst>
              <a:gd name="T0" fmla="*/ 0 w 2998"/>
              <a:gd name="T1" fmla="*/ 0 h 1759"/>
              <a:gd name="T2" fmla="*/ 2147483647 w 2998"/>
              <a:gd name="T3" fmla="*/ 2147483647 h 1759"/>
              <a:gd name="T4" fmla="*/ 2147483647 w 2998"/>
              <a:gd name="T5" fmla="*/ 2147483647 h 1759"/>
              <a:gd name="T6" fmla="*/ 2147483647 w 2998"/>
              <a:gd name="T7" fmla="*/ 2147483647 h 1759"/>
              <a:gd name="T8" fmla="*/ 0 60000 65536"/>
              <a:gd name="T9" fmla="*/ 0 60000 65536"/>
              <a:gd name="T10" fmla="*/ 0 60000 65536"/>
              <a:gd name="T11" fmla="*/ 0 60000 65536"/>
              <a:gd name="T12" fmla="*/ 0 w 2998"/>
              <a:gd name="T13" fmla="*/ 0 h 1759"/>
              <a:gd name="T14" fmla="*/ 2998 w 2998"/>
              <a:gd name="T15" fmla="*/ 1759 h 17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98" h="1759">
                <a:moveTo>
                  <a:pt x="0" y="0"/>
                </a:moveTo>
                <a:lnTo>
                  <a:pt x="68" y="57"/>
                </a:lnTo>
                <a:lnTo>
                  <a:pt x="557" y="912"/>
                </a:lnTo>
                <a:lnTo>
                  <a:pt x="2998" y="1759"/>
                </a:ln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44" name="Freeform 20"/>
          <p:cNvSpPr>
            <a:spLocks/>
          </p:cNvSpPr>
          <p:nvPr/>
        </p:nvSpPr>
        <p:spPr bwMode="auto">
          <a:xfrm>
            <a:off x="3059113" y="5029200"/>
            <a:ext cx="3810000" cy="1828800"/>
          </a:xfrm>
          <a:custGeom>
            <a:avLst/>
            <a:gdLst>
              <a:gd name="T0" fmla="*/ 2147483647 w 2400"/>
              <a:gd name="T1" fmla="*/ 2147483647 h 1152"/>
              <a:gd name="T2" fmla="*/ 0 w 2400"/>
              <a:gd name="T3" fmla="*/ 0 h 1152"/>
              <a:gd name="T4" fmla="*/ 2147483647 w 2400"/>
              <a:gd name="T5" fmla="*/ 2147483647 h 1152"/>
              <a:gd name="T6" fmla="*/ 0 60000 65536"/>
              <a:gd name="T7" fmla="*/ 0 60000 65536"/>
              <a:gd name="T8" fmla="*/ 0 60000 65536"/>
              <a:gd name="T9" fmla="*/ 0 w 2400"/>
              <a:gd name="T10" fmla="*/ 0 h 1152"/>
              <a:gd name="T11" fmla="*/ 2400 w 2400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0" h="1152">
                <a:moveTo>
                  <a:pt x="682" y="1152"/>
                </a:moveTo>
                <a:lnTo>
                  <a:pt x="0" y="0"/>
                </a:lnTo>
                <a:lnTo>
                  <a:pt x="2400" y="836"/>
                </a:lnTo>
              </a:path>
            </a:pathLst>
          </a:custGeom>
          <a:gradFill rotWithShape="1">
            <a:gsLst>
              <a:gs pos="0">
                <a:srgbClr val="FF99CC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195513" y="321310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С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851275" y="6216650"/>
            <a:ext cx="569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Georgia" pitchFamily="18" charset="0"/>
              </a:rPr>
              <a:t>D</a:t>
            </a:r>
            <a:endParaRPr lang="ru-RU" sz="3600">
              <a:latin typeface="Georgia" pitchFamily="18" charset="0"/>
            </a:endParaRP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11188" y="3500438"/>
            <a:ext cx="533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А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2916238" y="4365625"/>
            <a:ext cx="563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О</a:t>
            </a:r>
          </a:p>
        </p:txBody>
      </p:sp>
      <p:sp>
        <p:nvSpPr>
          <p:cNvPr id="2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20962" y="332656"/>
            <a:ext cx="4241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0" i="0" dirty="0"/>
              <a:t>Восстанови текст.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6635" grpId="0"/>
      <p:bldP spid="26636" grpId="0" animBg="1"/>
      <p:bldP spid="26638" grpId="0" animBg="1"/>
      <p:bldP spid="26641" grpId="0" animBg="1"/>
      <p:bldP spid="26642" grpId="0" animBg="1"/>
      <p:bldP spid="26643" grpId="0" animBg="1"/>
      <p:bldP spid="26644" grpId="0" animBg="1"/>
      <p:bldP spid="26645" grpId="0"/>
      <p:bldP spid="26646" grpId="0"/>
      <p:bldP spid="26647" grpId="0"/>
      <p:bldP spid="266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619250" y="2276475"/>
            <a:ext cx="7524750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Georgia"/>
              </a:rPr>
              <a:t>Три пересекающиеся в одной точке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Georgia"/>
              </a:rPr>
              <a:t>прямые делят плоскость 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latin typeface="Georgia"/>
              </a:rPr>
              <a:t>на ......... частей.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468313" y="4076700"/>
            <a:ext cx="6481762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804025" y="5661025"/>
            <a:ext cx="534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В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4643438" y="3284538"/>
            <a:ext cx="360362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6</a:t>
            </a:r>
          </a:p>
        </p:txBody>
      </p:sp>
      <p:sp>
        <p:nvSpPr>
          <p:cNvPr id="27660" name="Freeform 12"/>
          <p:cNvSpPr>
            <a:spLocks/>
          </p:cNvSpPr>
          <p:nvPr/>
        </p:nvSpPr>
        <p:spPr bwMode="auto">
          <a:xfrm>
            <a:off x="2193925" y="3581400"/>
            <a:ext cx="1798638" cy="3140075"/>
          </a:xfrm>
          <a:custGeom>
            <a:avLst/>
            <a:gdLst>
              <a:gd name="T0" fmla="*/ 0 w 1133"/>
              <a:gd name="T1" fmla="*/ 0 h 1978"/>
              <a:gd name="T2" fmla="*/ 2147483647 w 1133"/>
              <a:gd name="T3" fmla="*/ 2147483647 h 1978"/>
              <a:gd name="T4" fmla="*/ 0 60000 65536"/>
              <a:gd name="T5" fmla="*/ 0 60000 65536"/>
              <a:gd name="T6" fmla="*/ 0 w 1133"/>
              <a:gd name="T7" fmla="*/ 0 h 1978"/>
              <a:gd name="T8" fmla="*/ 1133 w 1133"/>
              <a:gd name="T9" fmla="*/ 1978 h 19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3" h="1978">
                <a:moveTo>
                  <a:pt x="0" y="0"/>
                </a:moveTo>
                <a:lnTo>
                  <a:pt x="1133" y="197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274638" y="4435475"/>
            <a:ext cx="5608637" cy="944563"/>
          </a:xfrm>
          <a:custGeom>
            <a:avLst/>
            <a:gdLst>
              <a:gd name="T0" fmla="*/ 2147483647 w 3533"/>
              <a:gd name="T1" fmla="*/ 0 h 595"/>
              <a:gd name="T2" fmla="*/ 0 w 3533"/>
              <a:gd name="T3" fmla="*/ 2147483647 h 595"/>
              <a:gd name="T4" fmla="*/ 0 60000 65536"/>
              <a:gd name="T5" fmla="*/ 0 60000 65536"/>
              <a:gd name="T6" fmla="*/ 0 w 3533"/>
              <a:gd name="T7" fmla="*/ 0 h 595"/>
              <a:gd name="T8" fmla="*/ 3533 w 3533"/>
              <a:gd name="T9" fmla="*/ 595 h 59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33" h="595">
                <a:moveTo>
                  <a:pt x="3533" y="0"/>
                </a:moveTo>
                <a:lnTo>
                  <a:pt x="0" y="595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0" name="Freeform 22"/>
          <p:cNvSpPr>
            <a:spLocks/>
          </p:cNvSpPr>
          <p:nvPr/>
        </p:nvSpPr>
        <p:spPr bwMode="auto">
          <a:xfrm>
            <a:off x="487363" y="3444875"/>
            <a:ext cx="2378075" cy="1416050"/>
          </a:xfrm>
          <a:custGeom>
            <a:avLst/>
            <a:gdLst>
              <a:gd name="T0" fmla="*/ 0 w 1498"/>
              <a:gd name="T1" fmla="*/ 2147483647 h 892"/>
              <a:gd name="T2" fmla="*/ 2147483647 w 1498"/>
              <a:gd name="T3" fmla="*/ 2147483647 h 892"/>
              <a:gd name="T4" fmla="*/ 2147483647 w 1498"/>
              <a:gd name="T5" fmla="*/ 0 h 892"/>
              <a:gd name="T6" fmla="*/ 2147483647 w 1498"/>
              <a:gd name="T7" fmla="*/ 2147483647 h 892"/>
              <a:gd name="T8" fmla="*/ 0 60000 65536"/>
              <a:gd name="T9" fmla="*/ 0 60000 65536"/>
              <a:gd name="T10" fmla="*/ 0 60000 65536"/>
              <a:gd name="T11" fmla="*/ 0 60000 65536"/>
              <a:gd name="T12" fmla="*/ 0 w 1498"/>
              <a:gd name="T13" fmla="*/ 0 h 892"/>
              <a:gd name="T14" fmla="*/ 1498 w 1498"/>
              <a:gd name="T15" fmla="*/ 892 h 8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8" h="892">
                <a:moveTo>
                  <a:pt x="0" y="374"/>
                </a:moveTo>
                <a:lnTo>
                  <a:pt x="1498" y="892"/>
                </a:lnTo>
                <a:lnTo>
                  <a:pt x="979" y="0"/>
                </a:lnTo>
                <a:lnTo>
                  <a:pt x="985" y="35"/>
                </a:lnTo>
              </a:path>
            </a:pathLst>
          </a:custGeom>
          <a:gradFill rotWithShape="1">
            <a:gsLst>
              <a:gs pos="0">
                <a:srgbClr val="FF9900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468313" y="3573463"/>
            <a:ext cx="533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А</a:t>
            </a:r>
          </a:p>
        </p:txBody>
      </p:sp>
      <p:sp>
        <p:nvSpPr>
          <p:cNvPr id="27672" name="Freeform 24"/>
          <p:cNvSpPr>
            <a:spLocks/>
          </p:cNvSpPr>
          <p:nvPr/>
        </p:nvSpPr>
        <p:spPr bwMode="auto">
          <a:xfrm>
            <a:off x="2209800" y="3535363"/>
            <a:ext cx="3276600" cy="1325562"/>
          </a:xfrm>
          <a:custGeom>
            <a:avLst/>
            <a:gdLst>
              <a:gd name="T0" fmla="*/ 0 w 2064"/>
              <a:gd name="T1" fmla="*/ 0 h 835"/>
              <a:gd name="T2" fmla="*/ 2147483647 w 2064"/>
              <a:gd name="T3" fmla="*/ 2147483647 h 835"/>
              <a:gd name="T4" fmla="*/ 2147483647 w 2064"/>
              <a:gd name="T5" fmla="*/ 2147483647 h 835"/>
              <a:gd name="T6" fmla="*/ 0 60000 65536"/>
              <a:gd name="T7" fmla="*/ 0 60000 65536"/>
              <a:gd name="T8" fmla="*/ 0 60000 65536"/>
              <a:gd name="T9" fmla="*/ 0 w 2064"/>
              <a:gd name="T10" fmla="*/ 0 h 835"/>
              <a:gd name="T11" fmla="*/ 2064 w 2064"/>
              <a:gd name="T12" fmla="*/ 835 h 8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835">
                <a:moveTo>
                  <a:pt x="0" y="0"/>
                </a:moveTo>
                <a:lnTo>
                  <a:pt x="490" y="835"/>
                </a:lnTo>
                <a:lnTo>
                  <a:pt x="2064" y="576"/>
                </a:lnTo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268538" y="3284538"/>
            <a:ext cx="514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С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5076825" y="3933825"/>
            <a:ext cx="568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Georgia" pitchFamily="18" charset="0"/>
              </a:rPr>
              <a:t>N</a:t>
            </a:r>
            <a:endParaRPr lang="ru-RU" sz="3600">
              <a:latin typeface="Georgia" pitchFamily="18" charset="0"/>
            </a:endParaRPr>
          </a:p>
        </p:txBody>
      </p:sp>
      <p:sp>
        <p:nvSpPr>
          <p:cNvPr id="27676" name="Freeform 28"/>
          <p:cNvSpPr>
            <a:spLocks/>
          </p:cNvSpPr>
          <p:nvPr/>
        </p:nvSpPr>
        <p:spPr bwMode="auto">
          <a:xfrm>
            <a:off x="3140075" y="4479925"/>
            <a:ext cx="3736975" cy="1757363"/>
          </a:xfrm>
          <a:custGeom>
            <a:avLst/>
            <a:gdLst>
              <a:gd name="T0" fmla="*/ 2147483647 w 2354"/>
              <a:gd name="T1" fmla="*/ 0 h 1107"/>
              <a:gd name="T2" fmla="*/ 0 w 2354"/>
              <a:gd name="T3" fmla="*/ 2147483647 h 1107"/>
              <a:gd name="T4" fmla="*/ 2147483647 w 2354"/>
              <a:gd name="T5" fmla="*/ 2147483647 h 1107"/>
              <a:gd name="T6" fmla="*/ 0 60000 65536"/>
              <a:gd name="T7" fmla="*/ 0 60000 65536"/>
              <a:gd name="T8" fmla="*/ 0 60000 65536"/>
              <a:gd name="T9" fmla="*/ 0 w 2354"/>
              <a:gd name="T10" fmla="*/ 0 h 1107"/>
              <a:gd name="T11" fmla="*/ 2354 w 2354"/>
              <a:gd name="T12" fmla="*/ 1107 h 11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4" h="1107">
                <a:moveTo>
                  <a:pt x="1756" y="0"/>
                </a:moveTo>
                <a:lnTo>
                  <a:pt x="0" y="288"/>
                </a:lnTo>
                <a:lnTo>
                  <a:pt x="2354" y="1107"/>
                </a:lnTo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7" name="Freeform 29"/>
          <p:cNvSpPr>
            <a:spLocks/>
          </p:cNvSpPr>
          <p:nvPr/>
        </p:nvSpPr>
        <p:spPr bwMode="auto">
          <a:xfrm>
            <a:off x="3048000" y="5013325"/>
            <a:ext cx="3829050" cy="1814513"/>
          </a:xfrm>
          <a:custGeom>
            <a:avLst/>
            <a:gdLst>
              <a:gd name="T0" fmla="*/ 2147483647 w 2412"/>
              <a:gd name="T1" fmla="*/ 2147483647 h 1143"/>
              <a:gd name="T2" fmla="*/ 0 w 2412"/>
              <a:gd name="T3" fmla="*/ 0 h 1143"/>
              <a:gd name="T4" fmla="*/ 2147483647 w 2412"/>
              <a:gd name="T5" fmla="*/ 2147483647 h 1143"/>
              <a:gd name="T6" fmla="*/ 0 60000 65536"/>
              <a:gd name="T7" fmla="*/ 0 60000 65536"/>
              <a:gd name="T8" fmla="*/ 0 60000 65536"/>
              <a:gd name="T9" fmla="*/ 0 w 2412"/>
              <a:gd name="T10" fmla="*/ 0 h 1143"/>
              <a:gd name="T11" fmla="*/ 2412 w 2412"/>
              <a:gd name="T12" fmla="*/ 1143 h 1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2" h="1143">
                <a:moveTo>
                  <a:pt x="662" y="1143"/>
                </a:moveTo>
                <a:lnTo>
                  <a:pt x="0" y="0"/>
                </a:lnTo>
                <a:lnTo>
                  <a:pt x="2412" y="816"/>
                </a:lnTo>
              </a:path>
            </a:pathLst>
          </a:cu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924300" y="6216650"/>
            <a:ext cx="569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Georgia" pitchFamily="18" charset="0"/>
              </a:rPr>
              <a:t>D</a:t>
            </a:r>
            <a:endParaRPr lang="ru-RU" sz="3600">
              <a:latin typeface="Georgia" pitchFamily="18" charset="0"/>
            </a:endParaRPr>
          </a:p>
        </p:txBody>
      </p:sp>
      <p:sp>
        <p:nvSpPr>
          <p:cNvPr id="27679" name="Freeform 31"/>
          <p:cNvSpPr>
            <a:spLocks/>
          </p:cNvSpPr>
          <p:nvPr/>
        </p:nvSpPr>
        <p:spPr bwMode="auto">
          <a:xfrm>
            <a:off x="323850" y="4968875"/>
            <a:ext cx="3600450" cy="1700213"/>
          </a:xfrm>
          <a:custGeom>
            <a:avLst/>
            <a:gdLst>
              <a:gd name="T0" fmla="*/ 0 w 2268"/>
              <a:gd name="T1" fmla="*/ 2147483647 h 1071"/>
              <a:gd name="T2" fmla="*/ 2147483647 w 2268"/>
              <a:gd name="T3" fmla="*/ 0 h 1071"/>
              <a:gd name="T4" fmla="*/ 2147483647 w 2268"/>
              <a:gd name="T5" fmla="*/ 2147483647 h 1071"/>
              <a:gd name="T6" fmla="*/ 0 60000 65536"/>
              <a:gd name="T7" fmla="*/ 0 60000 65536"/>
              <a:gd name="T8" fmla="*/ 0 60000 65536"/>
              <a:gd name="T9" fmla="*/ 0 w 2268"/>
              <a:gd name="T10" fmla="*/ 0 h 1071"/>
              <a:gd name="T11" fmla="*/ 2268 w 2268"/>
              <a:gd name="T12" fmla="*/ 1071 h 10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8" h="1071">
                <a:moveTo>
                  <a:pt x="0" y="300"/>
                </a:moveTo>
                <a:lnTo>
                  <a:pt x="1639" y="0"/>
                </a:lnTo>
                <a:lnTo>
                  <a:pt x="2268" y="1071"/>
                </a:lnTo>
              </a:path>
            </a:pathLst>
          </a:custGeom>
          <a:gradFill rotWithShape="1">
            <a:gsLst>
              <a:gs pos="0">
                <a:srgbClr val="0000FF"/>
              </a:gs>
              <a:gs pos="100000">
                <a:srgbClr val="FFFFFF"/>
              </a:gs>
            </a:gsLst>
            <a:path path="rect">
              <a:fillToRect l="100000" b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0" name="Freeform 32"/>
          <p:cNvSpPr>
            <a:spLocks/>
          </p:cNvSpPr>
          <p:nvPr/>
        </p:nvSpPr>
        <p:spPr bwMode="auto">
          <a:xfrm>
            <a:off x="152400" y="4114800"/>
            <a:ext cx="2606675" cy="1219200"/>
          </a:xfrm>
          <a:custGeom>
            <a:avLst/>
            <a:gdLst>
              <a:gd name="T0" fmla="*/ 2147483647 w 1642"/>
              <a:gd name="T1" fmla="*/ 0 h 768"/>
              <a:gd name="T2" fmla="*/ 2147483647 w 1642"/>
              <a:gd name="T3" fmla="*/ 2147483647 h 768"/>
              <a:gd name="T4" fmla="*/ 0 w 1642"/>
              <a:gd name="T5" fmla="*/ 2147483647 h 768"/>
              <a:gd name="T6" fmla="*/ 0 60000 65536"/>
              <a:gd name="T7" fmla="*/ 0 60000 65536"/>
              <a:gd name="T8" fmla="*/ 0 60000 65536"/>
              <a:gd name="T9" fmla="*/ 0 w 1642"/>
              <a:gd name="T10" fmla="*/ 0 h 768"/>
              <a:gd name="T11" fmla="*/ 1642 w 1642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2" h="768">
                <a:moveTo>
                  <a:pt x="163" y="0"/>
                </a:moveTo>
                <a:lnTo>
                  <a:pt x="1642" y="499"/>
                </a:lnTo>
                <a:lnTo>
                  <a:pt x="0" y="768"/>
                </a:lnTo>
              </a:path>
            </a:pathLst>
          </a:cu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path path="rect">
              <a:fillToRect l="100000" b="100000"/>
            </a:path>
          </a:gradFill>
          <a:ln w="9525">
            <a:solidFill>
              <a:srgbClr val="FFFFE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179388" y="4797425"/>
            <a:ext cx="552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К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2916238" y="4365625"/>
            <a:ext cx="563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latin typeface="Georgia" pitchFamily="18" charset="0"/>
              </a:rPr>
              <a:t>О</a:t>
            </a:r>
          </a:p>
        </p:txBody>
      </p:sp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20962" y="332656"/>
            <a:ext cx="4241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0" i="0" dirty="0"/>
              <a:t>Восстанови текст.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10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/>
      <p:bldP spid="27657" grpId="0"/>
      <p:bldP spid="27658" grpId="0" animBg="1"/>
      <p:bldP spid="27660" grpId="0" animBg="1"/>
      <p:bldP spid="27667" grpId="0" animBg="1"/>
      <p:bldP spid="27670" grpId="0" animBg="1"/>
      <p:bldP spid="27671" grpId="0"/>
      <p:bldP spid="27672" grpId="0" animBg="1"/>
      <p:bldP spid="27674" grpId="0"/>
      <p:bldP spid="27675" grpId="0"/>
      <p:bldP spid="27676" grpId="0" animBg="1"/>
      <p:bldP spid="27677" grpId="0" animBg="1"/>
      <p:bldP spid="27678" grpId="0"/>
      <p:bldP spid="27679" grpId="0" animBg="1"/>
      <p:bldP spid="27680" grpId="0" animBg="1"/>
      <p:bldP spid="27681" grpId="0"/>
      <p:bldP spid="276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-838200" y="1290638"/>
            <a:ext cx="3657600" cy="15240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800100" y="566738"/>
            <a:ext cx="3429000" cy="28956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V="1">
            <a:off x="2667000" y="1138238"/>
            <a:ext cx="3810000" cy="21336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1485900" y="1785938"/>
            <a:ext cx="3810000" cy="6858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143000" y="3195638"/>
            <a:ext cx="4572000" cy="2286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334000" y="604838"/>
            <a:ext cx="3352800" cy="2286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V="1">
            <a:off x="6705600" y="1595438"/>
            <a:ext cx="3733800" cy="6858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257800" y="71438"/>
            <a:ext cx="3886200" cy="32766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257800" y="300038"/>
            <a:ext cx="3505200" cy="22098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181600" y="2205038"/>
            <a:ext cx="3962400" cy="9144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4381500" y="1176338"/>
            <a:ext cx="2895600" cy="8382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381000" y="32718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39" name="Овал 38"/>
          <p:cNvSpPr/>
          <p:nvPr/>
        </p:nvSpPr>
        <p:spPr>
          <a:xfrm>
            <a:off x="762000" y="22812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0" name="Овал 39"/>
          <p:cNvSpPr/>
          <p:nvPr/>
        </p:nvSpPr>
        <p:spPr>
          <a:xfrm>
            <a:off x="1143000" y="13668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1" name="Овал 40"/>
          <p:cNvSpPr/>
          <p:nvPr/>
        </p:nvSpPr>
        <p:spPr>
          <a:xfrm>
            <a:off x="1524000" y="4524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2" name="Овал 41"/>
          <p:cNvSpPr/>
          <p:nvPr/>
        </p:nvSpPr>
        <p:spPr>
          <a:xfrm>
            <a:off x="3581400" y="5286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3" name="Овал 42"/>
          <p:cNvSpPr/>
          <p:nvPr/>
        </p:nvSpPr>
        <p:spPr>
          <a:xfrm>
            <a:off x="1371600" y="31194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4" name="Овал 43"/>
          <p:cNvSpPr/>
          <p:nvPr/>
        </p:nvSpPr>
        <p:spPr>
          <a:xfrm>
            <a:off x="5105400" y="32718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5" name="Овал 44"/>
          <p:cNvSpPr/>
          <p:nvPr/>
        </p:nvSpPr>
        <p:spPr>
          <a:xfrm>
            <a:off x="5943600" y="6810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6" name="Овал 45"/>
          <p:cNvSpPr/>
          <p:nvPr/>
        </p:nvSpPr>
        <p:spPr>
          <a:xfrm>
            <a:off x="3048000" y="31956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7" name="Овал 46"/>
          <p:cNvSpPr/>
          <p:nvPr/>
        </p:nvSpPr>
        <p:spPr>
          <a:xfrm>
            <a:off x="8686800" y="28908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8" name="Овал 47"/>
          <p:cNvSpPr/>
          <p:nvPr/>
        </p:nvSpPr>
        <p:spPr>
          <a:xfrm>
            <a:off x="8229600" y="5286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49" name="Овал 48"/>
          <p:cNvSpPr/>
          <p:nvPr/>
        </p:nvSpPr>
        <p:spPr>
          <a:xfrm>
            <a:off x="5486400" y="220503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/>
          </a:p>
        </p:txBody>
      </p:sp>
      <p:sp>
        <p:nvSpPr>
          <p:cNvPr id="2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9636" y="4437112"/>
            <a:ext cx="68107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/>
              <a:t>Сколько прямых можно провести через четыре точки? Рассмотреть все возможные случаи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14.09.2015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132856"/>
            <a:ext cx="813690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5400" dirty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Луч.      </a:t>
            </a:r>
            <a:r>
              <a:rPr lang="ru-RU" sz="4800" dirty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Дополнительные </a:t>
            </a: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лучи.</a:t>
            </a:r>
            <a:endParaRPr lang="ru-RU" sz="5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flipV="1">
            <a:off x="3557558" y="3033706"/>
            <a:ext cx="3124200" cy="990600"/>
          </a:xfrm>
          <a:prstGeom prst="line">
            <a:avLst/>
          </a:prstGeom>
          <a:ln w="889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33358" y="4024306"/>
            <a:ext cx="3124200" cy="990600"/>
          </a:xfrm>
          <a:prstGeom prst="line">
            <a:avLst/>
          </a:prstGeom>
          <a:ln w="889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Овал 12"/>
          <p:cNvSpPr>
            <a:spLocks noChangeArrowheads="1"/>
          </p:cNvSpPr>
          <p:nvPr/>
        </p:nvSpPr>
        <p:spPr bwMode="auto">
          <a:xfrm>
            <a:off x="3481358" y="3871906"/>
            <a:ext cx="228600" cy="228600"/>
          </a:xfrm>
          <a:prstGeom prst="ellipse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0">
              <a:solidFill>
                <a:srgbClr val="2E1181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28988" y="333851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2E1181"/>
                </a:solidFill>
                <a:latin typeface="Georgia" pitchFamily="18" charset="0"/>
              </a:rPr>
              <a:t>О</a:t>
            </a:r>
          </a:p>
        </p:txBody>
      </p:sp>
      <p:cxnSp>
        <p:nvCxnSpPr>
          <p:cNvPr id="15" name="Прямая соединительная линия 14"/>
          <p:cNvCxnSpPr>
            <a:cxnSpLocks noChangeShapeType="1"/>
          </p:cNvCxnSpPr>
          <p:nvPr/>
        </p:nvCxnSpPr>
        <p:spPr bwMode="auto">
          <a:xfrm flipV="1">
            <a:off x="428596" y="4000504"/>
            <a:ext cx="3124200" cy="990600"/>
          </a:xfrm>
          <a:prstGeom prst="line">
            <a:avLst/>
          </a:prstGeom>
          <a:ln w="88900">
            <a:solidFill>
              <a:srgbClr val="C0000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cxnSpLocks noChangeShapeType="1"/>
          </p:cNvCxnSpPr>
          <p:nvPr/>
        </p:nvCxnSpPr>
        <p:spPr bwMode="auto">
          <a:xfrm flipV="1">
            <a:off x="3709958" y="2957506"/>
            <a:ext cx="3124200" cy="990600"/>
          </a:xfrm>
          <a:prstGeom prst="line">
            <a:avLst/>
          </a:prstGeom>
          <a:ln w="88900">
            <a:solidFill>
              <a:srgbClr val="C00000"/>
            </a:solidFill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13"/>
          <p:cNvSpPr txBox="1">
            <a:spLocks noChangeArrowheads="1"/>
          </p:cNvSpPr>
          <p:nvPr/>
        </p:nvSpPr>
        <p:spPr bwMode="auto">
          <a:xfrm>
            <a:off x="5233988" y="250031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2E1181"/>
                </a:solidFill>
                <a:latin typeface="Georgia" pitchFamily="18" charset="0"/>
              </a:rPr>
              <a:t>А</a:t>
            </a:r>
          </a:p>
        </p:txBody>
      </p:sp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661988" y="394811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2E1181"/>
                </a:solidFill>
                <a:latin typeface="Georgia" pitchFamily="18" charset="0"/>
              </a:rPr>
              <a:t>В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928688" y="5124450"/>
            <a:ext cx="3200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0">
                <a:solidFill>
                  <a:srgbClr val="2E1181"/>
                </a:solidFill>
                <a:latin typeface="Georgia" pitchFamily="18" charset="0"/>
              </a:rPr>
              <a:t>Луч ОА</a:t>
            </a:r>
          </a:p>
          <a:p>
            <a:pPr>
              <a:spcBef>
                <a:spcPct val="50000"/>
              </a:spcBef>
            </a:pPr>
            <a:r>
              <a:rPr lang="ru-RU" sz="2800" i="0">
                <a:solidFill>
                  <a:srgbClr val="2E1181"/>
                </a:solidFill>
                <a:latin typeface="Georgia" pitchFamily="18" charset="0"/>
              </a:rPr>
              <a:t>Луч ОВ</a:t>
            </a:r>
          </a:p>
        </p:txBody>
      </p:sp>
      <p:sp>
        <p:nvSpPr>
          <p:cNvPr id="227345" name="AutoShape 17"/>
          <p:cNvSpPr>
            <a:spLocks/>
          </p:cNvSpPr>
          <p:nvPr/>
        </p:nvSpPr>
        <p:spPr bwMode="auto">
          <a:xfrm>
            <a:off x="2528888" y="4895850"/>
            <a:ext cx="457200" cy="1676400"/>
          </a:xfrm>
          <a:prstGeom prst="rightBrace">
            <a:avLst>
              <a:gd name="adj1" fmla="val 30556"/>
              <a:gd name="adj2" fmla="val 50000"/>
            </a:avLst>
          </a:prstGeom>
          <a:noFill/>
          <a:ln w="476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2E1181"/>
              </a:solidFill>
              <a:latin typeface="Georgia" pitchFamily="18" charset="0"/>
            </a:endParaRPr>
          </a:p>
        </p:txBody>
      </p:sp>
      <p:sp>
        <p:nvSpPr>
          <p:cNvPr id="227346" name="Text Box 18"/>
          <p:cNvSpPr txBox="1">
            <a:spLocks noChangeArrowheads="1"/>
          </p:cNvSpPr>
          <p:nvPr/>
        </p:nvSpPr>
        <p:spPr bwMode="auto">
          <a:xfrm>
            <a:off x="3062288" y="5200650"/>
            <a:ext cx="320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0" dirty="0">
                <a:solidFill>
                  <a:srgbClr val="2E1181"/>
                </a:solidFill>
                <a:latin typeface="Georgia" pitchFamily="18" charset="0"/>
              </a:rPr>
              <a:t>Дополнительные </a:t>
            </a:r>
            <a:r>
              <a:rPr lang="ru-RU" sz="2400" i="0" dirty="0" smtClean="0">
                <a:solidFill>
                  <a:srgbClr val="2E1181"/>
                </a:solidFill>
                <a:latin typeface="Georgia" pitchFamily="18" charset="0"/>
              </a:rPr>
              <a:t>лучи</a:t>
            </a:r>
            <a:endParaRPr lang="ru-RU" sz="2400" i="0" dirty="0">
              <a:solidFill>
                <a:srgbClr val="2E1181"/>
              </a:solidFill>
              <a:latin typeface="Georgia" pitchFamily="18" charset="0"/>
            </a:endParaRP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2357438" y="214313"/>
            <a:ext cx="6535737" cy="1441450"/>
          </a:xfrm>
          <a:prstGeom prst="cloudCallout">
            <a:avLst>
              <a:gd name="adj1" fmla="val -61507"/>
              <a:gd name="adj2" fmla="val 68363"/>
            </a:avLst>
          </a:prstGeom>
          <a:ln w="3810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i="0" dirty="0">
                <a:latin typeface="Georgia" pitchFamily="18" charset="0"/>
              </a:rPr>
              <a:t>Начертите прямую </a:t>
            </a:r>
            <a:r>
              <a:rPr lang="ru-RU" sz="2400" dirty="0">
                <a:latin typeface="Georgia" pitchFamily="18" charset="0"/>
              </a:rPr>
              <a:t>а</a:t>
            </a:r>
            <a:r>
              <a:rPr lang="ru-RU" sz="2400" i="0" dirty="0">
                <a:latin typeface="Georgia" pitchFamily="18" charset="0"/>
              </a:rPr>
              <a:t> и отметьте на ней точку О:</a:t>
            </a: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2286000" y="0"/>
            <a:ext cx="6858000" cy="2351088"/>
          </a:xfrm>
          <a:prstGeom prst="cloudCallout">
            <a:avLst>
              <a:gd name="adj1" fmla="val -61602"/>
              <a:gd name="adj2" fmla="val 27958"/>
            </a:avLst>
          </a:prstGeom>
          <a:ln w="38100"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i="0" dirty="0">
                <a:latin typeface="Georgia" pitchFamily="18" charset="0"/>
              </a:rPr>
              <a:t>Как называется часть прямой, лежащей по одну сторону от точки О? Как называется точка О?</a:t>
            </a: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1857375" y="214313"/>
            <a:ext cx="7286625" cy="2857500"/>
          </a:xfrm>
          <a:prstGeom prst="cloudCallout">
            <a:avLst>
              <a:gd name="adj1" fmla="val 30307"/>
              <a:gd name="adj2" fmla="val 91756"/>
            </a:avLst>
          </a:prstGeom>
          <a:solidFill>
            <a:srgbClr val="FFCCFF"/>
          </a:solidFill>
          <a:ln w="38100">
            <a:solidFill>
              <a:srgbClr val="C0000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i="0" dirty="0">
                <a:latin typeface="Georgia" pitchFamily="18" charset="0"/>
              </a:rPr>
              <a:t>Полупрямой или лучом называется часть прямой, которая состоит из всех точек прямой, лежащих по одну сторону от данной точки.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/>
      <p:bldP spid="4" grpId="0"/>
      <p:bldP spid="227344" grpId="0"/>
      <p:bldP spid="227345" grpId="0" animBg="1"/>
      <p:bldP spid="227346" grpId="0"/>
      <p:bldP spid="21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V="1">
            <a:off x="571472" y="1857364"/>
            <a:ext cx="6324600" cy="3124200"/>
          </a:xfrm>
          <a:prstGeom prst="line">
            <a:avLst/>
          </a:prstGeom>
          <a:ln w="88900">
            <a:solidFill>
              <a:srgbClr val="38159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086072" y="3762364"/>
            <a:ext cx="4572000" cy="2286000"/>
          </a:xfrm>
          <a:prstGeom prst="line">
            <a:avLst/>
          </a:prstGeom>
          <a:ln w="88900">
            <a:solidFill>
              <a:srgbClr val="38159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57672" y="3609964"/>
            <a:ext cx="3200400" cy="230188"/>
          </a:xfrm>
          <a:prstGeom prst="line">
            <a:avLst/>
          </a:prstGeom>
          <a:ln w="88900">
            <a:solidFill>
              <a:srgbClr val="38159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>
            <a:spLocks noChangeArrowheads="1"/>
          </p:cNvSpPr>
          <p:nvPr/>
        </p:nvSpPr>
        <p:spPr bwMode="auto">
          <a:xfrm>
            <a:off x="6929438" y="3714750"/>
            <a:ext cx="195262" cy="200025"/>
          </a:xfrm>
          <a:prstGeom prst="ellipse">
            <a:avLst/>
          </a:prstGeom>
          <a:solidFill>
            <a:srgbClr val="C00000"/>
          </a:solidFill>
          <a:ln w="25400" algn="ctr">
            <a:solidFill>
              <a:srgbClr val="38159B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rgbClr val="38159B"/>
              </a:solidFill>
              <a:latin typeface="+mn-lt"/>
            </a:endParaRPr>
          </a:p>
        </p:txBody>
      </p:sp>
      <p:sp>
        <p:nvSpPr>
          <p:cNvPr id="15" name="Овал 14"/>
          <p:cNvSpPr>
            <a:spLocks noChangeArrowheads="1"/>
          </p:cNvSpPr>
          <p:nvPr/>
        </p:nvSpPr>
        <p:spPr bwMode="auto">
          <a:xfrm>
            <a:off x="4357688" y="3500438"/>
            <a:ext cx="214312" cy="214312"/>
          </a:xfrm>
          <a:prstGeom prst="ellipse">
            <a:avLst/>
          </a:prstGeom>
          <a:solidFill>
            <a:srgbClr val="C00000"/>
          </a:solidFill>
          <a:ln w="25400" algn="ctr">
            <a:solidFill>
              <a:srgbClr val="38159B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rgbClr val="38159B"/>
              </a:solidFill>
              <a:latin typeface="+mn-lt"/>
            </a:endParaRPr>
          </a:p>
        </p:txBody>
      </p:sp>
      <p:sp>
        <p:nvSpPr>
          <p:cNvPr id="16" name="Овал 15"/>
          <p:cNvSpPr>
            <a:spLocks noChangeArrowheads="1"/>
          </p:cNvSpPr>
          <p:nvPr/>
        </p:nvSpPr>
        <p:spPr bwMode="auto">
          <a:xfrm>
            <a:off x="1428750" y="4357688"/>
            <a:ext cx="214313" cy="214312"/>
          </a:xfrm>
          <a:prstGeom prst="ellipse">
            <a:avLst/>
          </a:prstGeom>
          <a:solidFill>
            <a:srgbClr val="C00000"/>
          </a:solidFill>
          <a:ln w="25400" algn="ctr">
            <a:solidFill>
              <a:srgbClr val="38159B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rgbClr val="38159B"/>
              </a:solidFill>
              <a:latin typeface="+mn-lt"/>
            </a:endParaRPr>
          </a:p>
        </p:txBody>
      </p:sp>
      <p:sp>
        <p:nvSpPr>
          <p:cNvPr id="17" name="Овал 16"/>
          <p:cNvSpPr>
            <a:spLocks noChangeArrowheads="1"/>
          </p:cNvSpPr>
          <p:nvPr/>
        </p:nvSpPr>
        <p:spPr bwMode="auto">
          <a:xfrm>
            <a:off x="6134100" y="2071688"/>
            <a:ext cx="223838" cy="214312"/>
          </a:xfrm>
          <a:prstGeom prst="ellipse">
            <a:avLst/>
          </a:prstGeom>
          <a:solidFill>
            <a:srgbClr val="C00000"/>
          </a:solidFill>
          <a:ln w="25400" algn="ctr">
            <a:solidFill>
              <a:srgbClr val="38159B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rgbClr val="38159B"/>
              </a:solidFill>
              <a:latin typeface="+mn-lt"/>
            </a:endParaRPr>
          </a:p>
        </p:txBody>
      </p:sp>
      <p:sp>
        <p:nvSpPr>
          <p:cNvPr id="1034" name="TextBox 17"/>
          <p:cNvSpPr txBox="1">
            <a:spLocks noChangeArrowheads="1"/>
          </p:cNvSpPr>
          <p:nvPr/>
        </p:nvSpPr>
        <p:spPr bwMode="auto">
          <a:xfrm>
            <a:off x="6819900" y="3838575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38159B"/>
                </a:solidFill>
              </a:rPr>
              <a:t>К</a:t>
            </a:r>
          </a:p>
        </p:txBody>
      </p:sp>
      <p:sp>
        <p:nvSpPr>
          <p:cNvPr id="1035" name="TextBox 18"/>
          <p:cNvSpPr txBox="1">
            <a:spLocks noChangeArrowheads="1"/>
          </p:cNvSpPr>
          <p:nvPr/>
        </p:nvSpPr>
        <p:spPr bwMode="auto">
          <a:xfrm>
            <a:off x="4152900" y="3609975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38159B"/>
                </a:solidFill>
              </a:rPr>
              <a:t>Е</a:t>
            </a:r>
          </a:p>
        </p:txBody>
      </p:sp>
      <p:sp>
        <p:nvSpPr>
          <p:cNvPr id="1036" name="TextBox 19"/>
          <p:cNvSpPr txBox="1">
            <a:spLocks noChangeArrowheads="1"/>
          </p:cNvSpPr>
          <p:nvPr/>
        </p:nvSpPr>
        <p:spPr bwMode="auto">
          <a:xfrm>
            <a:off x="6438900" y="2085975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38159B"/>
                </a:solidFill>
              </a:rPr>
              <a:t>В</a:t>
            </a:r>
          </a:p>
        </p:txBody>
      </p:sp>
      <p:sp>
        <p:nvSpPr>
          <p:cNvPr id="1037" name="TextBox 20"/>
          <p:cNvSpPr txBox="1">
            <a:spLocks noChangeArrowheads="1"/>
          </p:cNvSpPr>
          <p:nvPr/>
        </p:nvSpPr>
        <p:spPr bwMode="auto">
          <a:xfrm>
            <a:off x="2500313" y="314325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38159B"/>
                </a:solidFill>
              </a:rPr>
              <a:t>А</a:t>
            </a:r>
          </a:p>
        </p:txBody>
      </p:sp>
      <p:sp>
        <p:nvSpPr>
          <p:cNvPr id="1038" name="TextBox 21"/>
          <p:cNvSpPr txBox="1">
            <a:spLocks noChangeArrowheads="1"/>
          </p:cNvSpPr>
          <p:nvPr/>
        </p:nvSpPr>
        <p:spPr bwMode="auto">
          <a:xfrm>
            <a:off x="857250" y="39290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38159B"/>
                </a:solidFill>
              </a:rPr>
              <a:t>С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357938" y="5000625"/>
          <a:ext cx="450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Формула" r:id="rId3" imgW="126720" imgH="139680" progId="Equation.3">
                  <p:embed/>
                </p:oleObj>
              </mc:Choice>
              <mc:Fallback>
                <p:oleObj name="Формула" r:id="rId3" imgW="126720" imgH="139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5000625"/>
                        <a:ext cx="4508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714348" y="2500306"/>
            <a:ext cx="4214842" cy="3071834"/>
          </a:xfrm>
          <a:prstGeom prst="line">
            <a:avLst/>
          </a:prstGeom>
          <a:ln w="88900">
            <a:solidFill>
              <a:srgbClr val="38159B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Овал 12"/>
          <p:cNvSpPr>
            <a:spLocks noChangeArrowheads="1"/>
          </p:cNvSpPr>
          <p:nvPr/>
        </p:nvSpPr>
        <p:spPr bwMode="auto">
          <a:xfrm>
            <a:off x="2928938" y="3609975"/>
            <a:ext cx="233362" cy="247650"/>
          </a:xfrm>
          <a:prstGeom prst="ellipse">
            <a:avLst/>
          </a:prstGeom>
          <a:solidFill>
            <a:srgbClr val="C00000"/>
          </a:solidFill>
          <a:ln w="25400" algn="ctr">
            <a:solidFill>
              <a:srgbClr val="38159B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rgbClr val="38159B"/>
              </a:solidFill>
              <a:latin typeface="+mn-lt"/>
            </a:endParaRPr>
          </a:p>
        </p:txBody>
      </p:sp>
      <p:sp>
        <p:nvSpPr>
          <p:cNvPr id="31" name="Овал 30"/>
          <p:cNvSpPr>
            <a:spLocks noChangeArrowheads="1"/>
          </p:cNvSpPr>
          <p:nvPr/>
        </p:nvSpPr>
        <p:spPr bwMode="auto">
          <a:xfrm>
            <a:off x="1714500" y="5286375"/>
            <a:ext cx="214313" cy="214313"/>
          </a:xfrm>
          <a:prstGeom prst="ellipse">
            <a:avLst/>
          </a:prstGeom>
          <a:solidFill>
            <a:srgbClr val="C00000"/>
          </a:solidFill>
          <a:ln w="25400" algn="ctr">
            <a:solidFill>
              <a:srgbClr val="38159B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rgbClr val="38159B"/>
              </a:solidFill>
              <a:latin typeface="+mn-lt"/>
            </a:endParaRPr>
          </a:p>
        </p:txBody>
      </p:sp>
      <p:sp>
        <p:nvSpPr>
          <p:cNvPr id="32" name="Овал 31"/>
          <p:cNvSpPr>
            <a:spLocks noChangeArrowheads="1"/>
          </p:cNvSpPr>
          <p:nvPr/>
        </p:nvSpPr>
        <p:spPr bwMode="auto">
          <a:xfrm>
            <a:off x="3929063" y="2286000"/>
            <a:ext cx="214312" cy="214313"/>
          </a:xfrm>
          <a:prstGeom prst="ellipse">
            <a:avLst/>
          </a:prstGeom>
          <a:solidFill>
            <a:srgbClr val="C00000"/>
          </a:solidFill>
          <a:ln w="25400" algn="ctr">
            <a:solidFill>
              <a:srgbClr val="38159B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 i="0">
              <a:solidFill>
                <a:srgbClr val="38159B"/>
              </a:solidFill>
              <a:latin typeface="+mn-lt"/>
            </a:endParaRPr>
          </a:p>
        </p:txBody>
      </p:sp>
      <p:sp>
        <p:nvSpPr>
          <p:cNvPr id="1048" name="TextBox 21"/>
          <p:cNvSpPr txBox="1">
            <a:spLocks noChangeArrowheads="1"/>
          </p:cNvSpPr>
          <p:nvPr/>
        </p:nvSpPr>
        <p:spPr bwMode="auto">
          <a:xfrm>
            <a:off x="2000250" y="5286375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0">
                <a:solidFill>
                  <a:srgbClr val="38159B"/>
                </a:solidFill>
              </a:rPr>
              <a:t>М</a:t>
            </a:r>
          </a:p>
        </p:txBody>
      </p:sp>
      <p:sp>
        <p:nvSpPr>
          <p:cNvPr id="1049" name="TextBox 21"/>
          <p:cNvSpPr txBox="1">
            <a:spLocks noChangeArrowheads="1"/>
          </p:cNvSpPr>
          <p:nvPr/>
        </p:nvSpPr>
        <p:spPr bwMode="auto">
          <a:xfrm>
            <a:off x="3429000" y="192881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3200" i="0">
                <a:solidFill>
                  <a:srgbClr val="38159B"/>
                </a:solidFill>
              </a:rPr>
              <a:t>Ν</a:t>
            </a:r>
            <a:endParaRPr lang="ru-RU" sz="3200" i="0">
              <a:solidFill>
                <a:srgbClr val="38159B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3078" y="260648"/>
            <a:ext cx="85473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/>
              <a:t>Назовите лучи, дополнительные лучи изображенные на рисунке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2339975" y="1989138"/>
            <a:ext cx="489585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Прямые АВ и С</a:t>
            </a:r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D: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468313" y="2500313"/>
            <a:ext cx="4319587" cy="4362450"/>
            <a:chOff x="295" y="1575"/>
            <a:chExt cx="2721" cy="2748"/>
          </a:xfrm>
        </p:grpSpPr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ln w="88900">
              <a:solidFill>
                <a:srgbClr val="000099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accent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Georgia" pitchFamily="18" charset="0"/>
              </a:endParaRPr>
            </a:p>
          </p:txBody>
        </p:sp>
        <p:sp>
          <p:nvSpPr>
            <p:cNvPr id="11287" name="Text Box 24"/>
            <p:cNvSpPr txBox="1">
              <a:spLocks noChangeArrowheads="1"/>
            </p:cNvSpPr>
            <p:nvPr/>
          </p:nvSpPr>
          <p:spPr bwMode="auto">
            <a:xfrm>
              <a:off x="295" y="2795"/>
              <a:ext cx="33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А</a:t>
              </a:r>
            </a:p>
          </p:txBody>
        </p:sp>
        <p:sp>
          <p:nvSpPr>
            <p:cNvPr id="11288" name="Text Box 25"/>
            <p:cNvSpPr txBox="1">
              <a:spLocks noChangeArrowheads="1"/>
            </p:cNvSpPr>
            <p:nvPr/>
          </p:nvSpPr>
          <p:spPr bwMode="auto">
            <a:xfrm>
              <a:off x="1845" y="1575"/>
              <a:ext cx="33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В</a:t>
              </a:r>
            </a:p>
          </p:txBody>
        </p:sp>
        <p:sp>
          <p:nvSpPr>
            <p:cNvPr id="11289" name="Text Box 26"/>
            <p:cNvSpPr txBox="1">
              <a:spLocks noChangeArrowheads="1"/>
            </p:cNvSpPr>
            <p:nvPr/>
          </p:nvSpPr>
          <p:spPr bwMode="auto">
            <a:xfrm>
              <a:off x="1292" y="3203"/>
              <a:ext cx="32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latin typeface="Georgia" pitchFamily="18" charset="0"/>
                </a:rPr>
                <a:t>С</a:t>
              </a:r>
            </a:p>
          </p:txBody>
        </p:sp>
        <p:sp>
          <p:nvSpPr>
            <p:cNvPr id="11290" name="Text Box 27"/>
            <p:cNvSpPr txBox="1">
              <a:spLocks noChangeArrowheads="1"/>
            </p:cNvSpPr>
            <p:nvPr/>
          </p:nvSpPr>
          <p:spPr bwMode="auto">
            <a:xfrm>
              <a:off x="2381" y="3916"/>
              <a:ext cx="35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latin typeface="Georgia" pitchFamily="18" charset="0"/>
                </a:rPr>
                <a:t>D</a:t>
              </a:r>
              <a:endParaRPr lang="ru-RU" sz="3600">
                <a:latin typeface="Georgia" pitchFamily="18" charset="0"/>
              </a:endParaRPr>
            </a:p>
          </p:txBody>
        </p:sp>
      </p:grp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3635375" y="3284538"/>
            <a:ext cx="3600450" cy="574675"/>
          </a:xfrm>
          <a:prstGeom prst="rect">
            <a:avLst/>
          </a:prstGeom>
          <a:ln w="38100"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 dirty="0">
                <a:latin typeface="Georgia" pitchFamily="18" charset="0"/>
              </a:rPr>
              <a:t>Не пересекаются</a:t>
            </a: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3635375" y="4148138"/>
            <a:ext cx="3600450" cy="574675"/>
          </a:xfrm>
          <a:prstGeom prst="rect">
            <a:avLst/>
          </a:prstGeom>
          <a:ln w="38100"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i="0">
                <a:latin typeface="Georgia" pitchFamily="18" charset="0"/>
              </a:rPr>
              <a:t>Пересекаются</a:t>
            </a:r>
          </a:p>
        </p:txBody>
      </p:sp>
      <p:sp>
        <p:nvSpPr>
          <p:cNvPr id="19488" name="AutoShape 32"/>
          <p:cNvSpPr>
            <a:spLocks noChangeArrowheads="1"/>
          </p:cNvSpPr>
          <p:nvPr/>
        </p:nvSpPr>
        <p:spPr bwMode="auto">
          <a:xfrm>
            <a:off x="7740650" y="0"/>
            <a:ext cx="1403350" cy="11969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latin typeface="Georgia" pitchFamily="18" charset="0"/>
              </a:rPr>
              <a:t>I</a:t>
            </a:r>
            <a:endParaRPr lang="ru-RU" sz="3600">
              <a:latin typeface="Georgia" pitchFamily="18" charset="0"/>
            </a:endParaRP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2900" y="275321"/>
            <a:ext cx="73977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i="0" dirty="0"/>
              <a:t>Выбери и укажи правильный вариант ответа.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85"/>
                  </p:tgtEl>
                </p:cond>
              </p:nextCondLst>
            </p:seq>
          </p:childTnLst>
        </p:cTn>
      </p:par>
    </p:tnLst>
    <p:bldLst>
      <p:bldP spid="19484" grpId="1" animBg="1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</TotalTime>
  <Words>501</Words>
  <Application>Microsoft Office PowerPoint</Application>
  <PresentationFormat>Экран (4:3)</PresentationFormat>
  <Paragraphs>122</Paragraphs>
  <Slides>17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Шаблон оформления с нарциссами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120</cp:revision>
  <dcterms:created xsi:type="dcterms:W3CDTF">2007-07-13T07:27:52Z</dcterms:created>
  <dcterms:modified xsi:type="dcterms:W3CDTF">2015-09-14T13:02:19Z</dcterms:modified>
</cp:coreProperties>
</file>