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75" r:id="rId2"/>
  </p:sldMasterIdLst>
  <p:notesMasterIdLst>
    <p:notesMasterId r:id="rId16"/>
  </p:notesMasterIdLst>
  <p:sldIdLst>
    <p:sldId id="335" r:id="rId3"/>
    <p:sldId id="343" r:id="rId4"/>
    <p:sldId id="344" r:id="rId5"/>
    <p:sldId id="345" r:id="rId6"/>
    <p:sldId id="346" r:id="rId7"/>
    <p:sldId id="338" r:id="rId8"/>
    <p:sldId id="339" r:id="rId9"/>
    <p:sldId id="340" r:id="rId10"/>
    <p:sldId id="341" r:id="rId11"/>
    <p:sldId id="342" r:id="rId12"/>
    <p:sldId id="347" r:id="rId13"/>
    <p:sldId id="289" r:id="rId14"/>
    <p:sldId id="33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59B"/>
    <a:srgbClr val="FFFF99"/>
    <a:srgbClr val="4A2FAB"/>
    <a:srgbClr val="401FBB"/>
    <a:srgbClr val="6600FF"/>
    <a:srgbClr val="CCCCFF"/>
    <a:srgbClr val="CC3300"/>
    <a:srgbClr val="0033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F5C47D3F-CEB9-41B6-BA8F-E6BE38F8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81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FFA7-E781-4672-BA42-0D1083FFE6B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FFA7-E781-4672-BA42-0D1083FFE6B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8738-AC78-4520-A275-202AF21E52D1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6A85-CE52-4F7A-9C64-453A8BD00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007A-436A-421F-AE83-39A53B28C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02A6-646F-4EC0-9401-B37289FEECF4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6328-902F-40C0-8994-F87BF974A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9CD9-F195-46D8-BC35-3852E262484E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AA77-4EAF-4A0D-8C4C-D8F0C5165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8CA4-6248-46BB-9AD5-F20F82C677B2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B4F4-175E-4971-AD22-4C8147421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9FE4-30CF-4101-824D-78F5B9641EFD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2A5B-E9C0-4C74-A47A-D3FE2F636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8551-FFFB-49C1-9747-017FEBF2DBC3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F946-51A4-464B-A3A1-486B162BE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8CE-8B6D-43D0-A38F-922F47108C33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EF2-5518-4C08-B311-55B6C28D6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80D9-15F7-46E5-A18B-357467B6F1F6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70D6-6F3E-44F5-958A-3A82A12C3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3A46-ECC4-4559-9F5D-316E838F5223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F078-2A21-4EC7-89DD-1ECF26888C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CF47-9300-4588-8987-D808964A5AE6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910F-3EE8-49F6-AD10-908B2BA4F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4F96-72BB-480C-8EAC-7FC4C39FEA64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68C9-F253-4159-A701-8544678EB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DBF8-F7B0-4C40-A949-36F1A5423D84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A578-87C6-4FA0-8728-983F5A351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1025-D437-434B-8010-F49D220181E1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2D10-D36A-4541-9AC2-01DFEB992A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76F4-10F7-4358-B96B-195F4B6CE764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ED02-11D3-413C-9633-0AA7EC6E9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EE37-B03B-4BDF-AFF5-0350BB591F23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7F3D-CD40-4291-AEAE-2A6662DC3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B2CB-9A03-46CD-B58E-501BF8534ECB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7BDD-F0A5-473C-A643-B9F35E269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F9E4-8A4D-46B9-A609-5A8C1C65F465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33E3-BB39-4173-B807-F2C4BCC13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3DE7-D273-48E5-B810-7E003631B478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E270-B940-4FF3-B122-0375BDEE6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3A48232-69C7-4871-ABA7-0FD098C77213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3BCF5-BF0C-4DF4-994F-092E1308A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A834A-4DE3-433B-ABDF-D4CC6AA86D42}" type="datetime1">
              <a:rPr lang="ru-RU"/>
              <a:pPr>
                <a:defRPr/>
              </a:pPr>
              <a:t>13.09.2015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FFF52-F4E4-4813-B297-DC039E915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68760"/>
            <a:ext cx="8028000" cy="2874620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13.09.2015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1328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7CCA62">
                  <a:lumMod val="50000"/>
                </a:srgbClr>
              </a:buClr>
              <a:defRPr/>
            </a:pPr>
            <a:r>
              <a:rPr lang="ru-RU" sz="54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Плоскость. </a:t>
            </a:r>
            <a:r>
              <a:rPr lang="ru-RU" sz="5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Прямая.</a:t>
            </a:r>
            <a:endParaRPr lang="ru-RU" sz="54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8424936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b="0" i="0" dirty="0">
                <a:solidFill>
                  <a:srgbClr val="38159B"/>
                </a:solidFill>
                <a:cs typeface="Times New Roman" panose="02020603050405020304" pitchFamily="18" charset="0"/>
              </a:rPr>
              <a:t>Начертите прямую МК и отрезки АВ и СД так, чтобы прямая МК пересекала отрезок АВ, но не пересекала отрезок СД.</a:t>
            </a: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3386" y="260648"/>
            <a:ext cx="5712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0" i="0" dirty="0"/>
              <a:t>Практическая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Решаем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571612"/>
            <a:ext cx="3554178" cy="452431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75</a:t>
            </a:r>
          </a:p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</a:t>
            </a:r>
            <a:r>
              <a:rPr lang="ru-RU" sz="9600" i="0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76</a:t>
            </a:r>
          </a:p>
          <a:p>
            <a:pPr algn="ctr">
              <a:defRPr/>
            </a:pPr>
            <a:r>
              <a:rPr lang="ru-RU" sz="9600" i="0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№79</a:t>
            </a:r>
            <a:endParaRPr lang="ru-RU" sz="9600" i="0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Повторяем:</a:t>
            </a:r>
            <a:endParaRPr lang="ru-RU" sz="6600" i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3433" y="1412776"/>
            <a:ext cx="4277133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</a:t>
            </a:r>
            <a:r>
              <a:rPr lang="ru-RU" sz="9600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89</a:t>
            </a:r>
            <a:endParaRPr lang="ru-RU" sz="9600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sz="9600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105</a:t>
            </a:r>
            <a:endParaRPr lang="ru-RU" sz="9600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3991" y="1763122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П.3, 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</a:t>
            </a: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103,                  </a:t>
            </a:r>
            <a:endParaRPr lang="ru-RU" sz="4800" i="0" dirty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104, 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106 </a:t>
            </a: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(б, г),</a:t>
            </a:r>
            <a:endParaRPr lang="ru-RU" sz="4800" i="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Детские = Матрешки_CU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381000" y="304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Georgia" pitchFamily="18" charset="0"/>
              </a:rPr>
              <a:t>Для обозначение точек используем прописные латинские буквы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990600" y="1143000"/>
            <a:ext cx="3889375" cy="738188"/>
            <a:chOff x="624" y="720"/>
            <a:chExt cx="2450" cy="465"/>
          </a:xfrm>
        </p:grpSpPr>
        <p:sp>
          <p:nvSpPr>
            <p:cNvPr id="16403" name="Oval 14"/>
            <p:cNvSpPr>
              <a:spLocks noChangeArrowheads="1"/>
            </p:cNvSpPr>
            <p:nvPr/>
          </p:nvSpPr>
          <p:spPr bwMode="auto">
            <a:xfrm>
              <a:off x="624" y="864"/>
              <a:ext cx="96" cy="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sp>
          <p:nvSpPr>
            <p:cNvPr id="16404" name="Oval 34"/>
            <p:cNvSpPr>
              <a:spLocks noChangeArrowheads="1"/>
            </p:cNvSpPr>
            <p:nvPr/>
          </p:nvSpPr>
          <p:spPr bwMode="auto">
            <a:xfrm>
              <a:off x="1584" y="768"/>
              <a:ext cx="81" cy="87"/>
            </a:xfrm>
            <a:prstGeom prst="ellipse">
              <a:avLst/>
            </a:prstGeom>
            <a:solidFill>
              <a:srgbClr val="6600FF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sp>
          <p:nvSpPr>
            <p:cNvPr id="10273" name="Text Box 36"/>
            <p:cNvSpPr txBox="1">
              <a:spLocks noChangeArrowheads="1"/>
            </p:cNvSpPr>
            <p:nvPr/>
          </p:nvSpPr>
          <p:spPr bwMode="auto">
            <a:xfrm>
              <a:off x="720" y="817"/>
              <a:ext cx="3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A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74" name="Text Box 37"/>
            <p:cNvSpPr txBox="1">
              <a:spLocks noChangeArrowheads="1"/>
            </p:cNvSpPr>
            <p:nvPr/>
          </p:nvSpPr>
          <p:spPr bwMode="auto">
            <a:xfrm>
              <a:off x="1632" y="720"/>
              <a:ext cx="3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D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75" name="Text Box 38"/>
            <p:cNvSpPr txBox="1">
              <a:spLocks noChangeArrowheads="1"/>
            </p:cNvSpPr>
            <p:nvPr/>
          </p:nvSpPr>
          <p:spPr bwMode="auto">
            <a:xfrm>
              <a:off x="2784" y="720"/>
              <a:ext cx="29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F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6408" name="Oval 39"/>
            <p:cNvSpPr>
              <a:spLocks noChangeArrowheads="1"/>
            </p:cNvSpPr>
            <p:nvPr/>
          </p:nvSpPr>
          <p:spPr bwMode="auto">
            <a:xfrm>
              <a:off x="2688" y="86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  <a:latin typeface="Georgia" pitchFamily="18" charset="0"/>
              </a:endParaRPr>
            </a:p>
          </p:txBody>
        </p:sp>
      </p:grpSp>
      <p:sp>
        <p:nvSpPr>
          <p:cNvPr id="129064" name="Text Box 40"/>
          <p:cNvSpPr txBox="1">
            <a:spLocks noChangeArrowheads="1"/>
          </p:cNvSpPr>
          <p:nvPr/>
        </p:nvSpPr>
        <p:spPr bwMode="auto">
          <a:xfrm>
            <a:off x="381000" y="1981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Georgia" pitchFamily="18" charset="0"/>
              </a:rPr>
              <a:t>Для обозначение прямых используем строчные латинские буквы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371600" y="2514600"/>
            <a:ext cx="4114800" cy="731838"/>
            <a:chOff x="912" y="1603"/>
            <a:chExt cx="2592" cy="461"/>
          </a:xfrm>
        </p:grpSpPr>
        <p:sp>
          <p:nvSpPr>
            <p:cNvPr id="16401" name="Line 41"/>
            <p:cNvSpPr>
              <a:spLocks noChangeShapeType="1"/>
            </p:cNvSpPr>
            <p:nvPr/>
          </p:nvSpPr>
          <p:spPr bwMode="auto">
            <a:xfrm flipV="1">
              <a:off x="912" y="1632"/>
              <a:ext cx="2592" cy="432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70" name="Text Box 42"/>
            <p:cNvSpPr txBox="1">
              <a:spLocks noChangeArrowheads="1"/>
            </p:cNvSpPr>
            <p:nvPr/>
          </p:nvSpPr>
          <p:spPr bwMode="auto">
            <a:xfrm>
              <a:off x="3120" y="1603"/>
              <a:ext cx="2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prstClr val="black"/>
                  </a:solidFill>
                  <a:latin typeface="Georgia" pitchFamily="18" charset="0"/>
                </a:rPr>
                <a:t>а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962400" y="2743200"/>
            <a:ext cx="4267200" cy="685800"/>
            <a:chOff x="2496" y="1728"/>
            <a:chExt cx="2688" cy="432"/>
          </a:xfrm>
        </p:grpSpPr>
        <p:sp>
          <p:nvSpPr>
            <p:cNvPr id="16399" name="Line 43"/>
            <p:cNvSpPr>
              <a:spLocks noChangeShapeType="1"/>
            </p:cNvSpPr>
            <p:nvPr/>
          </p:nvSpPr>
          <p:spPr bwMode="auto">
            <a:xfrm flipV="1">
              <a:off x="2496" y="1728"/>
              <a:ext cx="2592" cy="432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66" name="Text Box 44"/>
            <p:cNvSpPr txBox="1">
              <a:spLocks noChangeArrowheads="1"/>
            </p:cNvSpPr>
            <p:nvPr/>
          </p:nvSpPr>
          <p:spPr bwMode="auto">
            <a:xfrm>
              <a:off x="4896" y="1728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d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209800" y="3581400"/>
            <a:ext cx="4119563" cy="762000"/>
            <a:chOff x="1392" y="2256"/>
            <a:chExt cx="2595" cy="480"/>
          </a:xfrm>
        </p:grpSpPr>
        <p:sp>
          <p:nvSpPr>
            <p:cNvPr id="16397" name="Line 45"/>
            <p:cNvSpPr>
              <a:spLocks noChangeShapeType="1"/>
            </p:cNvSpPr>
            <p:nvPr/>
          </p:nvSpPr>
          <p:spPr bwMode="auto">
            <a:xfrm flipV="1">
              <a:off x="1392" y="2304"/>
              <a:ext cx="2592" cy="432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62" name="Text Box 46"/>
            <p:cNvSpPr txBox="1">
              <a:spLocks noChangeArrowheads="1"/>
            </p:cNvSpPr>
            <p:nvPr/>
          </p:nvSpPr>
          <p:spPr bwMode="auto">
            <a:xfrm>
              <a:off x="3696" y="2256"/>
              <a:ext cx="2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b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129071" name="Text Box 47"/>
          <p:cNvSpPr txBox="1">
            <a:spLocks noChangeArrowheads="1"/>
          </p:cNvSpPr>
          <p:nvPr/>
        </p:nvSpPr>
        <p:spPr bwMode="auto">
          <a:xfrm>
            <a:off x="381000" y="4343400"/>
            <a:ext cx="6405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Georgia" pitchFamily="18" charset="0"/>
              </a:rPr>
              <a:t>Или обозначаем прямую двумя прописными латинскими буквами.</a:t>
            </a: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33400" y="5410200"/>
            <a:ext cx="4364038" cy="1193800"/>
            <a:chOff x="336" y="3408"/>
            <a:chExt cx="2749" cy="752"/>
          </a:xfrm>
        </p:grpSpPr>
        <p:sp>
          <p:nvSpPr>
            <p:cNvPr id="16394" name="Line 48"/>
            <p:cNvSpPr>
              <a:spLocks noChangeShapeType="1"/>
            </p:cNvSpPr>
            <p:nvPr/>
          </p:nvSpPr>
          <p:spPr bwMode="auto">
            <a:xfrm flipV="1">
              <a:off x="336" y="3456"/>
              <a:ext cx="2592" cy="432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57" name="Text Box 49"/>
            <p:cNvSpPr txBox="1">
              <a:spLocks noChangeArrowheads="1"/>
            </p:cNvSpPr>
            <p:nvPr/>
          </p:nvSpPr>
          <p:spPr bwMode="auto">
            <a:xfrm>
              <a:off x="432" y="3792"/>
              <a:ext cx="28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S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258" name="Text Box 50"/>
            <p:cNvSpPr txBox="1">
              <a:spLocks noChangeArrowheads="1"/>
            </p:cNvSpPr>
            <p:nvPr/>
          </p:nvSpPr>
          <p:spPr bwMode="auto">
            <a:xfrm>
              <a:off x="2784" y="3408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Georgia" pitchFamily="18" charset="0"/>
                </a:rPr>
                <a:t>N</a:t>
              </a:r>
              <a:endParaRPr lang="ru-RU" sz="320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5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4" grpId="0"/>
      <p:bldP spid="129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6" descr="Контурные ромбики"/>
          <p:cNvSpPr>
            <a:spLocks/>
          </p:cNvSpPr>
          <p:nvPr/>
        </p:nvSpPr>
        <p:spPr bwMode="auto">
          <a:xfrm>
            <a:off x="1981200" y="2971800"/>
            <a:ext cx="4495800" cy="609600"/>
          </a:xfrm>
          <a:custGeom>
            <a:avLst/>
            <a:gdLst>
              <a:gd name="T0" fmla="*/ 0 w 4898"/>
              <a:gd name="T1" fmla="*/ 609600 h 631"/>
              <a:gd name="T2" fmla="*/ 1100544 w 4898"/>
              <a:gd name="T3" fmla="*/ 0 h 631"/>
              <a:gd name="T4" fmla="*/ 4495800 w 4898"/>
              <a:gd name="T5" fmla="*/ 8695 h 631"/>
              <a:gd name="T6" fmla="*/ 3344772 w 4898"/>
              <a:gd name="T7" fmla="*/ 609600 h 631"/>
              <a:gd name="T8" fmla="*/ 0 w 4898"/>
              <a:gd name="T9" fmla="*/ 609600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8"/>
              <a:gd name="T16" fmla="*/ 0 h 631"/>
              <a:gd name="T17" fmla="*/ 4898 w 4898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8" h="631">
                <a:moveTo>
                  <a:pt x="0" y="631"/>
                </a:moveTo>
                <a:lnTo>
                  <a:pt x="1199" y="0"/>
                </a:lnTo>
                <a:lnTo>
                  <a:pt x="4898" y="9"/>
                </a:lnTo>
                <a:lnTo>
                  <a:pt x="3644" y="631"/>
                </a:lnTo>
                <a:lnTo>
                  <a:pt x="0" y="63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0076" name="Freeform 28" descr="Контурные ромбики"/>
          <p:cNvSpPr>
            <a:spLocks/>
          </p:cNvSpPr>
          <p:nvPr/>
        </p:nvSpPr>
        <p:spPr bwMode="auto">
          <a:xfrm>
            <a:off x="990600" y="2743200"/>
            <a:ext cx="6400800" cy="1219200"/>
          </a:xfrm>
          <a:custGeom>
            <a:avLst/>
            <a:gdLst>
              <a:gd name="T0" fmla="*/ 0 w 4898"/>
              <a:gd name="T1" fmla="*/ 1219200 h 631"/>
              <a:gd name="T2" fmla="*/ 1566876 w 4898"/>
              <a:gd name="T3" fmla="*/ 0 h 631"/>
              <a:gd name="T4" fmla="*/ 6400800 w 4898"/>
              <a:gd name="T5" fmla="*/ 17390 h 631"/>
              <a:gd name="T6" fmla="*/ 4762048 w 4898"/>
              <a:gd name="T7" fmla="*/ 1219200 h 631"/>
              <a:gd name="T8" fmla="*/ 0 w 4898"/>
              <a:gd name="T9" fmla="*/ 1219200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8"/>
              <a:gd name="T16" fmla="*/ 0 h 631"/>
              <a:gd name="T17" fmla="*/ 4898 w 4898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8" h="631">
                <a:moveTo>
                  <a:pt x="0" y="631"/>
                </a:moveTo>
                <a:lnTo>
                  <a:pt x="1199" y="0"/>
                </a:lnTo>
                <a:lnTo>
                  <a:pt x="4898" y="9"/>
                </a:lnTo>
                <a:lnTo>
                  <a:pt x="3644" y="631"/>
                </a:lnTo>
                <a:lnTo>
                  <a:pt x="0" y="63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0077" name="Freeform 29" descr="Контурные ромбики"/>
          <p:cNvSpPr>
            <a:spLocks/>
          </p:cNvSpPr>
          <p:nvPr/>
        </p:nvSpPr>
        <p:spPr bwMode="auto">
          <a:xfrm>
            <a:off x="152400" y="2590800"/>
            <a:ext cx="8610600" cy="1600200"/>
          </a:xfrm>
          <a:custGeom>
            <a:avLst/>
            <a:gdLst>
              <a:gd name="T0" fmla="*/ 0 w 4898"/>
              <a:gd name="T1" fmla="*/ 1600200 h 631"/>
              <a:gd name="T2" fmla="*/ 2107821 w 4898"/>
              <a:gd name="T3" fmla="*/ 0 h 631"/>
              <a:gd name="T4" fmla="*/ 8610600 w 4898"/>
              <a:gd name="T5" fmla="*/ 22824 h 631"/>
              <a:gd name="T6" fmla="*/ 6406089 w 4898"/>
              <a:gd name="T7" fmla="*/ 1600200 h 631"/>
              <a:gd name="T8" fmla="*/ 0 w 4898"/>
              <a:gd name="T9" fmla="*/ 1600200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8"/>
              <a:gd name="T16" fmla="*/ 0 h 631"/>
              <a:gd name="T17" fmla="*/ 4898 w 4898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8" h="631">
                <a:moveTo>
                  <a:pt x="0" y="631"/>
                </a:moveTo>
                <a:lnTo>
                  <a:pt x="1199" y="0"/>
                </a:lnTo>
                <a:lnTo>
                  <a:pt x="4898" y="9"/>
                </a:lnTo>
                <a:lnTo>
                  <a:pt x="3644" y="631"/>
                </a:lnTo>
                <a:lnTo>
                  <a:pt x="0" y="63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0078" name="Freeform 30" descr="Контурные ромбики"/>
          <p:cNvSpPr>
            <a:spLocks/>
          </p:cNvSpPr>
          <p:nvPr/>
        </p:nvSpPr>
        <p:spPr bwMode="auto">
          <a:xfrm>
            <a:off x="-685800" y="1600200"/>
            <a:ext cx="10363200" cy="3581400"/>
          </a:xfrm>
          <a:custGeom>
            <a:avLst/>
            <a:gdLst>
              <a:gd name="T0" fmla="*/ 0 w 4898"/>
              <a:gd name="T1" fmla="*/ 3581400 h 631"/>
              <a:gd name="T2" fmla="*/ 2536847 w 4898"/>
              <a:gd name="T3" fmla="*/ 0 h 631"/>
              <a:gd name="T4" fmla="*/ 10363200 w 4898"/>
              <a:gd name="T5" fmla="*/ 51082 h 631"/>
              <a:gd name="T6" fmla="*/ 7709983 w 4898"/>
              <a:gd name="T7" fmla="*/ 3581400 h 631"/>
              <a:gd name="T8" fmla="*/ 0 w 4898"/>
              <a:gd name="T9" fmla="*/ 3581400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8"/>
              <a:gd name="T16" fmla="*/ 0 h 631"/>
              <a:gd name="T17" fmla="*/ 4898 w 4898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8" h="631">
                <a:moveTo>
                  <a:pt x="0" y="631"/>
                </a:moveTo>
                <a:lnTo>
                  <a:pt x="1199" y="0"/>
                </a:lnTo>
                <a:lnTo>
                  <a:pt x="4898" y="9"/>
                </a:lnTo>
                <a:lnTo>
                  <a:pt x="3644" y="631"/>
                </a:lnTo>
                <a:lnTo>
                  <a:pt x="0" y="63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0079" name="Freeform 31" descr="Контурные ромбики"/>
          <p:cNvSpPr>
            <a:spLocks/>
          </p:cNvSpPr>
          <p:nvPr/>
        </p:nvSpPr>
        <p:spPr bwMode="auto">
          <a:xfrm>
            <a:off x="-1447800" y="152400"/>
            <a:ext cx="12420600" cy="6400800"/>
          </a:xfrm>
          <a:custGeom>
            <a:avLst/>
            <a:gdLst>
              <a:gd name="T0" fmla="*/ 0 w 4898"/>
              <a:gd name="T1" fmla="*/ 6400800 h 631"/>
              <a:gd name="T2" fmla="*/ 3040486 w 4898"/>
              <a:gd name="T3" fmla="*/ 0 h 631"/>
              <a:gd name="T4" fmla="*/ 12420600 w 4898"/>
              <a:gd name="T5" fmla="*/ 91295 h 631"/>
              <a:gd name="T6" fmla="*/ 9240641 w 4898"/>
              <a:gd name="T7" fmla="*/ 6400800 h 631"/>
              <a:gd name="T8" fmla="*/ 0 w 4898"/>
              <a:gd name="T9" fmla="*/ 6400800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8"/>
              <a:gd name="T16" fmla="*/ 0 h 631"/>
              <a:gd name="T17" fmla="*/ 4898 w 4898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8" h="631">
                <a:moveTo>
                  <a:pt x="0" y="631"/>
                </a:moveTo>
                <a:lnTo>
                  <a:pt x="1199" y="0"/>
                </a:lnTo>
                <a:lnTo>
                  <a:pt x="4898" y="9"/>
                </a:lnTo>
                <a:lnTo>
                  <a:pt x="3644" y="631"/>
                </a:lnTo>
                <a:lnTo>
                  <a:pt x="0" y="63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7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solidFill>
                  <a:prstClr val="black"/>
                </a:solidFill>
                <a:latin typeface="Georgia" pitchFamily="18" charset="0"/>
              </a:rPr>
              <a:t>Плоскости будем обозначать греческими буквами. </a:t>
            </a:r>
          </a:p>
        </p:txBody>
      </p:sp>
      <p:pic>
        <p:nvPicPr>
          <p:cNvPr id="11272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28625"/>
            <a:ext cx="590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28625"/>
            <a:ext cx="5905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0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00063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34"/>
          <p:cNvSpPr txBox="1">
            <a:spLocks noChangeArrowheads="1"/>
          </p:cNvSpPr>
          <p:nvPr/>
        </p:nvSpPr>
        <p:spPr bwMode="auto">
          <a:xfrm>
            <a:off x="228600" y="4929188"/>
            <a:ext cx="8701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solidFill>
                  <a:prstClr val="black"/>
                </a:solidFill>
                <a:latin typeface="Georgia" pitchFamily="18" charset="0"/>
              </a:rPr>
              <a:t>На рисунках плоскости обозначаются в виде параллелограммов. Плоскость как геометрическую фигуру следует представлять себе простирающейся неограниченно во все стороны.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62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6" grpId="0" animBg="1"/>
      <p:bldP spid="130077" grpId="0" animBg="1"/>
      <p:bldP spid="130078" grpId="0" animBg="1"/>
      <p:bldP spid="130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501063" y="2500313"/>
            <a:ext cx="3571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D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500938" y="1428750"/>
            <a:ext cx="466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C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15063" y="27860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B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776913" y="2001838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072188" y="1714500"/>
            <a:ext cx="2481262" cy="1411288"/>
            <a:chOff x="3744913" y="3716338"/>
            <a:chExt cx="1665287" cy="981075"/>
          </a:xfrm>
        </p:grpSpPr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rot="6653583" flipV="1">
              <a:off x="3711561" y="3977025"/>
              <a:ext cx="542957" cy="476253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>
                <a:solidFill>
                  <a:srgbClr val="04617B">
                    <a:lumMod val="75000"/>
                  </a:srgbClr>
                </a:solidFill>
                <a:latin typeface="Georgia" pitchFamily="18" charset="0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rot="6653583" flipH="1" flipV="1">
              <a:off x="4006578" y="3970347"/>
              <a:ext cx="981075" cy="473056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>
                <a:solidFill>
                  <a:srgbClr val="04617B">
                    <a:lumMod val="75000"/>
                  </a:srgbClr>
                </a:solidFill>
                <a:latin typeface="Georgia" pitchFamily="18" charset="0"/>
              </a:endParaRP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rot="6653583" flipV="1">
              <a:off x="4833796" y="3867188"/>
              <a:ext cx="524197" cy="628611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>
                <a:solidFill>
                  <a:srgbClr val="04617B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214938" y="5357813"/>
            <a:ext cx="558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N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643063" y="535781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M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857222" y="1214417"/>
            <a:ext cx="1800225" cy="1404938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60" y="345"/>
              </a:cxn>
              <a:cxn ang="0">
                <a:pos x="135" y="255"/>
              </a:cxn>
              <a:cxn ang="0">
                <a:pos x="255" y="165"/>
              </a:cxn>
              <a:cxn ang="0">
                <a:pos x="420" y="105"/>
              </a:cxn>
              <a:cxn ang="0">
                <a:pos x="585" y="30"/>
              </a:cxn>
              <a:cxn ang="0">
                <a:pos x="1005" y="15"/>
              </a:cxn>
              <a:cxn ang="0">
                <a:pos x="1125" y="120"/>
              </a:cxn>
              <a:cxn ang="0">
                <a:pos x="1170" y="195"/>
              </a:cxn>
              <a:cxn ang="0">
                <a:pos x="1170" y="390"/>
              </a:cxn>
              <a:cxn ang="0">
                <a:pos x="1110" y="495"/>
              </a:cxn>
              <a:cxn ang="0">
                <a:pos x="1020" y="540"/>
              </a:cxn>
              <a:cxn ang="0">
                <a:pos x="720" y="705"/>
              </a:cxn>
              <a:cxn ang="0">
                <a:pos x="630" y="960"/>
              </a:cxn>
              <a:cxn ang="0">
                <a:pos x="705" y="1230"/>
              </a:cxn>
            </a:cxnLst>
            <a:rect l="0" t="0" r="r" b="b"/>
            <a:pathLst>
              <a:path w="1180" h="1230">
                <a:moveTo>
                  <a:pt x="0" y="510"/>
                </a:moveTo>
                <a:cubicBezTo>
                  <a:pt x="19" y="448"/>
                  <a:pt x="38" y="387"/>
                  <a:pt x="60" y="345"/>
                </a:cubicBezTo>
                <a:cubicBezTo>
                  <a:pt x="82" y="303"/>
                  <a:pt x="103" y="285"/>
                  <a:pt x="135" y="255"/>
                </a:cubicBezTo>
                <a:cubicBezTo>
                  <a:pt x="167" y="225"/>
                  <a:pt x="208" y="190"/>
                  <a:pt x="255" y="165"/>
                </a:cubicBezTo>
                <a:cubicBezTo>
                  <a:pt x="302" y="140"/>
                  <a:pt x="365" y="127"/>
                  <a:pt x="420" y="105"/>
                </a:cubicBezTo>
                <a:cubicBezTo>
                  <a:pt x="475" y="83"/>
                  <a:pt x="488" y="45"/>
                  <a:pt x="585" y="30"/>
                </a:cubicBezTo>
                <a:cubicBezTo>
                  <a:pt x="682" y="15"/>
                  <a:pt x="915" y="0"/>
                  <a:pt x="1005" y="15"/>
                </a:cubicBezTo>
                <a:cubicBezTo>
                  <a:pt x="1095" y="30"/>
                  <a:pt x="1098" y="90"/>
                  <a:pt x="1125" y="120"/>
                </a:cubicBezTo>
                <a:cubicBezTo>
                  <a:pt x="1152" y="150"/>
                  <a:pt x="1162" y="150"/>
                  <a:pt x="1170" y="195"/>
                </a:cubicBezTo>
                <a:cubicBezTo>
                  <a:pt x="1178" y="240"/>
                  <a:pt x="1180" y="340"/>
                  <a:pt x="1170" y="390"/>
                </a:cubicBezTo>
                <a:cubicBezTo>
                  <a:pt x="1160" y="440"/>
                  <a:pt x="1135" y="470"/>
                  <a:pt x="1110" y="495"/>
                </a:cubicBezTo>
                <a:cubicBezTo>
                  <a:pt x="1085" y="520"/>
                  <a:pt x="1085" y="505"/>
                  <a:pt x="1020" y="540"/>
                </a:cubicBezTo>
                <a:cubicBezTo>
                  <a:pt x="955" y="575"/>
                  <a:pt x="785" y="635"/>
                  <a:pt x="720" y="705"/>
                </a:cubicBezTo>
                <a:cubicBezTo>
                  <a:pt x="655" y="775"/>
                  <a:pt x="632" y="873"/>
                  <a:pt x="630" y="960"/>
                </a:cubicBezTo>
                <a:cubicBezTo>
                  <a:pt x="628" y="1047"/>
                  <a:pt x="690" y="1183"/>
                  <a:pt x="705" y="1230"/>
                </a:cubicBezTo>
              </a:path>
            </a:pathLst>
          </a:custGeom>
          <a:ln w="762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solidFill>
                <a:srgbClr val="04617B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42938" y="571500"/>
            <a:ext cx="2030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кривая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643688" y="2928938"/>
            <a:ext cx="229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ломаная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28750" y="4143375"/>
            <a:ext cx="198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04617B">
                    <a:lumMod val="75000"/>
                  </a:srgbClr>
                </a:solidFill>
                <a:latin typeface="Georgia" pitchFamily="18" charset="0"/>
              </a:rPr>
              <a:t>прямая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786188" y="404813"/>
            <a:ext cx="5143500" cy="9525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i="0" dirty="0">
                <a:solidFill>
                  <a:srgbClr val="7030A0"/>
                </a:solidFill>
                <a:latin typeface="Georgia" pitchFamily="18" charset="0"/>
              </a:rPr>
              <a:t>Линии</a:t>
            </a: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307" name="Text Box 4"/>
          <p:cNvSpPr txBox="1">
            <a:spLocks noChangeArrowheads="1"/>
          </p:cNvSpPr>
          <p:nvPr/>
        </p:nvSpPr>
        <p:spPr bwMode="auto">
          <a:xfrm>
            <a:off x="1693863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2775" y="4264025"/>
            <a:ext cx="8064500" cy="1023938"/>
            <a:chOff x="567" y="1570"/>
            <a:chExt cx="5080" cy="645"/>
          </a:xfrm>
        </p:grpSpPr>
        <p:sp>
          <p:nvSpPr>
            <p:cNvPr id="12318" name="Freeform 3" descr="Папирус"/>
            <p:cNvSpPr>
              <a:spLocks/>
            </p:cNvSpPr>
            <p:nvPr/>
          </p:nvSpPr>
          <p:spPr bwMode="auto">
            <a:xfrm>
              <a:off x="568" y="1570"/>
              <a:ext cx="5053" cy="578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1632 h 344"/>
                <a:gd name="T4" fmla="*/ 8554 w 3880"/>
                <a:gd name="T5" fmla="*/ 1632 h 344"/>
                <a:gd name="T6" fmla="*/ 8571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19" name="Oval 4"/>
            <p:cNvSpPr>
              <a:spLocks noChangeArrowheads="1"/>
            </p:cNvSpPr>
            <p:nvPr/>
          </p:nvSpPr>
          <p:spPr bwMode="auto">
            <a:xfrm rot="-4023734">
              <a:off x="784" y="1804"/>
              <a:ext cx="153" cy="1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20" name="Text Box 5"/>
            <p:cNvSpPr txBox="1">
              <a:spLocks noChangeArrowheads="1"/>
            </p:cNvSpPr>
            <p:nvPr/>
          </p:nvSpPr>
          <p:spPr bwMode="auto">
            <a:xfrm>
              <a:off x="567" y="1888"/>
              <a:ext cx="50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800" b="0" i="0">
                  <a:solidFill>
                    <a:srgbClr val="0000FF"/>
                  </a:solidFill>
                  <a:latin typeface="Arial" charset="0"/>
                </a:rPr>
                <a:t>I</a:t>
              </a:r>
              <a:r>
                <a:rPr lang="en-US" sz="2000" b="0" i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400" b="0" i="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ru-RU" sz="2000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21" name="Text Box 6"/>
            <p:cNvSpPr txBox="1">
              <a:spLocks noChangeArrowheads="1"/>
            </p:cNvSpPr>
            <p:nvPr/>
          </p:nvSpPr>
          <p:spPr bwMode="auto">
            <a:xfrm>
              <a:off x="567" y="1785"/>
              <a:ext cx="50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0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1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2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 3 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4 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5 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6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 7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   8    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9    </a:t>
              </a:r>
              <a:r>
                <a:rPr lang="ru-RU" sz="1600" i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Tahoma" pitchFamily="34" charset="0"/>
                </a:rPr>
                <a:t>   10     </a:t>
              </a:r>
              <a:endParaRPr lang="ru-RU" sz="1600" i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 rot="-1051847">
            <a:off x="396875" y="3040063"/>
            <a:ext cx="1903413" cy="1979612"/>
            <a:chOff x="519" y="587"/>
            <a:chExt cx="951" cy="1168"/>
          </a:xfrm>
        </p:grpSpPr>
        <p:sp>
          <p:nvSpPr>
            <p:cNvPr id="12313" name="Freeform 26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14" name="Freeform 27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>
                <a:gd name="T0" fmla="*/ 0 w 220"/>
                <a:gd name="T1" fmla="*/ 248 h 248"/>
                <a:gd name="T2" fmla="*/ 220 w 220"/>
                <a:gd name="T3" fmla="*/ 84 h 248"/>
                <a:gd name="T4" fmla="*/ 128 w 220"/>
                <a:gd name="T5" fmla="*/ 0 h 248"/>
                <a:gd name="T6" fmla="*/ 0 w 220"/>
                <a:gd name="T7" fmla="*/ 248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248"/>
                <a:gd name="T14" fmla="*/ 220 w 220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FF99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15" name="Freeform 28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16" name="Freeform 29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17" name="Freeform 30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626977" y="5132388"/>
            <a:ext cx="6477000" cy="0"/>
          </a:xfrm>
          <a:prstGeom prst="line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72118 0.005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66" grpId="0"/>
      <p:bldP spid="2067" grpId="0"/>
      <p:bldP spid="2070" grpId="0"/>
      <p:bldP spid="2071" grpId="0"/>
      <p:bldP spid="20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85750" y="3500438"/>
            <a:ext cx="810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8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i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Прямая бесконечна.</a:t>
            </a:r>
          </a:p>
          <a:p>
            <a:pPr indent="4508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i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Через любые две точки можно провести прямую, и притом только одну.</a:t>
            </a:r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215074" y="2000240"/>
            <a:ext cx="214314" cy="21431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771775" y="2708275"/>
            <a:ext cx="5567363" cy="792163"/>
          </a:xfrm>
          <a:prstGeom prst="line">
            <a:avLst/>
          </a:prstGeom>
          <a:ln w="762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9812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6300788" y="16287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prstClr val="black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4716463" y="2565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prstClr val="black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6948488" y="22050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prstClr val="black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786314" y="3071810"/>
            <a:ext cx="225424" cy="22225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7000892" y="2781292"/>
            <a:ext cx="244458" cy="2190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042988" y="1916113"/>
            <a:ext cx="3524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 - </a:t>
            </a: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прямая</a:t>
            </a:r>
            <a:endParaRPr lang="en-US" sz="3600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АВ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- прямая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885113" y="2060575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</a:t>
            </a:r>
            <a:endParaRPr lang="ru-RU" sz="36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27" name="Picture 12" descr="vopro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5429250"/>
            <a:ext cx="8334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68538" y="5589588"/>
            <a:ext cx="6192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Можно ли в школьной тетради изобразить всю прямую ?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786188" y="404813"/>
            <a:ext cx="5143500" cy="9525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i="0" dirty="0">
                <a:solidFill>
                  <a:srgbClr val="7030A0"/>
                </a:solidFill>
                <a:latin typeface="Georgia" pitchFamily="18" charset="0"/>
              </a:rPr>
              <a:t>Прямая</a:t>
            </a: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9661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13319" grpId="0"/>
      <p:bldP spid="63498" grpId="0"/>
      <p:bldP spid="635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7"/>
          <p:cNvSpPr>
            <a:spLocks noChangeShapeType="1"/>
          </p:cNvSpPr>
          <p:nvPr/>
        </p:nvSpPr>
        <p:spPr bwMode="auto">
          <a:xfrm>
            <a:off x="900113" y="1268413"/>
            <a:ext cx="7056437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55" name="Oval 8"/>
          <p:cNvSpPr>
            <a:spLocks noChangeArrowheads="1"/>
          </p:cNvSpPr>
          <p:nvPr/>
        </p:nvSpPr>
        <p:spPr bwMode="auto">
          <a:xfrm>
            <a:off x="1619249" y="1412875"/>
            <a:ext cx="214111" cy="21812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 sz="36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57" name="Text Box 27"/>
          <p:cNvSpPr txBox="1">
            <a:spLocks noChangeArrowheads="1"/>
          </p:cNvSpPr>
          <p:nvPr/>
        </p:nvSpPr>
        <p:spPr bwMode="auto">
          <a:xfrm>
            <a:off x="6659563" y="5876925"/>
            <a:ext cx="649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58" name="Oval 36"/>
          <p:cNvSpPr>
            <a:spLocks noChangeArrowheads="1"/>
          </p:cNvSpPr>
          <p:nvPr/>
        </p:nvSpPr>
        <p:spPr bwMode="auto">
          <a:xfrm>
            <a:off x="4211960" y="1989138"/>
            <a:ext cx="216023" cy="21572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 sz="36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59" name="Oval 37"/>
          <p:cNvSpPr>
            <a:spLocks noChangeArrowheads="1"/>
          </p:cNvSpPr>
          <p:nvPr/>
        </p:nvSpPr>
        <p:spPr bwMode="auto">
          <a:xfrm flipH="1">
            <a:off x="2339973" y="1557338"/>
            <a:ext cx="213155" cy="21572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 sz="36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60" name="Oval 38"/>
          <p:cNvSpPr>
            <a:spLocks noChangeArrowheads="1"/>
          </p:cNvSpPr>
          <p:nvPr/>
        </p:nvSpPr>
        <p:spPr bwMode="auto">
          <a:xfrm>
            <a:off x="5940153" y="2420938"/>
            <a:ext cx="214552" cy="218122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 sz="36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61" name="Oval 39"/>
          <p:cNvSpPr>
            <a:spLocks noChangeArrowheads="1"/>
          </p:cNvSpPr>
          <p:nvPr/>
        </p:nvSpPr>
        <p:spPr bwMode="auto">
          <a:xfrm flipH="1">
            <a:off x="4932039" y="1052513"/>
            <a:ext cx="212273" cy="21572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 sz="36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62" name="Text Box 40"/>
          <p:cNvSpPr txBox="1">
            <a:spLocks noChangeArrowheads="1"/>
          </p:cNvSpPr>
          <p:nvPr/>
        </p:nvSpPr>
        <p:spPr bwMode="auto">
          <a:xfrm>
            <a:off x="1259632" y="908720"/>
            <a:ext cx="8651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38159B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3563" name="Text Box 41"/>
          <p:cNvSpPr txBox="1">
            <a:spLocks noChangeArrowheads="1"/>
          </p:cNvSpPr>
          <p:nvPr/>
        </p:nvSpPr>
        <p:spPr bwMode="auto">
          <a:xfrm>
            <a:off x="2124075" y="1052736"/>
            <a:ext cx="6477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38159B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3564" name="Text Box 42"/>
          <p:cNvSpPr txBox="1">
            <a:spLocks noChangeArrowheads="1"/>
          </p:cNvSpPr>
          <p:nvPr/>
        </p:nvSpPr>
        <p:spPr bwMode="auto">
          <a:xfrm>
            <a:off x="3995936" y="1412776"/>
            <a:ext cx="7921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38159B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23565" name="Text Box 43"/>
          <p:cNvSpPr txBox="1">
            <a:spLocks noChangeArrowheads="1"/>
          </p:cNvSpPr>
          <p:nvPr/>
        </p:nvSpPr>
        <p:spPr bwMode="auto">
          <a:xfrm>
            <a:off x="5652120" y="1916832"/>
            <a:ext cx="9366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38159B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23566" name="Text Box 44"/>
          <p:cNvSpPr txBox="1">
            <a:spLocks noChangeArrowheads="1"/>
          </p:cNvSpPr>
          <p:nvPr/>
        </p:nvSpPr>
        <p:spPr bwMode="auto">
          <a:xfrm>
            <a:off x="4643438" y="549275"/>
            <a:ext cx="8651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38159B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23568" name="Oval 49"/>
          <p:cNvSpPr>
            <a:spLocks noChangeArrowheads="1"/>
          </p:cNvSpPr>
          <p:nvPr/>
        </p:nvSpPr>
        <p:spPr bwMode="auto">
          <a:xfrm flipH="1">
            <a:off x="8172449" y="2924175"/>
            <a:ext cx="213411" cy="21572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3569" name="Text Box 50"/>
          <p:cNvSpPr txBox="1">
            <a:spLocks noChangeArrowheads="1"/>
          </p:cNvSpPr>
          <p:nvPr/>
        </p:nvSpPr>
        <p:spPr bwMode="auto">
          <a:xfrm>
            <a:off x="7596188" y="2349500"/>
            <a:ext cx="11525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38159B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3575" name="Text Box 62"/>
          <p:cNvSpPr txBox="1">
            <a:spLocks noChangeArrowheads="1"/>
          </p:cNvSpPr>
          <p:nvPr/>
        </p:nvSpPr>
        <p:spPr bwMode="auto">
          <a:xfrm>
            <a:off x="250825" y="4292600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377" y="3646269"/>
            <a:ext cx="847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Как проверить, лежит ли точка Р на данной прямой?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073" y="3874869"/>
            <a:ext cx="6130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/>
              <a:t>Лежит ли точка  К на прямой?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947" y="3872626"/>
            <a:ext cx="6884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/>
              <a:t>Что вы скажете о точках А,В,С,Е?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39552" y="1628800"/>
            <a:ext cx="7416800" cy="2592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flipH="1">
            <a:off x="6300192" y="3573016"/>
            <a:ext cx="216024" cy="21602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>
              <a:latin typeface="Bookman Old Style" pitchFamily="18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156176" y="2924944"/>
            <a:ext cx="863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0000FF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V="1">
            <a:off x="755452" y="2133625"/>
            <a:ext cx="5976937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3779912" y="2710681"/>
            <a:ext cx="216023" cy="214263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>
              <a:latin typeface="Bookman Old Style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1763688" y="2492896"/>
            <a:ext cx="79216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3490714" y="2060848"/>
            <a:ext cx="7207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0000FF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23529" y="4149080"/>
            <a:ext cx="6696744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Пересекающиеся  прямые.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619672" y="4797152"/>
            <a:ext cx="49689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solidFill>
                  <a:srgbClr val="38159B"/>
                </a:solidFill>
                <a:latin typeface="Bookman Old Style" pitchFamily="18" charset="0"/>
              </a:rPr>
              <a:t>АМ </a:t>
            </a:r>
            <a:r>
              <a:rPr lang="ru-RU" sz="4400" dirty="0">
                <a:solidFill>
                  <a:srgbClr val="38159B"/>
                </a:solidFill>
                <a:latin typeface="Bookman Old Style" pitchFamily="18" charset="0"/>
                <a:cs typeface="Arial" charset="0"/>
              </a:rPr>
              <a:t>∩ ВМ = </a:t>
            </a:r>
            <a:r>
              <a:rPr lang="ru-RU" sz="4400" dirty="0" smtClean="0">
                <a:solidFill>
                  <a:srgbClr val="38159B"/>
                </a:solidFill>
                <a:latin typeface="Bookman Old Style" pitchFamily="18" charset="0"/>
                <a:cs typeface="Arial" charset="0"/>
              </a:rPr>
              <a:t>М</a:t>
            </a:r>
            <a:endParaRPr lang="ru-RU" sz="4400" dirty="0">
              <a:solidFill>
                <a:srgbClr val="38159B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4581" name="Oval 10"/>
          <p:cNvSpPr>
            <a:spLocks noChangeArrowheads="1"/>
          </p:cNvSpPr>
          <p:nvPr/>
        </p:nvSpPr>
        <p:spPr bwMode="auto">
          <a:xfrm flipH="1">
            <a:off x="2555776" y="2996952"/>
            <a:ext cx="216024" cy="21602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endParaRPr lang="ru-RU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479" y="260648"/>
            <a:ext cx="8370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Какая точка является общей для обеих прямых?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25" y="266898"/>
            <a:ext cx="6929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/>
              <a:t>Как можно назвать такие прямые?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3" grpId="0" animBg="1"/>
      <p:bldP spid="13323" grpId="1" animBg="1"/>
      <p:bldP spid="13326" grpId="0"/>
      <p:bldP spid="24586" grpId="0" animBg="1"/>
      <p:bldP spid="24587" grpId="0" animBg="1"/>
      <p:bldP spid="13328" grpId="0"/>
      <p:bldP spid="24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900113" y="2708275"/>
            <a:ext cx="1079500" cy="27368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-756592" y="4220369"/>
            <a:ext cx="3744913" cy="15128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827088" y="3141663"/>
            <a:ext cx="1728787" cy="3311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420194" y="2996902"/>
            <a:ext cx="1944688" cy="360045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851994" y="3357264"/>
            <a:ext cx="2736850" cy="3095625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059832" y="5805189"/>
            <a:ext cx="3600450" cy="360363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235" y="332656"/>
            <a:ext cx="830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/>
              <a:t>Начертите  три пересекающиеся прямые.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808" y="1009113"/>
            <a:ext cx="8173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Сколько способов пересечения этих прямых  может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755650" y="4508500"/>
            <a:ext cx="7488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latin typeface="Bookman Old Style" pitchFamily="18" charset="0"/>
            </a:endParaRPr>
          </a:p>
        </p:txBody>
      </p:sp>
      <p:sp>
        <p:nvSpPr>
          <p:cNvPr id="26628" name="Line 21"/>
          <p:cNvSpPr>
            <a:spLocks noChangeShapeType="1"/>
          </p:cNvSpPr>
          <p:nvPr/>
        </p:nvSpPr>
        <p:spPr bwMode="auto">
          <a:xfrm>
            <a:off x="683568" y="1844824"/>
            <a:ext cx="6120680" cy="23762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 sz="3600">
              <a:latin typeface="Bookman Old Style" pitchFamily="18" charset="0"/>
            </a:endParaRPr>
          </a:p>
        </p:txBody>
      </p:sp>
      <p:sp>
        <p:nvSpPr>
          <p:cNvPr id="26629" name="Line 22"/>
          <p:cNvSpPr>
            <a:spLocks noChangeShapeType="1"/>
          </p:cNvSpPr>
          <p:nvPr/>
        </p:nvSpPr>
        <p:spPr bwMode="auto">
          <a:xfrm flipH="1">
            <a:off x="467544" y="1628800"/>
            <a:ext cx="5040560" cy="43924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 sz="3600">
              <a:latin typeface="Bookman Old Style" pitchFamily="18" charset="0"/>
            </a:endParaRPr>
          </a:p>
        </p:txBody>
      </p:sp>
      <p:sp>
        <p:nvSpPr>
          <p:cNvPr id="26630" name="Line 26"/>
          <p:cNvSpPr>
            <a:spLocks noChangeShapeType="1"/>
          </p:cNvSpPr>
          <p:nvPr/>
        </p:nvSpPr>
        <p:spPr bwMode="auto">
          <a:xfrm flipV="1">
            <a:off x="395536" y="3502476"/>
            <a:ext cx="4536554" cy="79062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 sz="3600">
              <a:latin typeface="Bookman Old Style" pitchFamily="18" charset="0"/>
            </a:endParaRPr>
          </a:p>
        </p:txBody>
      </p:sp>
      <p:sp>
        <p:nvSpPr>
          <p:cNvPr id="26631" name="Text Box 27"/>
          <p:cNvSpPr txBox="1">
            <a:spLocks noChangeArrowheads="1"/>
          </p:cNvSpPr>
          <p:nvPr/>
        </p:nvSpPr>
        <p:spPr bwMode="auto">
          <a:xfrm>
            <a:off x="467544" y="1919267"/>
            <a:ext cx="72008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6632" name="Text Box 28"/>
          <p:cNvSpPr txBox="1">
            <a:spLocks noChangeArrowheads="1"/>
          </p:cNvSpPr>
          <p:nvPr/>
        </p:nvSpPr>
        <p:spPr bwMode="auto">
          <a:xfrm>
            <a:off x="395536" y="3501008"/>
            <a:ext cx="8640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26633" name="Text Box 29"/>
          <p:cNvSpPr txBox="1">
            <a:spLocks noChangeArrowheads="1"/>
          </p:cNvSpPr>
          <p:nvPr/>
        </p:nvSpPr>
        <p:spPr bwMode="auto">
          <a:xfrm>
            <a:off x="3203847" y="2351315"/>
            <a:ext cx="8640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26634" name="Text Box 30"/>
          <p:cNvSpPr txBox="1">
            <a:spLocks noChangeArrowheads="1"/>
          </p:cNvSpPr>
          <p:nvPr/>
        </p:nvSpPr>
        <p:spPr bwMode="auto">
          <a:xfrm>
            <a:off x="827584" y="5374957"/>
            <a:ext cx="7200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26635" name="Text Box 31"/>
          <p:cNvSpPr txBox="1">
            <a:spLocks noChangeArrowheads="1"/>
          </p:cNvSpPr>
          <p:nvPr/>
        </p:nvSpPr>
        <p:spPr bwMode="auto">
          <a:xfrm>
            <a:off x="4788023" y="2929120"/>
            <a:ext cx="5760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636" name="Text Box 32"/>
          <p:cNvSpPr txBox="1">
            <a:spLocks noChangeArrowheads="1"/>
          </p:cNvSpPr>
          <p:nvPr/>
        </p:nvSpPr>
        <p:spPr bwMode="auto">
          <a:xfrm>
            <a:off x="6084168" y="3430741"/>
            <a:ext cx="7200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26637" name="Text Box 33"/>
          <p:cNvSpPr txBox="1">
            <a:spLocks noChangeArrowheads="1"/>
          </p:cNvSpPr>
          <p:nvPr/>
        </p:nvSpPr>
        <p:spPr bwMode="auto">
          <a:xfrm>
            <a:off x="5364087" y="1484784"/>
            <a:ext cx="72008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6638" name="Text Box 34"/>
          <p:cNvSpPr txBox="1">
            <a:spLocks noChangeArrowheads="1"/>
          </p:cNvSpPr>
          <p:nvPr/>
        </p:nvSpPr>
        <p:spPr bwMode="auto">
          <a:xfrm>
            <a:off x="2339752" y="3212976"/>
            <a:ext cx="7920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5373216"/>
            <a:ext cx="2538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dirty="0" smtClean="0">
                <a:solidFill>
                  <a:srgbClr val="38159B"/>
                </a:solidFill>
                <a:latin typeface="Bookman Old Style" pitchFamily="18" charset="0"/>
              </a:rPr>
              <a:t>ВЕ и АС.</a:t>
            </a:r>
            <a:endParaRPr lang="ru-RU" sz="4000" dirty="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5916" y="4833156"/>
            <a:ext cx="2466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dirty="0" smtClean="0">
                <a:solidFill>
                  <a:srgbClr val="38159B"/>
                </a:solidFill>
                <a:latin typeface="Bookman Old Style" pitchFamily="18" charset="0"/>
              </a:rPr>
              <a:t>ДВ и РМ</a:t>
            </a:r>
            <a:endParaRPr lang="ru-RU" sz="4000" dirty="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15916" y="4293096"/>
            <a:ext cx="2466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dirty="0" smtClean="0">
                <a:solidFill>
                  <a:srgbClr val="38159B"/>
                </a:solidFill>
                <a:latin typeface="Bookman Old Style" pitchFamily="18" charset="0"/>
              </a:rPr>
              <a:t>АВ и МР</a:t>
            </a:r>
            <a:endParaRPr lang="ru-RU" sz="4000" dirty="0">
              <a:solidFill>
                <a:srgbClr val="38159B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87" y="164445"/>
            <a:ext cx="845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Найдите и запишите два отрезка, две прямые.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187" y="195461"/>
            <a:ext cx="744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/>
              <a:t>Назовите точки пересечения прямых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280</Words>
  <Application>Microsoft Office PowerPoint</Application>
  <PresentationFormat>Экран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Шаблон оформления с нарциссами</vt:lpstr>
      <vt:lpstr>1_Шаблон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Математика 5 класс</dc:subject>
  <dc:creator>Малая Елена Васильевна</dc:creator>
  <cp:lastModifiedBy>Юлия</cp:lastModifiedBy>
  <cp:revision>102</cp:revision>
  <dcterms:created xsi:type="dcterms:W3CDTF">2007-07-13T07:27:52Z</dcterms:created>
  <dcterms:modified xsi:type="dcterms:W3CDTF">2015-09-13T06:01:39Z</dcterms:modified>
</cp:coreProperties>
</file>