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6" r:id="rId2"/>
  </p:sldMasterIdLst>
  <p:notesMasterIdLst>
    <p:notesMasterId r:id="rId21"/>
  </p:notesMasterIdLst>
  <p:sldIdLst>
    <p:sldId id="278" r:id="rId3"/>
    <p:sldId id="307" r:id="rId4"/>
    <p:sldId id="308" r:id="rId5"/>
    <p:sldId id="309" r:id="rId6"/>
    <p:sldId id="311" r:id="rId7"/>
    <p:sldId id="312" r:id="rId8"/>
    <p:sldId id="310" r:id="rId9"/>
    <p:sldId id="313" r:id="rId10"/>
    <p:sldId id="317" r:id="rId11"/>
    <p:sldId id="318" r:id="rId12"/>
    <p:sldId id="319" r:id="rId13"/>
    <p:sldId id="280" r:id="rId14"/>
    <p:sldId id="305" r:id="rId15"/>
    <p:sldId id="302" r:id="rId16"/>
    <p:sldId id="289" r:id="rId17"/>
    <p:sldId id="320" r:id="rId18"/>
    <p:sldId id="292" r:id="rId19"/>
    <p:sldId id="32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59B"/>
    <a:srgbClr val="CCCCFF"/>
    <a:srgbClr val="6600FF"/>
    <a:srgbClr val="CC3300"/>
    <a:srgbClr val="003300"/>
    <a:srgbClr val="993366"/>
    <a:srgbClr val="FF99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8F443119-DF09-4437-97E7-5AC3C4BEE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70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128E9-BEB5-4788-B978-2237518A1BE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B5048-C29B-4595-92C0-01CEC9EE4F5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5D89-347F-446C-9DE0-77845AA62262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8B18-7190-4ACA-B5D9-63120282B9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02A6-646F-4EC0-9401-B37289FEECF4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6328-902F-40C0-8994-F87BF974A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9CD9-F195-46D8-BC35-3852E262484E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AA77-4EAF-4A0D-8C4C-D8F0C5165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8CA4-6248-46BB-9AD5-F20F82C677B2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B4F4-175E-4971-AD22-4C81474215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9FE4-30CF-4101-824D-78F5B9641EFD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2A5B-E9C0-4C74-A47A-D3FE2F636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8551-FFFB-49C1-9747-017FEBF2DBC3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3F946-51A4-464B-A3A1-486B162BE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68CE-8B6D-43D0-A38F-922F47108C33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EEF2-5518-4C08-B311-55B6C28D6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80D9-15F7-46E5-A18B-357467B6F1F6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70D6-6F3E-44F5-958A-3A82A12C3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3A46-ECC4-4559-9F5D-316E838F5223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F078-2A21-4EC7-89DD-1ECF26888C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CF47-9300-4588-8987-D808964A5AE6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910F-3EE8-49F6-AD10-908B2BA4F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59A49-E577-4085-BA47-FFB197317236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EC93-5B16-4274-AC7A-F8AFB68E6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7AC3-E970-47BF-BB3A-36FB4110DA58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F0FE-B7BE-4FCF-A0F1-13959B41F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92E7-62C0-4F25-930B-322064359970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BC14-9B60-4F76-8267-B3CCAFF73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C29E-639C-40BF-BCDF-E3E4910672E1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7DE3-DF34-4F46-8BE7-388D12AE88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FA77-2EA6-4173-A690-F0359F8B3271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E60C-8E16-4359-A663-B35572E94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BEB4-C08F-4F41-B371-7999E38DBEE5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77B-3CE8-49AE-955C-F091F928A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9ED7-8993-445E-9314-01E979A1759E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D05D-4282-43CA-B5B2-50BBB7D9F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60A9-01AA-4209-9F1F-245E3D5C8459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7050-1166-467B-AA40-EB629C2379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C9EB5A-0D79-45DB-B7AF-F21B0A0A090B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6AABFA-7A14-48B4-BFF7-2030C8154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A834A-4DE3-433B-ABDF-D4CC6AA86D42}" type="datetime1">
              <a:rPr lang="ru-RU"/>
              <a:pPr>
                <a:defRPr/>
              </a:pPr>
              <a:t>09.09.2015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FFF52-F4E4-4813-B297-DC039E915A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79CC8-FD32-4830-A135-3A891CDF5522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3116"/>
            <a:ext cx="857256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Устный счет.</a:t>
            </a:r>
            <a:endParaRPr lang="ru-RU" sz="8800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09.09.2015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785813" y="285750"/>
            <a:ext cx="7643812" cy="1285875"/>
          </a:xfrm>
          <a:prstGeom prst="cloudCallout">
            <a:avLst>
              <a:gd name="adj1" fmla="val 36431"/>
              <a:gd name="adj2" fmla="val 240054"/>
            </a:avLst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Georgia" pitchFamily="18" charset="0"/>
              </a:rPr>
              <a:t>Найти неизвестный отрезок:</a:t>
            </a:r>
          </a:p>
        </p:txBody>
      </p:sp>
      <p:pic>
        <p:nvPicPr>
          <p:cNvPr id="14341" name="Picture 5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071813"/>
            <a:ext cx="231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4114800"/>
            <a:ext cx="5233988" cy="1560513"/>
            <a:chOff x="240" y="1123"/>
            <a:chExt cx="3297" cy="983"/>
          </a:xfrm>
        </p:grpSpPr>
        <p:sp>
          <p:nvSpPr>
            <p:cNvPr id="11282" name="Line 4"/>
            <p:cNvSpPr>
              <a:spLocks noChangeShapeType="1"/>
            </p:cNvSpPr>
            <p:nvPr/>
          </p:nvSpPr>
          <p:spPr bwMode="auto">
            <a:xfrm>
              <a:off x="480" y="1488"/>
              <a:ext cx="28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Text Box 5"/>
            <p:cNvSpPr txBox="1">
              <a:spLocks noChangeArrowheads="1"/>
            </p:cNvSpPr>
            <p:nvPr/>
          </p:nvSpPr>
          <p:spPr bwMode="auto">
            <a:xfrm>
              <a:off x="240" y="1123"/>
              <a:ext cx="4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М</a:t>
              </a:r>
            </a:p>
          </p:txBody>
        </p:sp>
        <p:sp>
          <p:nvSpPr>
            <p:cNvPr id="11284" name="Text Box 6"/>
            <p:cNvSpPr txBox="1">
              <a:spLocks noChangeArrowheads="1"/>
            </p:cNvSpPr>
            <p:nvPr/>
          </p:nvSpPr>
          <p:spPr bwMode="auto">
            <a:xfrm>
              <a:off x="3216" y="1123"/>
              <a:ext cx="32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Р</a:t>
              </a:r>
            </a:p>
          </p:txBody>
        </p:sp>
        <p:sp>
          <p:nvSpPr>
            <p:cNvPr id="11285" name="Text Box 7"/>
            <p:cNvSpPr txBox="1">
              <a:spLocks noChangeArrowheads="1"/>
            </p:cNvSpPr>
            <p:nvPr/>
          </p:nvSpPr>
          <p:spPr bwMode="auto">
            <a:xfrm>
              <a:off x="2256" y="1123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К</a:t>
              </a:r>
            </a:p>
          </p:txBody>
        </p:sp>
        <p:sp>
          <p:nvSpPr>
            <p:cNvPr id="11286" name="Oval 8"/>
            <p:cNvSpPr>
              <a:spLocks noChangeArrowheads="1"/>
            </p:cNvSpPr>
            <p:nvPr/>
          </p:nvSpPr>
          <p:spPr bwMode="auto">
            <a:xfrm>
              <a:off x="2400" y="144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1287" name="AutoShape 9"/>
            <p:cNvSpPr>
              <a:spLocks/>
            </p:cNvSpPr>
            <p:nvPr/>
          </p:nvSpPr>
          <p:spPr bwMode="auto">
            <a:xfrm rot="5400000">
              <a:off x="1800" y="360"/>
              <a:ext cx="192" cy="2736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41275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1288" name="Text Box 11"/>
            <p:cNvSpPr txBox="1">
              <a:spLocks noChangeArrowheads="1"/>
            </p:cNvSpPr>
            <p:nvPr/>
          </p:nvSpPr>
          <p:spPr bwMode="auto">
            <a:xfrm>
              <a:off x="1584" y="1776"/>
              <a:ext cx="9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12 см</a:t>
              </a:r>
            </a:p>
          </p:txBody>
        </p:sp>
        <p:sp>
          <p:nvSpPr>
            <p:cNvPr id="11289" name="Text Box 12"/>
            <p:cNvSpPr txBox="1">
              <a:spLocks noChangeArrowheads="1"/>
            </p:cNvSpPr>
            <p:nvPr/>
          </p:nvSpPr>
          <p:spPr bwMode="auto">
            <a:xfrm>
              <a:off x="2640" y="1152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3 см</a:t>
              </a:r>
            </a:p>
          </p:txBody>
        </p:sp>
        <p:sp>
          <p:nvSpPr>
            <p:cNvPr id="11290" name="Text Box 13"/>
            <p:cNvSpPr txBox="1">
              <a:spLocks noChangeArrowheads="1"/>
            </p:cNvSpPr>
            <p:nvPr/>
          </p:nvSpPr>
          <p:spPr bwMode="auto">
            <a:xfrm>
              <a:off x="1440" y="1152"/>
              <a:ext cx="3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FF3300"/>
                  </a:solidFill>
                  <a:latin typeface="Georgia" pitchFamily="18" charset="0"/>
                </a:rPr>
                <a:t>?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" y="2000250"/>
            <a:ext cx="5238750" cy="1770063"/>
            <a:chOff x="336" y="2220"/>
            <a:chExt cx="3300" cy="1115"/>
          </a:xfrm>
        </p:grpSpPr>
        <p:sp>
          <p:nvSpPr>
            <p:cNvPr id="11273" name="Line 16"/>
            <p:cNvSpPr>
              <a:spLocks noChangeShapeType="1"/>
            </p:cNvSpPr>
            <p:nvPr/>
          </p:nvSpPr>
          <p:spPr bwMode="auto">
            <a:xfrm>
              <a:off x="576" y="2621"/>
              <a:ext cx="28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Text Box 17"/>
            <p:cNvSpPr txBox="1">
              <a:spLocks noChangeArrowheads="1"/>
            </p:cNvSpPr>
            <p:nvPr/>
          </p:nvSpPr>
          <p:spPr bwMode="auto">
            <a:xfrm>
              <a:off x="336" y="2256"/>
              <a:ext cx="3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А</a:t>
              </a:r>
            </a:p>
          </p:txBody>
        </p:sp>
        <p:sp>
          <p:nvSpPr>
            <p:cNvPr id="11275" name="Text Box 18"/>
            <p:cNvSpPr txBox="1">
              <a:spLocks noChangeArrowheads="1"/>
            </p:cNvSpPr>
            <p:nvPr/>
          </p:nvSpPr>
          <p:spPr bwMode="auto">
            <a:xfrm>
              <a:off x="3312" y="2256"/>
              <a:ext cx="3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С</a:t>
              </a:r>
            </a:p>
          </p:txBody>
        </p:sp>
        <p:sp>
          <p:nvSpPr>
            <p:cNvPr id="11276" name="Text Box 19"/>
            <p:cNvSpPr txBox="1">
              <a:spLocks noChangeArrowheads="1"/>
            </p:cNvSpPr>
            <p:nvPr/>
          </p:nvSpPr>
          <p:spPr bwMode="auto">
            <a:xfrm>
              <a:off x="1488" y="2220"/>
              <a:ext cx="33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В</a:t>
              </a:r>
            </a:p>
          </p:txBody>
        </p:sp>
        <p:sp>
          <p:nvSpPr>
            <p:cNvPr id="11277" name="Oval 20"/>
            <p:cNvSpPr>
              <a:spLocks noChangeArrowheads="1"/>
            </p:cNvSpPr>
            <p:nvPr/>
          </p:nvSpPr>
          <p:spPr bwMode="auto">
            <a:xfrm>
              <a:off x="1584" y="253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1278" name="AutoShape 21"/>
            <p:cNvSpPr>
              <a:spLocks/>
            </p:cNvSpPr>
            <p:nvPr/>
          </p:nvSpPr>
          <p:spPr bwMode="auto">
            <a:xfrm rot="5400000">
              <a:off x="1896" y="1493"/>
              <a:ext cx="192" cy="2736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41275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1279" name="Text Box 22"/>
            <p:cNvSpPr txBox="1">
              <a:spLocks noChangeArrowheads="1"/>
            </p:cNvSpPr>
            <p:nvPr/>
          </p:nvSpPr>
          <p:spPr bwMode="auto">
            <a:xfrm>
              <a:off x="768" y="2304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6 см</a:t>
              </a:r>
            </a:p>
          </p:txBody>
        </p:sp>
        <p:sp>
          <p:nvSpPr>
            <p:cNvPr id="11280" name="Text Box 23"/>
            <p:cNvSpPr txBox="1">
              <a:spLocks noChangeArrowheads="1"/>
            </p:cNvSpPr>
            <p:nvPr/>
          </p:nvSpPr>
          <p:spPr bwMode="auto">
            <a:xfrm>
              <a:off x="2400" y="2304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9 см</a:t>
              </a:r>
            </a:p>
          </p:txBody>
        </p:sp>
        <p:sp>
          <p:nvSpPr>
            <p:cNvPr id="11281" name="Text Box 24"/>
            <p:cNvSpPr txBox="1">
              <a:spLocks noChangeArrowheads="1"/>
            </p:cNvSpPr>
            <p:nvPr/>
          </p:nvSpPr>
          <p:spPr bwMode="auto">
            <a:xfrm>
              <a:off x="1824" y="2928"/>
              <a:ext cx="3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FF3300"/>
                  </a:solidFill>
                  <a:latin typeface="Georgia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785813" y="285750"/>
            <a:ext cx="7643812" cy="1285875"/>
          </a:xfrm>
          <a:prstGeom prst="cloudCallout">
            <a:avLst>
              <a:gd name="adj1" fmla="val 38639"/>
              <a:gd name="adj2" fmla="val 243336"/>
            </a:avLst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Georgia" pitchFamily="18" charset="0"/>
              </a:rPr>
              <a:t>Найти неизвестный отрезок:</a:t>
            </a:r>
          </a:p>
        </p:txBody>
      </p:sp>
      <p:pic>
        <p:nvPicPr>
          <p:cNvPr id="14341" name="Picture 5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071813"/>
            <a:ext cx="231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" y="1997075"/>
            <a:ext cx="5238750" cy="1773238"/>
            <a:chOff x="336" y="1258"/>
            <a:chExt cx="3300" cy="1117"/>
          </a:xfrm>
        </p:grpSpPr>
        <p:sp>
          <p:nvSpPr>
            <p:cNvPr id="12311" name="Line 13"/>
            <p:cNvSpPr>
              <a:spLocks noChangeShapeType="1"/>
            </p:cNvSpPr>
            <p:nvPr/>
          </p:nvSpPr>
          <p:spPr bwMode="auto">
            <a:xfrm>
              <a:off x="576" y="1661"/>
              <a:ext cx="28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Text Box 14"/>
            <p:cNvSpPr txBox="1">
              <a:spLocks noChangeArrowheads="1"/>
            </p:cNvSpPr>
            <p:nvPr/>
          </p:nvSpPr>
          <p:spPr bwMode="auto">
            <a:xfrm>
              <a:off x="336" y="1296"/>
              <a:ext cx="3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А</a:t>
              </a:r>
            </a:p>
          </p:txBody>
        </p:sp>
        <p:sp>
          <p:nvSpPr>
            <p:cNvPr id="12313" name="Text Box 15"/>
            <p:cNvSpPr txBox="1">
              <a:spLocks noChangeArrowheads="1"/>
            </p:cNvSpPr>
            <p:nvPr/>
          </p:nvSpPr>
          <p:spPr bwMode="auto">
            <a:xfrm>
              <a:off x="3312" y="1296"/>
              <a:ext cx="3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С</a:t>
              </a:r>
            </a:p>
          </p:txBody>
        </p:sp>
        <p:sp>
          <p:nvSpPr>
            <p:cNvPr id="12314" name="Text Box 16"/>
            <p:cNvSpPr txBox="1">
              <a:spLocks noChangeArrowheads="1"/>
            </p:cNvSpPr>
            <p:nvPr/>
          </p:nvSpPr>
          <p:spPr bwMode="auto">
            <a:xfrm>
              <a:off x="1488" y="1258"/>
              <a:ext cx="33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В</a:t>
              </a:r>
            </a:p>
          </p:txBody>
        </p:sp>
        <p:sp>
          <p:nvSpPr>
            <p:cNvPr id="12315" name="Oval 17"/>
            <p:cNvSpPr>
              <a:spLocks noChangeArrowheads="1"/>
            </p:cNvSpPr>
            <p:nvPr/>
          </p:nvSpPr>
          <p:spPr bwMode="auto">
            <a:xfrm>
              <a:off x="1584" y="162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2316" name="AutoShape 18"/>
            <p:cNvSpPr>
              <a:spLocks/>
            </p:cNvSpPr>
            <p:nvPr/>
          </p:nvSpPr>
          <p:spPr bwMode="auto">
            <a:xfrm rot="5400000">
              <a:off x="1896" y="533"/>
              <a:ext cx="192" cy="2736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41275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2317" name="Text Box 19"/>
            <p:cNvSpPr txBox="1">
              <a:spLocks noChangeArrowheads="1"/>
            </p:cNvSpPr>
            <p:nvPr/>
          </p:nvSpPr>
          <p:spPr bwMode="auto">
            <a:xfrm>
              <a:off x="768" y="1344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3 см</a:t>
              </a:r>
            </a:p>
          </p:txBody>
        </p:sp>
        <p:sp>
          <p:nvSpPr>
            <p:cNvPr id="12318" name="Text Box 20"/>
            <p:cNvSpPr txBox="1">
              <a:spLocks noChangeArrowheads="1"/>
            </p:cNvSpPr>
            <p:nvPr/>
          </p:nvSpPr>
          <p:spPr bwMode="auto">
            <a:xfrm>
              <a:off x="1872" y="1344"/>
              <a:ext cx="15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FF3300"/>
                  </a:solidFill>
                  <a:latin typeface="Georgia" pitchFamily="18" charset="0"/>
                </a:rPr>
                <a:t>?</a:t>
              </a: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, </a:t>
              </a:r>
              <a:r>
                <a:rPr lang="ru-RU" sz="2000">
                  <a:solidFill>
                    <a:srgbClr val="9900FF"/>
                  </a:solidFill>
                  <a:latin typeface="Georgia" pitchFamily="18" charset="0"/>
                </a:rPr>
                <a:t>в 2 раза </a:t>
              </a:r>
              <a:r>
                <a:rPr lang="en-US" sz="2000">
                  <a:solidFill>
                    <a:srgbClr val="9900FF"/>
                  </a:solidFill>
                  <a:latin typeface="Georgia" pitchFamily="18" charset="0"/>
                </a:rPr>
                <a:t>&gt;</a:t>
              </a:r>
              <a:r>
                <a:rPr lang="ru-RU" sz="2000">
                  <a:solidFill>
                    <a:srgbClr val="9900FF"/>
                  </a:solidFill>
                  <a:latin typeface="Georgia" pitchFamily="18" charset="0"/>
                </a:rPr>
                <a:t> АВ</a:t>
              </a:r>
              <a:endParaRPr lang="en-US" sz="2000">
                <a:solidFill>
                  <a:srgbClr val="9900FF"/>
                </a:solidFill>
                <a:latin typeface="Georgia" pitchFamily="18" charset="0"/>
              </a:endParaRPr>
            </a:p>
          </p:txBody>
        </p:sp>
        <p:sp>
          <p:nvSpPr>
            <p:cNvPr id="12319" name="Text Box 21"/>
            <p:cNvSpPr txBox="1">
              <a:spLocks noChangeArrowheads="1"/>
            </p:cNvSpPr>
            <p:nvPr/>
          </p:nvSpPr>
          <p:spPr bwMode="auto">
            <a:xfrm>
              <a:off x="1824" y="1968"/>
              <a:ext cx="3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FF3300"/>
                  </a:solidFill>
                  <a:latin typeface="Georgia" pitchFamily="18" charset="0"/>
                </a:rPr>
                <a:t>?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04800" y="3992563"/>
            <a:ext cx="5445125" cy="2676525"/>
            <a:chOff x="192" y="2160"/>
            <a:chExt cx="3430" cy="1686"/>
          </a:xfrm>
        </p:grpSpPr>
        <p:sp>
          <p:nvSpPr>
            <p:cNvPr id="12297" name="Line 3"/>
            <p:cNvSpPr>
              <a:spLocks noChangeShapeType="1"/>
            </p:cNvSpPr>
            <p:nvPr/>
          </p:nvSpPr>
          <p:spPr bwMode="auto">
            <a:xfrm>
              <a:off x="528" y="2957"/>
              <a:ext cx="28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Text Box 4"/>
            <p:cNvSpPr txBox="1">
              <a:spLocks noChangeArrowheads="1"/>
            </p:cNvSpPr>
            <p:nvPr/>
          </p:nvSpPr>
          <p:spPr bwMode="auto">
            <a:xfrm>
              <a:off x="2256" y="2611"/>
              <a:ext cx="4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М</a:t>
              </a:r>
            </a:p>
          </p:txBody>
        </p:sp>
        <p:sp>
          <p:nvSpPr>
            <p:cNvPr id="12299" name="Text Box 5"/>
            <p:cNvSpPr txBox="1">
              <a:spLocks noChangeArrowheads="1"/>
            </p:cNvSpPr>
            <p:nvPr/>
          </p:nvSpPr>
          <p:spPr bwMode="auto">
            <a:xfrm>
              <a:off x="3264" y="2611"/>
              <a:ext cx="35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3333FF"/>
                  </a:solidFill>
                  <a:latin typeface="Georgia" pitchFamily="18" charset="0"/>
                </a:rPr>
                <a:t>N</a:t>
              </a:r>
              <a:endParaRPr lang="ru-RU" sz="3600">
                <a:solidFill>
                  <a:srgbClr val="3333FF"/>
                </a:solidFill>
                <a:latin typeface="Georgia" pitchFamily="18" charset="0"/>
              </a:endParaRPr>
            </a:p>
          </p:txBody>
        </p:sp>
        <p:sp>
          <p:nvSpPr>
            <p:cNvPr id="12300" name="Text Box 6"/>
            <p:cNvSpPr txBox="1">
              <a:spLocks noChangeArrowheads="1"/>
            </p:cNvSpPr>
            <p:nvPr/>
          </p:nvSpPr>
          <p:spPr bwMode="auto">
            <a:xfrm>
              <a:off x="192" y="2659"/>
              <a:ext cx="3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К</a:t>
              </a:r>
            </a:p>
          </p:txBody>
        </p:sp>
        <p:sp>
          <p:nvSpPr>
            <p:cNvPr id="12301" name="Oval 7"/>
            <p:cNvSpPr>
              <a:spLocks noChangeArrowheads="1"/>
            </p:cNvSpPr>
            <p:nvPr/>
          </p:nvSpPr>
          <p:spPr bwMode="auto">
            <a:xfrm>
              <a:off x="2448" y="290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2302" name="AutoShape 8"/>
            <p:cNvSpPr>
              <a:spLocks/>
            </p:cNvSpPr>
            <p:nvPr/>
          </p:nvSpPr>
          <p:spPr bwMode="auto">
            <a:xfrm rot="5400000">
              <a:off x="1848" y="1829"/>
              <a:ext cx="192" cy="2736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41275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2303" name="Text Box 9"/>
            <p:cNvSpPr txBox="1">
              <a:spLocks noChangeArrowheads="1"/>
            </p:cNvSpPr>
            <p:nvPr/>
          </p:nvSpPr>
          <p:spPr bwMode="auto">
            <a:xfrm>
              <a:off x="1632" y="3245"/>
              <a:ext cx="7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12 см</a:t>
              </a:r>
            </a:p>
          </p:txBody>
        </p:sp>
        <p:sp>
          <p:nvSpPr>
            <p:cNvPr id="12304" name="Text Box 10"/>
            <p:cNvSpPr txBox="1">
              <a:spLocks noChangeArrowheads="1"/>
            </p:cNvSpPr>
            <p:nvPr/>
          </p:nvSpPr>
          <p:spPr bwMode="auto">
            <a:xfrm>
              <a:off x="2160" y="2160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8 см</a:t>
              </a:r>
            </a:p>
          </p:txBody>
        </p:sp>
        <p:sp>
          <p:nvSpPr>
            <p:cNvPr id="12305" name="Text Box 11"/>
            <p:cNvSpPr txBox="1">
              <a:spLocks noChangeArrowheads="1"/>
            </p:cNvSpPr>
            <p:nvPr/>
          </p:nvSpPr>
          <p:spPr bwMode="auto">
            <a:xfrm>
              <a:off x="1728" y="2544"/>
              <a:ext cx="3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>
                  <a:solidFill>
                    <a:srgbClr val="FF3300"/>
                  </a:solidFill>
                  <a:latin typeface="Georgia" pitchFamily="18" charset="0"/>
                </a:rPr>
                <a:t>?</a:t>
              </a:r>
            </a:p>
          </p:txBody>
        </p:sp>
        <p:sp>
          <p:nvSpPr>
            <p:cNvPr id="12306" name="Oval 25"/>
            <p:cNvSpPr>
              <a:spLocks noChangeArrowheads="1"/>
            </p:cNvSpPr>
            <p:nvPr/>
          </p:nvSpPr>
          <p:spPr bwMode="auto">
            <a:xfrm>
              <a:off x="1344" y="292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2307" name="Text Box 26"/>
            <p:cNvSpPr txBox="1">
              <a:spLocks noChangeArrowheads="1"/>
            </p:cNvSpPr>
            <p:nvPr/>
          </p:nvSpPr>
          <p:spPr bwMode="auto">
            <a:xfrm>
              <a:off x="1200" y="2611"/>
              <a:ext cx="32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3333FF"/>
                  </a:solidFill>
                  <a:latin typeface="Georgia" pitchFamily="18" charset="0"/>
                </a:rPr>
                <a:t>Р</a:t>
              </a:r>
            </a:p>
          </p:txBody>
        </p:sp>
        <p:sp>
          <p:nvSpPr>
            <p:cNvPr id="12308" name="AutoShape 27"/>
            <p:cNvSpPr>
              <a:spLocks/>
            </p:cNvSpPr>
            <p:nvPr/>
          </p:nvSpPr>
          <p:spPr bwMode="auto">
            <a:xfrm rot="-5400000">
              <a:off x="2304" y="1488"/>
              <a:ext cx="192" cy="2016"/>
            </a:xfrm>
            <a:prstGeom prst="rightBrace">
              <a:avLst>
                <a:gd name="adj1" fmla="val 87500"/>
                <a:gd name="adj2" fmla="val 50000"/>
              </a:avLst>
            </a:prstGeom>
            <a:noFill/>
            <a:ln w="41275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2309" name="AutoShape 28"/>
            <p:cNvSpPr>
              <a:spLocks/>
            </p:cNvSpPr>
            <p:nvPr/>
          </p:nvSpPr>
          <p:spPr bwMode="auto">
            <a:xfrm rot="-5400000">
              <a:off x="1392" y="1824"/>
              <a:ext cx="192" cy="2016"/>
            </a:xfrm>
            <a:prstGeom prst="rightBrace">
              <a:avLst>
                <a:gd name="adj1" fmla="val 87500"/>
                <a:gd name="adj2" fmla="val 32639"/>
              </a:avLst>
            </a:prstGeom>
            <a:noFill/>
            <a:ln w="41275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12310" name="Text Box 29"/>
            <p:cNvSpPr txBox="1">
              <a:spLocks noChangeArrowheads="1"/>
            </p:cNvSpPr>
            <p:nvPr/>
          </p:nvSpPr>
          <p:spPr bwMode="auto">
            <a:xfrm>
              <a:off x="672" y="2400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rgbClr val="9900FF"/>
                  </a:solidFill>
                  <a:latin typeface="Georgia" pitchFamily="18" charset="0"/>
                </a:rPr>
                <a:t>9 см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68760"/>
            <a:ext cx="8028000" cy="2874620"/>
          </a:xfrm>
          <a:solidFill>
            <a:schemeClr val="accent6">
              <a:lumMod val="60000"/>
              <a:lumOff val="40000"/>
            </a:schemeClr>
          </a:solidFill>
          <a:ln w="76200" cap="rnd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Тема урока: </a:t>
            </a:r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09.09.2015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13285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7CCA62">
                  <a:lumMod val="50000"/>
                </a:srgbClr>
              </a:buClr>
              <a:defRPr/>
            </a:pPr>
            <a:r>
              <a:rPr lang="ru-RU" sz="54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Треугольник. Многоугольник.</a:t>
            </a:r>
            <a:endParaRPr lang="ru-RU" sz="54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128713" y="2143125"/>
            <a:ext cx="4953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61913" y="4505325"/>
            <a:ext cx="4953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357563" y="4572000"/>
            <a:ext cx="477837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19113" y="2798763"/>
            <a:ext cx="2689225" cy="2343150"/>
            <a:chOff x="480" y="2016"/>
            <a:chExt cx="1694" cy="1476"/>
          </a:xfrm>
        </p:grpSpPr>
        <p:sp>
          <p:nvSpPr>
            <p:cNvPr id="14356" name="Freeform 2"/>
            <p:cNvSpPr>
              <a:spLocks/>
            </p:cNvSpPr>
            <p:nvPr/>
          </p:nvSpPr>
          <p:spPr bwMode="auto">
            <a:xfrm>
              <a:off x="1691" y="3016"/>
              <a:ext cx="483" cy="476"/>
            </a:xfrm>
            <a:custGeom>
              <a:avLst/>
              <a:gdLst>
                <a:gd name="T0" fmla="*/ 469 w 483"/>
                <a:gd name="T1" fmla="*/ 472 h 476"/>
                <a:gd name="T2" fmla="*/ 0 w 483"/>
                <a:gd name="T3" fmla="*/ 372 h 476"/>
                <a:gd name="T4" fmla="*/ 50 w 483"/>
                <a:gd name="T5" fmla="*/ 207 h 476"/>
                <a:gd name="T6" fmla="*/ 160 w 483"/>
                <a:gd name="T7" fmla="*/ 73 h 476"/>
                <a:gd name="T8" fmla="*/ 189 w 483"/>
                <a:gd name="T9" fmla="*/ 0 h 476"/>
                <a:gd name="T10" fmla="*/ 197 w 483"/>
                <a:gd name="T11" fmla="*/ 48 h 476"/>
                <a:gd name="T12" fmla="*/ 483 w 483"/>
                <a:gd name="T13" fmla="*/ 476 h 4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3"/>
                <a:gd name="T22" fmla="*/ 0 h 476"/>
                <a:gd name="T23" fmla="*/ 483 w 483"/>
                <a:gd name="T24" fmla="*/ 476 h 4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3" h="476">
                  <a:moveTo>
                    <a:pt x="469" y="472"/>
                  </a:moveTo>
                  <a:lnTo>
                    <a:pt x="0" y="372"/>
                  </a:lnTo>
                  <a:lnTo>
                    <a:pt x="50" y="207"/>
                  </a:lnTo>
                  <a:lnTo>
                    <a:pt x="160" y="73"/>
                  </a:lnTo>
                  <a:lnTo>
                    <a:pt x="189" y="0"/>
                  </a:lnTo>
                  <a:lnTo>
                    <a:pt x="197" y="48"/>
                  </a:lnTo>
                  <a:lnTo>
                    <a:pt x="483" y="476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4357" name="Freeform 3"/>
            <p:cNvSpPr>
              <a:spLocks/>
            </p:cNvSpPr>
            <p:nvPr/>
          </p:nvSpPr>
          <p:spPr bwMode="auto">
            <a:xfrm rot="6725055">
              <a:off x="936" y="1992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4358" name="Freeform 4"/>
            <p:cNvSpPr>
              <a:spLocks/>
            </p:cNvSpPr>
            <p:nvPr/>
          </p:nvSpPr>
          <p:spPr bwMode="auto">
            <a:xfrm>
              <a:off x="480" y="2755"/>
              <a:ext cx="480" cy="528"/>
            </a:xfrm>
            <a:custGeom>
              <a:avLst/>
              <a:gdLst>
                <a:gd name="T0" fmla="*/ 48 w 480"/>
                <a:gd name="T1" fmla="*/ 384 h 528"/>
                <a:gd name="T2" fmla="*/ 240 w 480"/>
                <a:gd name="T3" fmla="*/ 0 h 528"/>
                <a:gd name="T4" fmla="*/ 384 w 480"/>
                <a:gd name="T5" fmla="*/ 96 h 528"/>
                <a:gd name="T6" fmla="*/ 480 w 480"/>
                <a:gd name="T7" fmla="*/ 240 h 528"/>
                <a:gd name="T8" fmla="*/ 480 w 480"/>
                <a:gd name="T9" fmla="*/ 384 h 528"/>
                <a:gd name="T10" fmla="*/ 480 w 480"/>
                <a:gd name="T11" fmla="*/ 528 h 528"/>
                <a:gd name="T12" fmla="*/ 0 w 480"/>
                <a:gd name="T13" fmla="*/ 432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528"/>
                <a:gd name="T23" fmla="*/ 480 w 480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528">
                  <a:moveTo>
                    <a:pt x="48" y="384"/>
                  </a:moveTo>
                  <a:lnTo>
                    <a:pt x="240" y="0"/>
                  </a:lnTo>
                  <a:lnTo>
                    <a:pt x="384" y="96"/>
                  </a:lnTo>
                  <a:lnTo>
                    <a:pt x="480" y="240"/>
                  </a:lnTo>
                  <a:lnTo>
                    <a:pt x="480" y="384"/>
                  </a:lnTo>
                  <a:lnTo>
                    <a:pt x="480" y="528"/>
                  </a:lnTo>
                  <a:lnTo>
                    <a:pt x="0" y="432"/>
                  </a:lnTo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</p:grpSp>
      <p:sp>
        <p:nvSpPr>
          <p:cNvPr id="29701" name="Freeform 5"/>
          <p:cNvSpPr>
            <a:spLocks/>
          </p:cNvSpPr>
          <p:nvPr/>
        </p:nvSpPr>
        <p:spPr bwMode="auto">
          <a:xfrm>
            <a:off x="563563" y="2701925"/>
            <a:ext cx="2663825" cy="2447925"/>
          </a:xfrm>
          <a:custGeom>
            <a:avLst/>
            <a:gdLst>
              <a:gd name="T0" fmla="*/ 0 w 1678"/>
              <a:gd name="T1" fmla="*/ 2147483647 h 1542"/>
              <a:gd name="T2" fmla="*/ 2147483647 w 1678"/>
              <a:gd name="T3" fmla="*/ 0 h 1542"/>
              <a:gd name="T4" fmla="*/ 2147483647 w 1678"/>
              <a:gd name="T5" fmla="*/ 2147483647 h 1542"/>
              <a:gd name="T6" fmla="*/ 0 w 1678"/>
              <a:gd name="T7" fmla="*/ 2147483647 h 1542"/>
              <a:gd name="T8" fmla="*/ 0 60000 65536"/>
              <a:gd name="T9" fmla="*/ 0 60000 65536"/>
              <a:gd name="T10" fmla="*/ 0 60000 65536"/>
              <a:gd name="T11" fmla="*/ 0 60000 65536"/>
              <a:gd name="T12" fmla="*/ 0 w 1678"/>
              <a:gd name="T13" fmla="*/ 0 h 1542"/>
              <a:gd name="T14" fmla="*/ 1678 w 1678"/>
              <a:gd name="T15" fmla="*/ 1542 h 1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8" h="1542">
                <a:moveTo>
                  <a:pt x="0" y="1225"/>
                </a:moveTo>
                <a:lnTo>
                  <a:pt x="590" y="0"/>
                </a:lnTo>
                <a:lnTo>
                  <a:pt x="1678" y="1542"/>
                </a:lnTo>
                <a:lnTo>
                  <a:pt x="0" y="1225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785938" y="1447800"/>
            <a:ext cx="6999287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Georgia" pitchFamily="18" charset="0"/>
              </a:rPr>
              <a:t>Точки А, В и С – вершины треугольника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14563" y="2071688"/>
            <a:ext cx="6721475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Georgia" pitchFamily="18" charset="0"/>
              </a:rPr>
              <a:t>Отрезки АВ, ВС и АС – </a:t>
            </a:r>
          </a:p>
          <a:p>
            <a:r>
              <a:rPr lang="ru-RU" sz="2400">
                <a:solidFill>
                  <a:srgbClr val="000099"/>
                </a:solidFill>
                <a:latin typeface="Georgia" pitchFamily="18" charset="0"/>
              </a:rPr>
              <a:t>                               стороны треугольника</a:t>
            </a:r>
          </a:p>
        </p:txBody>
      </p:sp>
      <p:sp>
        <p:nvSpPr>
          <p:cNvPr id="1045" name="Text Box 10"/>
          <p:cNvSpPr txBox="1">
            <a:spLocks noChangeArrowheads="1"/>
          </p:cNvSpPr>
          <p:nvPr/>
        </p:nvSpPr>
        <p:spPr bwMode="auto">
          <a:xfrm>
            <a:off x="2857500" y="3143250"/>
            <a:ext cx="6008688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Georgia" pitchFamily="18" charset="0"/>
                <a:sym typeface="Symbol" pitchFamily="18" charset="2"/>
              </a:rPr>
              <a:t></a:t>
            </a:r>
            <a:r>
              <a:rPr lang="ru-RU" sz="2400">
                <a:solidFill>
                  <a:srgbClr val="000099"/>
                </a:solidFill>
                <a:latin typeface="Georgia" pitchFamily="18" charset="0"/>
              </a:rPr>
              <a:t>АВС,     </a:t>
            </a:r>
            <a:r>
              <a:rPr lang="ru-RU" sz="2400">
                <a:solidFill>
                  <a:srgbClr val="000099"/>
                </a:solidFill>
                <a:latin typeface="Georgia" pitchFamily="18" charset="0"/>
                <a:sym typeface="Symbol" pitchFamily="18" charset="2"/>
              </a:rPr>
              <a:t></a:t>
            </a:r>
            <a:r>
              <a:rPr lang="ru-RU" sz="2400">
                <a:solidFill>
                  <a:srgbClr val="000099"/>
                </a:solidFill>
                <a:latin typeface="Georgia" pitchFamily="18" charset="0"/>
              </a:rPr>
              <a:t>ВАС,     </a:t>
            </a:r>
            <a:r>
              <a:rPr lang="ru-RU" sz="2400">
                <a:solidFill>
                  <a:srgbClr val="000099"/>
                </a:solidFill>
                <a:latin typeface="Georgia" pitchFamily="18" charset="0"/>
                <a:sym typeface="Symbol" pitchFamily="18" charset="2"/>
              </a:rPr>
              <a:t></a:t>
            </a:r>
            <a:r>
              <a:rPr lang="ru-RU" sz="2400">
                <a:solidFill>
                  <a:srgbClr val="000099"/>
                </a:solidFill>
                <a:latin typeface="Georgia" pitchFamily="18" charset="0"/>
              </a:rPr>
              <a:t>ВСА – </a:t>
            </a:r>
          </a:p>
          <a:p>
            <a:r>
              <a:rPr lang="ru-RU" sz="2400">
                <a:solidFill>
                  <a:srgbClr val="000099"/>
                </a:solidFill>
                <a:latin typeface="Georgia" pitchFamily="18" charset="0"/>
              </a:rPr>
              <a:t>                               углы треугольника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19113" y="2643188"/>
            <a:ext cx="2743200" cy="2555875"/>
            <a:chOff x="480" y="1913"/>
            <a:chExt cx="1728" cy="1610"/>
          </a:xfrm>
        </p:grpSpPr>
        <p:sp>
          <p:nvSpPr>
            <p:cNvPr id="14353" name="Oval 6"/>
            <p:cNvSpPr>
              <a:spLocks noChangeArrowheads="1"/>
            </p:cNvSpPr>
            <p:nvPr/>
          </p:nvSpPr>
          <p:spPr bwMode="auto">
            <a:xfrm>
              <a:off x="2088" y="3398"/>
              <a:ext cx="120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4354" name="Oval 25"/>
            <p:cNvSpPr>
              <a:spLocks noChangeArrowheads="1"/>
            </p:cNvSpPr>
            <p:nvPr/>
          </p:nvSpPr>
          <p:spPr bwMode="auto">
            <a:xfrm>
              <a:off x="1053" y="1913"/>
              <a:ext cx="135" cy="13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4355" name="Oval 26"/>
            <p:cNvSpPr>
              <a:spLocks noChangeArrowheads="1"/>
            </p:cNvSpPr>
            <p:nvPr/>
          </p:nvSpPr>
          <p:spPr bwMode="auto">
            <a:xfrm>
              <a:off x="480" y="3083"/>
              <a:ext cx="123" cy="1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</p:grpSp>
      <p:sp>
        <p:nvSpPr>
          <p:cNvPr id="2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00063" y="404813"/>
            <a:ext cx="6500812" cy="9525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4400" i="0" dirty="0">
                <a:solidFill>
                  <a:srgbClr val="7030A0"/>
                </a:solidFill>
                <a:latin typeface="Georgia" pitchFamily="18" charset="0"/>
              </a:rPr>
              <a:t>Треугольник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4929188" y="500063"/>
            <a:ext cx="18557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5000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sym typeface="Symbol"/>
              </a:rPr>
              <a:t></a:t>
            </a:r>
            <a:r>
              <a:rPr lang="ru-RU" sz="5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sym typeface="Symbol"/>
              </a:rPr>
              <a:t> </a:t>
            </a:r>
            <a:r>
              <a:rPr lang="en-US" sz="5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ABC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357188" y="5357813"/>
            <a:ext cx="8628062" cy="1292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600" u="sng" dirty="0">
                <a:solidFill>
                  <a:srgbClr val="38159B"/>
                </a:solidFill>
                <a:latin typeface="Georgia" pitchFamily="18" charset="0"/>
              </a:rPr>
              <a:t>Сумма длин всех сторон треугольника – периметр.</a:t>
            </a:r>
          </a:p>
          <a:p>
            <a:pPr algn="ctr">
              <a:defRPr/>
            </a:pPr>
            <a:r>
              <a:rPr lang="ru-RU" sz="2600" dirty="0">
                <a:solidFill>
                  <a:srgbClr val="402000"/>
                </a:solidFill>
                <a:latin typeface="Georgia" pitchFamily="18" charset="0"/>
              </a:rPr>
              <a:t>Р = АВ + ВС + АС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1045" grpId="0"/>
      <p:bldP spid="29729" grpId="0"/>
      <p:bldP spid="2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508000" y="2108200"/>
            <a:ext cx="3378200" cy="2197100"/>
          </a:xfrm>
          <a:custGeom>
            <a:avLst/>
            <a:gdLst>
              <a:gd name="connsiteX0" fmla="*/ 0 w 3378200"/>
              <a:gd name="connsiteY0" fmla="*/ 1562100 h 2197100"/>
              <a:gd name="connsiteX1" fmla="*/ 2349500 w 3378200"/>
              <a:gd name="connsiteY1" fmla="*/ 0 h 2197100"/>
              <a:gd name="connsiteX2" fmla="*/ 3378200 w 3378200"/>
              <a:gd name="connsiteY2" fmla="*/ 1587500 h 2197100"/>
              <a:gd name="connsiteX3" fmla="*/ 2438400 w 3378200"/>
              <a:gd name="connsiteY3" fmla="*/ 2197100 h 2197100"/>
              <a:gd name="connsiteX4" fmla="*/ 63500 w 3378200"/>
              <a:gd name="connsiteY4" fmla="*/ 15875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00" h="2197100">
                <a:moveTo>
                  <a:pt x="0" y="1562100"/>
                </a:moveTo>
                <a:lnTo>
                  <a:pt x="2349500" y="0"/>
                </a:lnTo>
                <a:lnTo>
                  <a:pt x="3378200" y="1587500"/>
                </a:lnTo>
                <a:lnTo>
                  <a:pt x="2438400" y="2197100"/>
                </a:lnTo>
                <a:lnTo>
                  <a:pt x="63500" y="1587500"/>
                </a:lnTo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5" name="Line 3"/>
          <p:cNvSpPr>
            <a:spLocks noChangeShapeType="1"/>
          </p:cNvSpPr>
          <p:nvPr/>
        </p:nvSpPr>
        <p:spPr bwMode="auto">
          <a:xfrm flipV="1">
            <a:off x="515938" y="2114550"/>
            <a:ext cx="2319337" cy="1552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515938" y="3665538"/>
            <a:ext cx="2519362" cy="6223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 flipH="1" flipV="1">
            <a:off x="2857500" y="2071688"/>
            <a:ext cx="1008063" cy="15509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 flipV="1">
            <a:off x="2928938" y="3665538"/>
            <a:ext cx="914400" cy="6207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2733675" y="2011363"/>
            <a:ext cx="201613" cy="2047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2833688" y="4183063"/>
            <a:ext cx="201612" cy="2047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5371" name="Oval 10"/>
          <p:cNvSpPr>
            <a:spLocks noChangeArrowheads="1"/>
          </p:cNvSpPr>
          <p:nvPr/>
        </p:nvSpPr>
        <p:spPr bwMode="auto">
          <a:xfrm>
            <a:off x="415925" y="3562350"/>
            <a:ext cx="203200" cy="2063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3741738" y="3562350"/>
            <a:ext cx="201612" cy="2063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357438" y="4286250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Georgia" pitchFamily="18" charset="0"/>
              </a:rPr>
              <a:t>D</a:t>
            </a:r>
            <a:endParaRPr lang="ru-RU" sz="2800">
              <a:latin typeface="Georgia" pitchFamily="18" charset="0"/>
            </a:endParaRP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4000500" y="3286125"/>
            <a:ext cx="504825" cy="746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С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2357438" y="1643063"/>
            <a:ext cx="504825" cy="746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В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214313" y="2836863"/>
            <a:ext cx="504825" cy="746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А</a:t>
            </a:r>
          </a:p>
        </p:txBody>
      </p:sp>
      <p:sp>
        <p:nvSpPr>
          <p:cNvPr id="15377" name="Text Box 0"/>
          <p:cNvSpPr txBox="1">
            <a:spLocks noChangeArrowheads="1"/>
          </p:cNvSpPr>
          <p:nvPr/>
        </p:nvSpPr>
        <p:spPr bwMode="auto">
          <a:xfrm>
            <a:off x="4357688" y="1428750"/>
            <a:ext cx="5321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99"/>
                </a:solidFill>
                <a:latin typeface="Georgia" pitchFamily="18" charset="0"/>
              </a:rPr>
              <a:t>Точки </a:t>
            </a:r>
            <a:r>
              <a:rPr lang="en-US" sz="2800">
                <a:latin typeface="Georgia" pitchFamily="18" charset="0"/>
              </a:rPr>
              <a:t>A</a:t>
            </a:r>
            <a:r>
              <a:rPr lang="ru-RU" sz="2800">
                <a:latin typeface="Georgia" pitchFamily="18" charset="0"/>
              </a:rPr>
              <a:t>, </a:t>
            </a:r>
            <a:r>
              <a:rPr lang="en-US" sz="2800">
                <a:latin typeface="Georgia" pitchFamily="18" charset="0"/>
              </a:rPr>
              <a:t>B</a:t>
            </a:r>
            <a:r>
              <a:rPr lang="ru-RU" sz="2800">
                <a:latin typeface="Georgia" pitchFamily="18" charset="0"/>
              </a:rPr>
              <a:t>, </a:t>
            </a:r>
            <a:r>
              <a:rPr lang="en-US" sz="2800">
                <a:latin typeface="Georgia" pitchFamily="18" charset="0"/>
              </a:rPr>
              <a:t>C</a:t>
            </a:r>
            <a:r>
              <a:rPr lang="ru-RU" sz="2800">
                <a:latin typeface="Georgia" pitchFamily="18" charset="0"/>
              </a:rPr>
              <a:t>, </a:t>
            </a:r>
            <a:r>
              <a:rPr lang="en-US" sz="2800">
                <a:latin typeface="Georgia" pitchFamily="18" charset="0"/>
              </a:rPr>
              <a:t>D</a:t>
            </a:r>
            <a:r>
              <a:rPr lang="ru-RU" sz="2800">
                <a:latin typeface="Georgia" pitchFamily="18" charset="0"/>
              </a:rPr>
              <a:t> </a:t>
            </a:r>
            <a:r>
              <a:rPr lang="ru-RU" sz="2800">
                <a:solidFill>
                  <a:srgbClr val="000099"/>
                </a:solidFill>
                <a:latin typeface="Georgia" pitchFamily="18" charset="0"/>
              </a:rPr>
              <a:t>–</a:t>
            </a:r>
            <a:r>
              <a:rPr lang="ru-RU" sz="2800">
                <a:latin typeface="Georgia" pitchFamily="18" charset="0"/>
              </a:rPr>
              <a:t> </a:t>
            </a:r>
            <a:r>
              <a:rPr lang="ru-RU" sz="2800">
                <a:solidFill>
                  <a:srgbClr val="000099"/>
                </a:solidFill>
                <a:latin typeface="Georgia" pitchFamily="18" charset="0"/>
              </a:rPr>
              <a:t>вершины.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Georgia" pitchFamily="18" charset="0"/>
              </a:rPr>
              <a:t>AB</a:t>
            </a:r>
            <a:r>
              <a:rPr lang="ru-RU" sz="2800">
                <a:latin typeface="Georgia" pitchFamily="18" charset="0"/>
              </a:rPr>
              <a:t>, </a:t>
            </a:r>
            <a:r>
              <a:rPr lang="en-US" sz="2800">
                <a:latin typeface="Georgia" pitchFamily="18" charset="0"/>
              </a:rPr>
              <a:t>BC</a:t>
            </a:r>
            <a:r>
              <a:rPr lang="ru-RU" sz="2800">
                <a:latin typeface="Georgia" pitchFamily="18" charset="0"/>
              </a:rPr>
              <a:t>, </a:t>
            </a:r>
            <a:r>
              <a:rPr lang="en-US" sz="2800">
                <a:latin typeface="Georgia" pitchFamily="18" charset="0"/>
              </a:rPr>
              <a:t>CD, AD</a:t>
            </a:r>
            <a:r>
              <a:rPr lang="ru-RU" sz="2800">
                <a:latin typeface="Georgia" pitchFamily="18" charset="0"/>
              </a:rPr>
              <a:t> </a:t>
            </a:r>
            <a:r>
              <a:rPr lang="ru-RU" sz="2800">
                <a:solidFill>
                  <a:srgbClr val="000099"/>
                </a:solidFill>
                <a:latin typeface="Georgia" pitchFamily="18" charset="0"/>
              </a:rPr>
              <a:t>–</a:t>
            </a:r>
            <a:r>
              <a:rPr lang="ru-RU" sz="2800">
                <a:latin typeface="Georgia" pitchFamily="18" charset="0"/>
              </a:rPr>
              <a:t> </a:t>
            </a:r>
            <a:r>
              <a:rPr lang="ru-RU" sz="2800">
                <a:solidFill>
                  <a:srgbClr val="000099"/>
                </a:solidFill>
                <a:latin typeface="Georgia" pitchFamily="18" charset="0"/>
              </a:rPr>
              <a:t>стороны.</a:t>
            </a:r>
          </a:p>
          <a:p>
            <a:pPr>
              <a:spcBef>
                <a:spcPct val="50000"/>
              </a:spcBef>
            </a:pPr>
            <a:r>
              <a:rPr lang="ru-RU" sz="2800">
                <a:latin typeface="Georgia" pitchFamily="18" charset="0"/>
                <a:sym typeface="Symbol" pitchFamily="18" charset="2"/>
              </a:rPr>
              <a:t> А,  В,  С, </a:t>
            </a:r>
            <a:r>
              <a:rPr lang="en-US" sz="2800">
                <a:latin typeface="Georgia" pitchFamily="18" charset="0"/>
                <a:sym typeface="Symbol" pitchFamily="18" charset="2"/>
              </a:rPr>
              <a:t>D</a:t>
            </a:r>
            <a:r>
              <a:rPr lang="ru-RU" sz="2800">
                <a:latin typeface="Georgia" pitchFamily="18" charset="0"/>
                <a:sym typeface="Symbol" pitchFamily="18" charset="2"/>
              </a:rPr>
              <a:t> – </a:t>
            </a:r>
            <a:r>
              <a:rPr lang="ru-RU" sz="2800">
                <a:solidFill>
                  <a:srgbClr val="000099"/>
                </a:solidFill>
                <a:latin typeface="Georgia" pitchFamily="18" charset="0"/>
                <a:sym typeface="Symbol" pitchFamily="18" charset="2"/>
              </a:rPr>
              <a:t>углы.</a:t>
            </a:r>
            <a:endParaRPr lang="ru-RU" sz="28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57188" y="4941888"/>
            <a:ext cx="8535987" cy="1231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8159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38159B"/>
                </a:solidFill>
                <a:latin typeface="Georgia" pitchFamily="18" charset="0"/>
              </a:rPr>
              <a:t>Сумма длин всех сторон четырехугольника – периметр.</a:t>
            </a:r>
            <a:endParaRPr lang="ru-RU" u="sng" dirty="0">
              <a:solidFill>
                <a:srgbClr val="38159B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2600" dirty="0">
                <a:solidFill>
                  <a:srgbClr val="402000"/>
                </a:solidFill>
                <a:latin typeface="Georgia" pitchFamily="18" charset="0"/>
              </a:rPr>
              <a:t>Р = АВ + ВС + С</a:t>
            </a:r>
            <a:r>
              <a:rPr lang="en-US" sz="2600" dirty="0">
                <a:solidFill>
                  <a:srgbClr val="402000"/>
                </a:solidFill>
                <a:latin typeface="Georgia" pitchFamily="18" charset="0"/>
              </a:rPr>
              <a:t>D</a:t>
            </a:r>
            <a:r>
              <a:rPr lang="ru-RU" sz="2600" dirty="0">
                <a:solidFill>
                  <a:srgbClr val="402000"/>
                </a:solidFill>
                <a:latin typeface="Georgia" pitchFamily="18" charset="0"/>
              </a:rPr>
              <a:t> +</a:t>
            </a:r>
            <a:r>
              <a:rPr lang="en-US" sz="2600" dirty="0">
                <a:solidFill>
                  <a:srgbClr val="402000"/>
                </a:solidFill>
                <a:latin typeface="Georgia" pitchFamily="18" charset="0"/>
              </a:rPr>
              <a:t>AD</a:t>
            </a:r>
            <a:endParaRPr lang="ru-RU" sz="2600" dirty="0">
              <a:solidFill>
                <a:srgbClr val="402000"/>
              </a:solidFill>
              <a:latin typeface="Georgia" pitchFamily="18" charset="0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00063" y="404813"/>
            <a:ext cx="8286750" cy="9525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4400" i="0" dirty="0">
                <a:solidFill>
                  <a:srgbClr val="7030A0"/>
                </a:solidFill>
                <a:latin typeface="Georgia" pitchFamily="18" charset="0"/>
              </a:rPr>
              <a:t>Четырехугольник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513513" y="500063"/>
            <a:ext cx="2130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5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sym typeface="Symbol"/>
              </a:rPr>
              <a:t> </a:t>
            </a:r>
            <a:r>
              <a:rPr lang="en-US" sz="5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ABCD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 animBg="1" autoUpdateAnimBg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Решаем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2087" y="1840034"/>
            <a:ext cx="3671197" cy="3046988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46</a:t>
            </a:r>
          </a:p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7992888" cy="2246769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 </a:t>
            </a:r>
            <a:r>
              <a:rPr lang="ru-RU" sz="28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pitchFamily="34" charset="0"/>
                <a:sym typeface="Symbol"/>
              </a:rPr>
              <a:t></a:t>
            </a:r>
            <a:r>
              <a:rPr lang="ru-RU" sz="2800" b="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pitchFamily="34" charset="0"/>
                <a:sym typeface="Symbol"/>
              </a:rPr>
              <a:t> АВС длина стороны АВ равна 5 см, сторона ВС длиннее стороны АВ на 8 см, а длина стороны АС меньше суммы длин сторон АВ и ВС на 6 см. Найдите периметр треугольника</a:t>
            </a:r>
            <a:endParaRPr lang="ru-RU" sz="28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Повторяем: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5885" y="1575495"/>
            <a:ext cx="5643602" cy="280076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64</a:t>
            </a:r>
            <a:r>
              <a:rPr lang="ru-RU" sz="72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(2,4,6)</a:t>
            </a:r>
            <a:endParaRPr lang="ru-RU" sz="8800" i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i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4701" y="1785926"/>
            <a:ext cx="5286412" cy="4214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П.2, </a:t>
            </a:r>
          </a:p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№ 69,                  № 74 (б, г),</a:t>
            </a:r>
          </a:p>
          <a:p>
            <a:pPr>
              <a:defRPr/>
            </a:pPr>
            <a:r>
              <a:rPr lang="ru-RU" sz="4800" i="0" dirty="0">
                <a:solidFill>
                  <a:srgbClr val="000099"/>
                </a:solidFill>
                <a:latin typeface="Georgia" pitchFamily="18" charset="0"/>
              </a:rPr>
              <a:t>№ 92, 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Детские = Матрешки_CU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357563" y="158750"/>
            <a:ext cx="5651500" cy="1412875"/>
          </a:xfrm>
          <a:prstGeom prst="cloudCallout">
            <a:avLst>
              <a:gd name="adj1" fmla="val -86759"/>
              <a:gd name="adj2" fmla="val 75994"/>
            </a:avLst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>
                <a:latin typeface="Georgia" pitchFamily="18" charset="0"/>
              </a:rPr>
              <a:t>Назови порядок действий.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268538" y="1928813"/>
            <a:ext cx="658812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32 + 204 * ( 739-147 ) : 8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143125" y="3141663"/>
            <a:ext cx="46450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Сложение .....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2216150" y="4005263"/>
            <a:ext cx="46450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Умножение .....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2287588" y="4941888"/>
            <a:ext cx="46450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Вычитание .....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432050" y="5805488"/>
            <a:ext cx="3384550" cy="65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Деление .....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175375" y="3789363"/>
            <a:ext cx="914400" cy="914400"/>
          </a:xfrm>
          <a:prstGeom prst="ellipse">
            <a:avLst/>
          </a:prstGeom>
          <a:solidFill>
            <a:srgbClr val="FDDBE6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CC0000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167313" y="5589588"/>
            <a:ext cx="914400" cy="914400"/>
          </a:xfrm>
          <a:prstGeom prst="ellipse">
            <a:avLst/>
          </a:prstGeom>
          <a:solidFill>
            <a:srgbClr val="FDDBE6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CC0000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857875" y="2928938"/>
            <a:ext cx="914400" cy="914400"/>
          </a:xfrm>
          <a:prstGeom prst="ellipse">
            <a:avLst/>
          </a:prstGeom>
          <a:solidFill>
            <a:srgbClr val="FDDBE6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CC0000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6248400" y="4797425"/>
            <a:ext cx="914400" cy="914400"/>
          </a:xfrm>
          <a:prstGeom prst="ellipse">
            <a:avLst/>
          </a:prstGeom>
          <a:solidFill>
            <a:srgbClr val="FDDBE6"/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CC0000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4" grpId="0" animBg="1"/>
      <p:bldP spid="5135" grpId="0" animBg="1"/>
      <p:bldP spid="5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700338" y="0"/>
            <a:ext cx="6443662" cy="1916113"/>
          </a:xfrm>
          <a:prstGeom prst="cloudCallout">
            <a:avLst>
              <a:gd name="adj1" fmla="val -62514"/>
              <a:gd name="adj2" fmla="val 4030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>
                <a:latin typeface="Georgia" pitchFamily="18" charset="0"/>
              </a:rPr>
              <a:t>Укажите в предложенных  рядах чисел натуральный ряд.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03350" y="3644900"/>
            <a:ext cx="33115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1,  3,  5,  7…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03350" y="4508500"/>
            <a:ext cx="33115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0,  1,  2,  3…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03350" y="5373688"/>
            <a:ext cx="33115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1,  2,  3,  4…</a:t>
            </a:r>
          </a:p>
        </p:txBody>
      </p:sp>
      <p:pic>
        <p:nvPicPr>
          <p:cNvPr id="8201" name="Picture 9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859338" y="2781300"/>
            <a:ext cx="2927350" cy="792163"/>
          </a:xfrm>
          <a:prstGeom prst="wedgeRoundRectCallout">
            <a:avLst>
              <a:gd name="adj1" fmla="val 60847"/>
              <a:gd name="adj2" fmla="val 114528"/>
              <a:gd name="adj3" fmla="val 16667"/>
            </a:avLst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Подумай!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787900" y="2708275"/>
            <a:ext cx="2736850" cy="792163"/>
          </a:xfrm>
          <a:prstGeom prst="wedgeRoundRectCallout">
            <a:avLst>
              <a:gd name="adj1" fmla="val 67458"/>
              <a:gd name="adj2" fmla="val 118134"/>
              <a:gd name="adj3" fmla="val 16667"/>
            </a:avLst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008000"/>
                </a:solidFill>
                <a:latin typeface="Georgia" pitchFamily="18" charset="0"/>
              </a:rPr>
              <a:t>Молодец!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  <p:bldLst>
      <p:bldP spid="8202" grpId="0" animBg="1"/>
      <p:bldP spid="8202" grpId="1" animBg="1"/>
      <p:bldP spid="8202" grpId="2" animBg="1"/>
      <p:bldP spid="8202" grpId="3" animBg="1"/>
      <p:bldP spid="8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708400" y="0"/>
            <a:ext cx="5435600" cy="1700213"/>
          </a:xfrm>
          <a:prstGeom prst="cloudCallout">
            <a:avLst>
              <a:gd name="adj1" fmla="val -82097"/>
              <a:gd name="adj2" fmla="val 44773"/>
            </a:avLst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>
                <a:latin typeface="Georgia" pitchFamily="18" charset="0"/>
              </a:rPr>
              <a:t>Укажите числа, расположенные в порядке убывания: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9750" y="3644900"/>
            <a:ext cx="5113338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155;  99;  74;  50;  33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9750" y="4508500"/>
            <a:ext cx="5113338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15;  28;  61;  88;  129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39750" y="5373688"/>
            <a:ext cx="5113338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297;  102;  5;  75;  20</a:t>
            </a:r>
          </a:p>
        </p:txBody>
      </p:sp>
      <p:pic>
        <p:nvPicPr>
          <p:cNvPr id="9225" name="Picture 9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4214813" y="2781300"/>
            <a:ext cx="3381375" cy="792163"/>
          </a:xfrm>
          <a:prstGeom prst="wedgeRoundRectCallout">
            <a:avLst>
              <a:gd name="adj1" fmla="val 60847"/>
              <a:gd name="adj2" fmla="val 114528"/>
              <a:gd name="adj3" fmla="val 16667"/>
            </a:avLst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Не  верно!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787900" y="2708275"/>
            <a:ext cx="2736850" cy="792163"/>
          </a:xfrm>
          <a:prstGeom prst="wedgeRoundRectCallout">
            <a:avLst>
              <a:gd name="adj1" fmla="val 67458"/>
              <a:gd name="adj2" fmla="val 118134"/>
              <a:gd name="adj3" fmla="val 16667"/>
            </a:avLst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008000"/>
                </a:solidFill>
                <a:latin typeface="Georgia" pitchFamily="18" charset="0"/>
              </a:rPr>
              <a:t>Молодец!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9226" grpId="0" animBg="1"/>
      <p:bldP spid="9226" grpId="1" animBg="1"/>
      <p:bldP spid="9226" grpId="2" animBg="1"/>
      <p:bldP spid="9226" grpId="3" animBg="1"/>
      <p:bldP spid="92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276600" y="0"/>
            <a:ext cx="5616575" cy="1655763"/>
          </a:xfrm>
          <a:prstGeom prst="cloudCallout">
            <a:avLst>
              <a:gd name="adj1" fmla="val -73514"/>
              <a:gd name="adj2" fmla="val 47218"/>
            </a:avLst>
          </a:prstGeom>
          <a:solidFill>
            <a:srgbClr val="FDDBE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latin typeface="Georgia" pitchFamily="18" charset="0"/>
              </a:rPr>
              <a:t>Среди  данных  чисел  укажите  четырехзначные: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0825" y="4005263"/>
            <a:ext cx="2374900" cy="1274762"/>
          </a:xfrm>
          <a:prstGeom prst="irregularSeal1">
            <a:avLst/>
          </a:prstGeom>
          <a:solidFill>
            <a:srgbClr val="FFCC99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444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411413" y="1773238"/>
            <a:ext cx="2374900" cy="1274762"/>
          </a:xfrm>
          <a:prstGeom prst="irregularSeal1">
            <a:avLst/>
          </a:prstGeom>
          <a:solidFill>
            <a:srgbClr val="CCFFCC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008000"/>
                </a:solidFill>
                <a:latin typeface="Georgia" pitchFamily="18" charset="0"/>
              </a:rPr>
              <a:t>104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843213" y="3429000"/>
            <a:ext cx="2374900" cy="1274763"/>
          </a:xfrm>
          <a:prstGeom prst="irregularSeal1">
            <a:avLst/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38159B"/>
                </a:solidFill>
                <a:latin typeface="Georgia" pitchFamily="18" charset="0"/>
              </a:rPr>
              <a:t>5 928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1547813" y="5300663"/>
            <a:ext cx="2374900" cy="1274762"/>
          </a:xfrm>
          <a:prstGeom prst="irregularSeal1">
            <a:avLst/>
          </a:prstGeom>
          <a:solidFill>
            <a:srgbClr val="FDDBE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2 247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140200" y="4724400"/>
            <a:ext cx="2374900" cy="1274763"/>
          </a:xfrm>
          <a:prstGeom prst="irregularSeal1">
            <a:avLst/>
          </a:prstGeom>
          <a:solidFill>
            <a:srgbClr val="CCCCFF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72 333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769100" y="1268413"/>
            <a:ext cx="2374900" cy="1274762"/>
          </a:xfrm>
          <a:prstGeom prst="irregularSeal1">
            <a:avLst/>
          </a:prstGeom>
          <a:solidFill>
            <a:srgbClr val="FFCC99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77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4859338" y="2205038"/>
            <a:ext cx="2374900" cy="1274762"/>
          </a:xfrm>
          <a:prstGeom prst="irregularSeal1">
            <a:avLst/>
          </a:prstGeom>
          <a:solidFill>
            <a:srgbClr val="FFFFFF"/>
          </a:solidFill>
          <a:ln w="5715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Georgia" pitchFamily="18" charset="0"/>
              </a:rPr>
              <a:t>4</a:t>
            </a:r>
          </a:p>
        </p:txBody>
      </p:sp>
      <p:pic>
        <p:nvPicPr>
          <p:cNvPr id="10254" name="Picture 14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0825" y="3990988"/>
            <a:ext cx="2374900" cy="1274762"/>
          </a:xfrm>
          <a:prstGeom prst="irregularSeal1">
            <a:avLst/>
          </a:prstGeom>
          <a:solidFill>
            <a:srgbClr val="FFCC99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444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411413" y="1758963"/>
            <a:ext cx="2374900" cy="1274762"/>
          </a:xfrm>
          <a:prstGeom prst="irregularSeal1">
            <a:avLst/>
          </a:prstGeom>
          <a:solidFill>
            <a:srgbClr val="CCFFCC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008000"/>
                </a:solidFill>
                <a:latin typeface="Georgia" pitchFamily="18" charset="0"/>
              </a:rPr>
              <a:t>104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843213" y="3414725"/>
            <a:ext cx="2374900" cy="1274763"/>
          </a:xfrm>
          <a:prstGeom prst="irregularSeal1">
            <a:avLst/>
          </a:prstGeom>
          <a:solidFill>
            <a:srgbClr val="00FFFF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38159B"/>
                </a:solidFill>
                <a:latin typeface="Georgia" pitchFamily="18" charset="0"/>
              </a:rPr>
              <a:t>5 928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547813" y="5286388"/>
            <a:ext cx="2374900" cy="1274762"/>
          </a:xfrm>
          <a:prstGeom prst="irregularSeal1">
            <a:avLst/>
          </a:prstGeom>
          <a:solidFill>
            <a:srgbClr val="FDDBE6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2 247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6769100" y="1254138"/>
            <a:ext cx="2374900" cy="1274762"/>
          </a:xfrm>
          <a:prstGeom prst="irregularSeal1">
            <a:avLst/>
          </a:prstGeom>
          <a:solidFill>
            <a:srgbClr val="FFCC99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77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4859338" y="2190763"/>
            <a:ext cx="2374900" cy="1274762"/>
          </a:xfrm>
          <a:prstGeom prst="irregularSeal1">
            <a:avLst/>
          </a:prstGeom>
          <a:solidFill>
            <a:srgbClr val="FFFFFF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247" grpId="1" animBg="1"/>
      <p:bldP spid="10248" grpId="1" animBg="1"/>
      <p:bldP spid="10249" grpId="1" animBg="1"/>
      <p:bldP spid="10250" grpId="1" animBg="1"/>
      <p:bldP spid="10252" grpId="1" animBg="1"/>
      <p:bldP spid="102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03350" y="3644900"/>
            <a:ext cx="33115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18 300 175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403350" y="4508500"/>
            <a:ext cx="33115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18 003175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403350" y="5373688"/>
            <a:ext cx="3311525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latin typeface="Georgia" pitchFamily="18" charset="0"/>
              </a:rPr>
              <a:t>1 8 317 500</a:t>
            </a:r>
          </a:p>
        </p:txBody>
      </p:sp>
      <p:pic>
        <p:nvPicPr>
          <p:cNvPr id="11273" name="Picture 9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971550" y="3500438"/>
            <a:ext cx="755650" cy="792162"/>
          </a:xfrm>
          <a:prstGeom prst="ellipse">
            <a:avLst/>
          </a:prstGeom>
          <a:solidFill>
            <a:srgbClr val="FDDBE6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971550" y="4365625"/>
            <a:ext cx="755650" cy="792163"/>
          </a:xfrm>
          <a:prstGeom prst="ellipse">
            <a:avLst/>
          </a:prstGeom>
          <a:solidFill>
            <a:srgbClr val="FDDBE6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971550" y="5229225"/>
            <a:ext cx="755650" cy="792163"/>
          </a:xfrm>
          <a:prstGeom prst="ellipse">
            <a:avLst/>
          </a:prstGeom>
          <a:solidFill>
            <a:srgbClr val="FDDBE6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3.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4714875" y="2781300"/>
            <a:ext cx="2881313" cy="792163"/>
          </a:xfrm>
          <a:prstGeom prst="wedgeRoundRectCallout">
            <a:avLst>
              <a:gd name="adj1" fmla="val 60847"/>
              <a:gd name="adj2" fmla="val 114528"/>
              <a:gd name="adj3" fmla="val 16667"/>
            </a:avLst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Подумай!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932363" y="2781300"/>
            <a:ext cx="2736850" cy="792163"/>
          </a:xfrm>
          <a:prstGeom prst="wedgeRoundRectCallout">
            <a:avLst>
              <a:gd name="adj1" fmla="val 62181"/>
              <a:gd name="adj2" fmla="val 108917"/>
              <a:gd name="adj3" fmla="val 16667"/>
            </a:avLst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008000"/>
                </a:solidFill>
                <a:latin typeface="Georgia" pitchFamily="18" charset="0"/>
              </a:rPr>
              <a:t>Молодец!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979613" y="0"/>
            <a:ext cx="7632700" cy="1916113"/>
          </a:xfrm>
          <a:prstGeom prst="cloudCallout">
            <a:avLst>
              <a:gd name="adj1" fmla="val -51125"/>
              <a:gd name="adj2" fmla="val 4030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>
                <a:latin typeface="Georgia" pitchFamily="18" charset="0"/>
              </a:rPr>
              <a:t>Укажите число восемнадцать миллионов три тысячи сто семьдесят пять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  <p:bldLst>
      <p:bldP spid="11277" grpId="0" animBg="1"/>
      <p:bldP spid="11277" grpId="1" animBg="1"/>
      <p:bldP spid="11277" grpId="2" animBg="1"/>
      <p:bldP spid="11277" grpId="3" animBg="1"/>
      <p:bldP spid="112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708400" y="0"/>
            <a:ext cx="5435600" cy="1700213"/>
          </a:xfrm>
          <a:prstGeom prst="cloudCallout">
            <a:avLst>
              <a:gd name="adj1" fmla="val -82097"/>
              <a:gd name="adj2" fmla="val 44773"/>
            </a:avLst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>
                <a:latin typeface="Georgia" pitchFamily="18" charset="0"/>
              </a:rPr>
              <a:t>Выбери и укажи правильный вариант ответа</a:t>
            </a:r>
          </a:p>
        </p:txBody>
      </p:sp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2268538" y="2997200"/>
            <a:ext cx="29527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10км 15м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835150" y="3933825"/>
            <a:ext cx="3313113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1015 м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835150" y="4797425"/>
            <a:ext cx="3313113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10 015 м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835150" y="5662613"/>
            <a:ext cx="3313113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10 150 м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148263" y="2276475"/>
            <a:ext cx="2736850" cy="792163"/>
          </a:xfrm>
          <a:prstGeom prst="wedgeRoundRectCallout">
            <a:avLst>
              <a:gd name="adj1" fmla="val 47389"/>
              <a:gd name="adj2" fmla="val 148597"/>
              <a:gd name="adj3" fmla="val 16667"/>
            </a:avLst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Не верно!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219700" y="2276475"/>
            <a:ext cx="2736850" cy="792163"/>
          </a:xfrm>
          <a:prstGeom prst="wedgeRoundRectCallout">
            <a:avLst>
              <a:gd name="adj1" fmla="val 45185"/>
              <a:gd name="adj2" fmla="val 132162"/>
              <a:gd name="adj3" fmla="val 16667"/>
            </a:avLst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008000"/>
                </a:solidFill>
                <a:latin typeface="Georgia" pitchFamily="18" charset="0"/>
              </a:rPr>
              <a:t>Молодец!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</p:childTnLst>
        </p:cTn>
      </p:par>
    </p:tnLst>
    <p:bldLst>
      <p:bldP spid="12300" grpId="0" animBg="1"/>
      <p:bldP spid="12300" grpId="1" animBg="1"/>
      <p:bldP spid="12300" grpId="2" animBg="1"/>
      <p:bldP spid="12300" grpId="3" animBg="1"/>
      <p:bldP spid="123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071813" y="285750"/>
            <a:ext cx="5357812" cy="1714500"/>
          </a:xfrm>
          <a:prstGeom prst="cloudCallout">
            <a:avLst>
              <a:gd name="adj1" fmla="val -82097"/>
              <a:gd name="adj2" fmla="val 44773"/>
            </a:avLst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>
                <a:latin typeface="Georgia" pitchFamily="18" charset="0"/>
              </a:rPr>
              <a:t>Выбери и укажи правильный вариант ответа</a:t>
            </a:r>
          </a:p>
        </p:txBody>
      </p:sp>
      <p:pic>
        <p:nvPicPr>
          <p:cNvPr id="14341" name="Picture 5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2997200"/>
            <a:ext cx="2317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908175" y="2997200"/>
            <a:ext cx="36004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3м 2дм 4см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835150" y="3933825"/>
            <a:ext cx="3313113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3240 мм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835150" y="4797425"/>
            <a:ext cx="3313113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3024 мм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835150" y="5662613"/>
            <a:ext cx="3313113" cy="574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latin typeface="Georgia" pitchFamily="18" charset="0"/>
              </a:rPr>
              <a:t>3204 мм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148263" y="2276475"/>
            <a:ext cx="2736850" cy="792163"/>
          </a:xfrm>
          <a:prstGeom prst="wedgeRoundRectCallout">
            <a:avLst>
              <a:gd name="adj1" fmla="val 47389"/>
              <a:gd name="adj2" fmla="val 148597"/>
              <a:gd name="adj3" fmla="val 16667"/>
            </a:avLst>
          </a:prstGeom>
          <a:solidFill>
            <a:srgbClr val="FDDBE6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C0000"/>
                </a:solidFill>
                <a:latin typeface="Georgia" pitchFamily="18" charset="0"/>
              </a:rPr>
              <a:t>Не верно!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292725" y="2205038"/>
            <a:ext cx="2736850" cy="792162"/>
          </a:xfrm>
          <a:prstGeom prst="wedgeRoundRectCallout">
            <a:avLst>
              <a:gd name="adj1" fmla="val 42519"/>
              <a:gd name="adj2" fmla="val 141181"/>
              <a:gd name="adj3" fmla="val 16667"/>
            </a:avLst>
          </a:prstGeo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008000"/>
                </a:solidFill>
                <a:latin typeface="Georgia" pitchFamily="18" charset="0"/>
              </a:rPr>
              <a:t>Молодец!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</p:childTnLst>
        </p:cTn>
      </p:par>
    </p:tnLst>
    <p:bldLst>
      <p:bldP spid="14346" grpId="0" animBg="1"/>
      <p:bldP spid="14346" grpId="1" animBg="1"/>
      <p:bldP spid="14346" grpId="2" animBg="1"/>
      <p:bldP spid="14346" grpId="3" animBg="1"/>
      <p:bldP spid="143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357438" y="142875"/>
            <a:ext cx="6786562" cy="2143125"/>
          </a:xfrm>
          <a:prstGeom prst="cloudCallout">
            <a:avLst>
              <a:gd name="adj1" fmla="val -66609"/>
              <a:gd name="adj2" fmla="val 2836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Georgia" pitchFamily="18" charset="0"/>
              </a:rPr>
              <a:t>Назовите отрезки, одним из концов которых является (·) О?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2557463" y="3116263"/>
            <a:ext cx="4795837" cy="2147887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ru-RU" sz="20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24263" y="2978150"/>
            <a:ext cx="612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29263" y="3130550"/>
            <a:ext cx="5921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48463" y="2673350"/>
            <a:ext cx="55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00263" y="5416550"/>
            <a:ext cx="574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24263" y="5645150"/>
            <a:ext cx="612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D</a:t>
            </a:r>
            <a:endParaRPr lang="ru-RU" sz="40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481263" y="4654550"/>
            <a:ext cx="2819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ru-RU" sz="20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V="1">
            <a:off x="3929063" y="3740150"/>
            <a:ext cx="0" cy="182880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ru-RU" sz="20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5986463" y="3740150"/>
            <a:ext cx="25146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ru-RU" sz="20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815263" y="3130550"/>
            <a:ext cx="652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N</a:t>
            </a:r>
            <a:endParaRPr lang="ru-RU" sz="44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5453063" y="4273550"/>
            <a:ext cx="768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M</a:t>
            </a:r>
            <a:endParaRPr lang="ru-RU" sz="44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319463" y="3968750"/>
            <a:ext cx="647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O</a:t>
            </a:r>
            <a:endParaRPr lang="ru-RU" sz="44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100263" y="3968750"/>
            <a:ext cx="584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</a:t>
            </a:r>
            <a:endParaRPr lang="ru-RU" sz="440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453</Words>
  <Application>Microsoft Office PowerPoint</Application>
  <PresentationFormat>Экран (4:3)</PresentationFormat>
  <Paragraphs>138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Шаблон оформления с нарциссами</vt:lpstr>
      <vt:lpstr>1_Шаблон оформления с нарциссами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Математика 5 класс</dc:subject>
  <dc:creator>Малая Елена Васильевна</dc:creator>
  <cp:lastModifiedBy>Юлия</cp:lastModifiedBy>
  <cp:revision>69</cp:revision>
  <dcterms:created xsi:type="dcterms:W3CDTF">2007-07-13T07:27:52Z</dcterms:created>
  <dcterms:modified xsi:type="dcterms:W3CDTF">2015-09-09T16:49:42Z</dcterms:modified>
</cp:coreProperties>
</file>