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4" r:id="rId2"/>
    <p:sldId id="295" r:id="rId3"/>
    <p:sldId id="301" r:id="rId4"/>
    <p:sldId id="302" r:id="rId5"/>
    <p:sldId id="258" r:id="rId6"/>
    <p:sldId id="290" r:id="rId7"/>
    <p:sldId id="277" r:id="rId8"/>
    <p:sldId id="291" r:id="rId9"/>
    <p:sldId id="286" r:id="rId10"/>
    <p:sldId id="292" r:id="rId11"/>
    <p:sldId id="293" r:id="rId12"/>
    <p:sldId id="285" r:id="rId13"/>
    <p:sldId id="28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BFFF"/>
    <a:srgbClr val="B0F2D9"/>
    <a:srgbClr val="006600"/>
    <a:srgbClr val="FF0000"/>
    <a:srgbClr val="FF9933"/>
    <a:srgbClr val="336699"/>
    <a:srgbClr val="990000"/>
    <a:srgbClr val="C9D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0CB5397-13CA-481C-A6E3-B96FC5BC3B23}" type="datetimeFigureOut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38AB6F-5889-433E-8F4B-19238B6B84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856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Arial" charset="0"/>
              </a:rPr>
              <a:t>Дополнительно на факультативе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Arial" charset="0"/>
              </a:rPr>
              <a:t>Дополнительно на факультативе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Arial" charset="0"/>
              </a:rPr>
              <a:t>Дополнительно на факультативе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D51AB-A773-4F21-8E46-993D3BD1E1A7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C2DDA-6897-46F2-A591-8E4551BF01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2E5C6-D294-4215-800C-9CA93C8AEA7F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7A0C5-5B51-4CA4-A8B8-425070CD8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05B15-ECBB-42E1-9EF9-9F26118D7833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ECE4-9E7B-4B30-97FD-809B4EA627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4E7E1-468C-4FEB-ADC1-D26A739BD149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7EB25-39E7-4EEA-A08A-0135CBBFD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AD8DD-E57D-4E66-A5BB-F3D919B61191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E451B-400E-4F2D-9064-3E6EA8C59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03BDC-6364-4307-A4FA-2B406CD1228E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53C91-F0C7-4BE5-B3B9-CC45824E8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7CF1C-BC5E-4529-9A5C-3FE4B773B13C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11534-7C10-4F20-AF58-0F44E4673D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EAD05-F062-467C-A687-A722A0B75BF8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9C28-6022-438A-96C1-C7C9C2DF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634BE-5C16-4E2B-8D2F-B109626C7C4F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99066-3817-4ADA-B1C9-D1DF60660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287BB-74D6-416B-9B3B-3DFA7F2430AF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0122F-41FF-4906-AF66-1CC5722B47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8372-368B-498E-9911-C40F5E853C75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5F9CC-28F4-4047-9848-D0102BB0B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EC907-25C5-4894-834D-931D8CFB0777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BAC7E-4164-4F0C-8F7B-C43AA18256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3D13E2-8F47-4144-B8C8-80F11F180E59}" type="datetime1">
              <a:rPr lang="ru-RU"/>
              <a:pPr>
                <a:defRPr/>
              </a:pPr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EAFE3D-697C-4D5A-BB19-D2C5C985CF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Box 6"/>
          <p:cNvSpPr txBox="1">
            <a:spLocks noChangeArrowheads="1"/>
          </p:cNvSpPr>
          <p:nvPr/>
        </p:nvSpPr>
        <p:spPr bwMode="auto">
          <a:xfrm>
            <a:off x="4932363" y="260350"/>
            <a:ext cx="4000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181854B8-5761-4C6E-BA3B-EDC62FD4843B}" type="datetime1">
              <a:rPr lang="ru-RU" sz="3600" b="1">
                <a:solidFill>
                  <a:srgbClr val="002060"/>
                </a:solidFill>
                <a:latin typeface="Georgia" pitchFamily="18" charset="0"/>
              </a:rPr>
              <a:pPr algn="ctr"/>
              <a:t>08.09.2015</a:t>
            </a:fld>
            <a:endParaRPr lang="ru-RU" sz="3600" b="1">
              <a:solidFill>
                <a:srgbClr val="002060"/>
              </a:solidFill>
              <a:latin typeface="Georgia" pitchFamily="18" charset="0"/>
            </a:endParaRPr>
          </a:p>
        </p:txBody>
      </p:sp>
      <p:grpSp>
        <p:nvGrpSpPr>
          <p:cNvPr id="8197" name="Группа 10"/>
          <p:cNvGrpSpPr>
            <a:grpSpLocks/>
          </p:cNvGrpSpPr>
          <p:nvPr/>
        </p:nvGrpSpPr>
        <p:grpSpPr bwMode="auto">
          <a:xfrm>
            <a:off x="827088" y="620713"/>
            <a:ext cx="8316912" cy="5616575"/>
            <a:chOff x="1115615" y="1196752"/>
            <a:chExt cx="5599209" cy="4032448"/>
          </a:xfrm>
        </p:grpSpPr>
        <p:pic>
          <p:nvPicPr>
            <p:cNvPr id="8199" name="Рисунок 1" descr="http://dist-tutor.info/file.php/129/ege-index_copy.p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5" y="1196752"/>
              <a:ext cx="5599209" cy="4032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4654264" y="2126791"/>
              <a:ext cx="970430" cy="553920"/>
            </a:xfrm>
            <a:prstGeom prst="roundRect">
              <a:avLst>
                <a:gd name="adj" fmla="val 28633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b="1" dirty="0">
                  <a:solidFill>
                    <a:srgbClr val="0070C0"/>
                  </a:solidFill>
                  <a:latin typeface="Georgia" pitchFamily="18" charset="0"/>
                </a:rPr>
                <a:t>2014</a:t>
              </a:r>
            </a:p>
          </p:txBody>
        </p:sp>
      </p:grpSp>
      <p:sp>
        <p:nvSpPr>
          <p:cNvPr id="8198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39750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№2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254125"/>
            <a:ext cx="77057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Решить уравнение                                                        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х</a:t>
            </a:r>
            <a:r>
              <a:rPr lang="ru-RU" sz="44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 + 3х</a:t>
            </a:r>
            <a:r>
              <a:rPr lang="ru-RU" sz="44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 – 5х</a:t>
            </a:r>
            <a:r>
              <a:rPr lang="ru-RU" sz="44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 – 13х + 6 = 0</a:t>
            </a:r>
            <a:endParaRPr lang="ru-RU" sz="4800" b="1" i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117764" name="AutoShape 4"/>
          <p:cNvSpPr>
            <a:spLocks noChangeArrowheads="1"/>
          </p:cNvSpPr>
          <p:nvPr/>
        </p:nvSpPr>
        <p:spPr bwMode="gray">
          <a:xfrm>
            <a:off x="1116013" y="3284538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№3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1187450" y="4422775"/>
            <a:ext cx="77057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Решить уравнение                                                        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6х</a:t>
            </a:r>
            <a:r>
              <a:rPr lang="ru-RU" sz="44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 + 5х</a:t>
            </a:r>
            <a:r>
              <a:rPr lang="ru-RU" sz="44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 – 14х</a:t>
            </a:r>
            <a:r>
              <a:rPr lang="ru-RU" sz="44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 + х + 2 = 0</a:t>
            </a:r>
            <a:endParaRPr lang="ru-RU" sz="4800" b="1" i="1">
              <a:solidFill>
                <a:schemeClr val="tx2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7764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№4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27088" y="1254125"/>
            <a:ext cx="8066087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Решить уравнение:</a:t>
            </a:r>
            <a:r>
              <a:rPr lang="ru-RU" sz="4800" b="1" i="1">
                <a:solidFill>
                  <a:schemeClr val="tx2"/>
                </a:solidFill>
                <a:latin typeface="Georgia" pitchFamily="18" charset="0"/>
              </a:rPr>
              <a:t>    </a:t>
            </a:r>
          </a:p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а)   </a:t>
            </a:r>
            <a:r>
              <a:rPr lang="ru-RU" sz="4800" b="1" i="1">
                <a:solidFill>
                  <a:schemeClr val="tx2"/>
                </a:solidFill>
                <a:latin typeface="Georgia" pitchFamily="18" charset="0"/>
              </a:rPr>
              <a:t> 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2х</a:t>
            </a:r>
            <a:r>
              <a:rPr lang="ru-RU" sz="4400" b="1" i="1" baseline="30000">
                <a:solidFill>
                  <a:schemeClr val="tx2"/>
                </a:solidFill>
                <a:latin typeface="Georgia" pitchFamily="18" charset="0"/>
              </a:rPr>
              <a:t>5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 –х</a:t>
            </a:r>
            <a:r>
              <a:rPr lang="ru-RU" sz="44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 + 2х – 1=0</a:t>
            </a:r>
          </a:p>
          <a:p>
            <a:pPr algn="r"/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б)</a:t>
            </a:r>
            <a:r>
              <a:rPr lang="ru-RU" sz="4800" b="1" i="1">
                <a:solidFill>
                  <a:schemeClr val="tx2"/>
                </a:solidFill>
                <a:latin typeface="Georgia" pitchFamily="18" charset="0"/>
              </a:rPr>
              <a:t> 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х</a:t>
            </a:r>
            <a:r>
              <a:rPr lang="ru-RU" sz="40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 –2х</a:t>
            </a:r>
            <a:r>
              <a:rPr lang="ru-RU" sz="40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 – 13 х</a:t>
            </a:r>
            <a:r>
              <a:rPr lang="ru-RU" sz="40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 + 14х + 24=0</a:t>
            </a:r>
            <a:r>
              <a:rPr lang="ru-RU" sz="4800" b="1" i="1">
                <a:solidFill>
                  <a:schemeClr val="tx2"/>
                </a:solidFill>
                <a:latin typeface="Georgia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7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1042988" y="1268413"/>
            <a:ext cx="655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Решить уравнение:</a:t>
            </a:r>
          </a:p>
        </p:txBody>
      </p:sp>
      <p:sp>
        <p:nvSpPr>
          <p:cNvPr id="5130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1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2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3" name="Text Box 15"/>
          <p:cNvSpPr txBox="1">
            <a:spLocks noChangeArrowheads="1"/>
          </p:cNvSpPr>
          <p:nvPr/>
        </p:nvSpPr>
        <p:spPr bwMode="auto">
          <a:xfrm>
            <a:off x="2051050" y="43656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8000"/>
              </a:solidFill>
            </a:endParaRPr>
          </a:p>
        </p:txBody>
      </p:sp>
      <p:sp>
        <p:nvSpPr>
          <p:cNvPr id="103443" name="AutoShape 19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№5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graphicFrame>
        <p:nvGraphicFramePr>
          <p:cNvPr id="5123" name="Object 25"/>
          <p:cNvGraphicFramePr>
            <a:graphicFrameLocks noChangeAspect="1"/>
          </p:cNvGraphicFramePr>
          <p:nvPr/>
        </p:nvGraphicFramePr>
        <p:xfrm>
          <a:off x="4502150" y="3295650"/>
          <a:ext cx="1397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Формула" r:id="rId4" imgW="139680" imgH="266400" progId="Equation.3">
                  <p:embed/>
                </p:oleObj>
              </mc:Choice>
              <mc:Fallback>
                <p:oleObj name="Формула" r:id="rId4" imgW="139680" imgH="2664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50" y="3295650"/>
                        <a:ext cx="1397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Rectangle 2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4" name="Object 26"/>
          <p:cNvGraphicFramePr>
            <a:graphicFrameLocks noChangeAspect="1"/>
          </p:cNvGraphicFramePr>
          <p:nvPr/>
        </p:nvGraphicFramePr>
        <p:xfrm>
          <a:off x="2119313" y="2460625"/>
          <a:ext cx="56959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Формула" r:id="rId6" imgW="2286000" imgH="419040" progId="Equation.3">
                  <p:embed/>
                </p:oleObj>
              </mc:Choice>
              <mc:Fallback>
                <p:oleObj name="Формула" r:id="rId6" imgW="2286000" imgH="4190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313" y="2460625"/>
                        <a:ext cx="5695950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1042988" y="1268413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Сократить дробь: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5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6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7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8000"/>
              </a:solidFill>
            </a:endParaRPr>
          </a:p>
        </p:txBody>
      </p:sp>
      <p:sp>
        <p:nvSpPr>
          <p:cNvPr id="110604" name="AutoShape 1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№6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6159" name="Rectangle 1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0607" name="Object 15"/>
          <p:cNvGraphicFramePr>
            <a:graphicFrameLocks noChangeAspect="1"/>
          </p:cNvGraphicFramePr>
          <p:nvPr/>
        </p:nvGraphicFramePr>
        <p:xfrm>
          <a:off x="2455863" y="2363788"/>
          <a:ext cx="4706937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Формула" r:id="rId4" imgW="1511280" imgH="444240" progId="Equation.3">
                  <p:embed/>
                </p:oleObj>
              </mc:Choice>
              <mc:Fallback>
                <p:oleObj name="Формула" r:id="rId4" imgW="1511280" imgH="4442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3" y="2363788"/>
                        <a:ext cx="4706937" cy="1389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0" name="Rectangle 18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0609" name="Object 17"/>
          <p:cNvGraphicFramePr>
            <a:graphicFrameLocks noChangeAspect="1"/>
          </p:cNvGraphicFramePr>
          <p:nvPr/>
        </p:nvGraphicFramePr>
        <p:xfrm>
          <a:off x="1814513" y="4594225"/>
          <a:ext cx="6164262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Формула" r:id="rId6" imgW="1968480" imgH="444240" progId="Equation.3">
                  <p:embed/>
                </p:oleObj>
              </mc:Choice>
              <mc:Fallback>
                <p:oleObj name="Формула" r:id="rId6" imgW="1968480" imgH="4442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3" y="4594225"/>
                        <a:ext cx="6164262" cy="137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4"/>
          <p:cNvSpPr>
            <a:spLocks noChangeArrowheads="1"/>
          </p:cNvSpPr>
          <p:nvPr/>
        </p:nvSpPr>
        <p:spPr bwMode="gray">
          <a:xfrm>
            <a:off x="1187450" y="404813"/>
            <a:ext cx="69135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Упростите выражения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  <p:graphicFrame>
        <p:nvGraphicFramePr>
          <p:cNvPr id="75" name="Object 2"/>
          <p:cNvGraphicFramePr>
            <a:graphicFrameLocks noChangeAspect="1"/>
          </p:cNvGraphicFramePr>
          <p:nvPr/>
        </p:nvGraphicFramePr>
        <p:xfrm>
          <a:off x="900113" y="2852738"/>
          <a:ext cx="763270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3" imgW="2349500" imgH="228600" progId="Equation.DSMT4">
                  <p:embed/>
                </p:oleObj>
              </mc:Choice>
              <mc:Fallback>
                <p:oleObj r:id="rId3" imgW="23495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852738"/>
                        <a:ext cx="7632700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3"/>
          <p:cNvGraphicFramePr>
            <a:graphicFrameLocks noChangeAspect="1"/>
          </p:cNvGraphicFramePr>
          <p:nvPr/>
        </p:nvGraphicFramePr>
        <p:xfrm>
          <a:off x="1331913" y="2565400"/>
          <a:ext cx="6551612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r:id="rId5" imgW="1562100" imgH="304800" progId="Equation.DSMT4">
                  <p:embed/>
                </p:oleObj>
              </mc:Choice>
              <mc:Fallback>
                <p:oleObj r:id="rId5" imgW="1562100" imgH="304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565400"/>
                        <a:ext cx="6551612" cy="127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4"/>
          <p:cNvGraphicFramePr>
            <a:graphicFrameLocks noChangeAspect="1"/>
          </p:cNvGraphicFramePr>
          <p:nvPr/>
        </p:nvGraphicFramePr>
        <p:xfrm>
          <a:off x="684213" y="2420938"/>
          <a:ext cx="8280400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7" imgW="2286000" imgH="406400" progId="Equation.DSMT4">
                  <p:embed/>
                </p:oleObj>
              </mc:Choice>
              <mc:Fallback>
                <p:oleObj r:id="rId7" imgW="2286000" imgH="40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420938"/>
                        <a:ext cx="8280400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5"/>
          <p:cNvGraphicFramePr>
            <a:graphicFrameLocks noChangeAspect="1"/>
          </p:cNvGraphicFramePr>
          <p:nvPr/>
        </p:nvGraphicFramePr>
        <p:xfrm>
          <a:off x="1260475" y="2349500"/>
          <a:ext cx="7056438" cy="151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r:id="rId9" imgW="2120900" imgH="457200" progId="Equation.DSMT4">
                  <p:embed/>
                </p:oleObj>
              </mc:Choice>
              <mc:Fallback>
                <p:oleObj r:id="rId9" imgW="21209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2349500"/>
                        <a:ext cx="7056438" cy="1519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6"/>
          <p:cNvGraphicFramePr>
            <a:graphicFrameLocks noChangeAspect="1"/>
          </p:cNvGraphicFramePr>
          <p:nvPr/>
        </p:nvGraphicFramePr>
        <p:xfrm>
          <a:off x="973138" y="2492375"/>
          <a:ext cx="8135937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r:id="rId11" imgW="2145369" imgH="253890" progId="Equation.DSMT4">
                  <p:embed/>
                </p:oleObj>
              </mc:Choice>
              <mc:Fallback>
                <p:oleObj r:id="rId11" imgW="2145369" imgH="25389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2492375"/>
                        <a:ext cx="8135937" cy="97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4"/>
          <p:cNvSpPr>
            <a:spLocks noChangeArrowheads="1"/>
          </p:cNvSpPr>
          <p:nvPr/>
        </p:nvSpPr>
        <p:spPr bwMode="gray">
          <a:xfrm>
            <a:off x="1187450" y="404813"/>
            <a:ext cx="69135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Решить уравнение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  <p:graphicFrame>
        <p:nvGraphicFramePr>
          <p:cNvPr id="38" name="Object 7"/>
          <p:cNvGraphicFramePr>
            <a:graphicFrameLocks noChangeAspect="1"/>
          </p:cNvGraphicFramePr>
          <p:nvPr/>
        </p:nvGraphicFramePr>
        <p:xfrm>
          <a:off x="1763713" y="1989138"/>
          <a:ext cx="5616575" cy="261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r:id="rId3" imgW="965200" imgH="444500" progId="Equation.3">
                  <p:embed/>
                </p:oleObj>
              </mc:Choice>
              <mc:Fallback>
                <p:oleObj r:id="rId3" imgW="965200" imgH="4445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989138"/>
                        <a:ext cx="5616575" cy="2613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8"/>
          <p:cNvGraphicFramePr>
            <a:graphicFrameLocks noChangeAspect="1"/>
          </p:cNvGraphicFramePr>
          <p:nvPr/>
        </p:nvGraphicFramePr>
        <p:xfrm>
          <a:off x="1258888" y="2133600"/>
          <a:ext cx="7164387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r:id="rId5" imgW="1016000" imgH="228600" progId="Equation.DSMT4">
                  <p:embed/>
                </p:oleObj>
              </mc:Choice>
              <mc:Fallback>
                <p:oleObj r:id="rId5" imgW="10160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133600"/>
                        <a:ext cx="7164387" cy="160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9"/>
          <p:cNvGraphicFramePr>
            <a:graphicFrameLocks noChangeAspect="1"/>
          </p:cNvGraphicFramePr>
          <p:nvPr/>
        </p:nvGraphicFramePr>
        <p:xfrm>
          <a:off x="1547813" y="2060575"/>
          <a:ext cx="6624637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r:id="rId7" imgW="977900" imgH="228600" progId="Equation.DSMT4">
                  <p:embed/>
                </p:oleObj>
              </mc:Choice>
              <mc:Fallback>
                <p:oleObj r:id="rId7" imgW="9779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060575"/>
                        <a:ext cx="6624637" cy="154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0"/>
          <p:cNvGraphicFramePr>
            <a:graphicFrameLocks noChangeAspect="1"/>
          </p:cNvGraphicFramePr>
          <p:nvPr/>
        </p:nvGraphicFramePr>
        <p:xfrm>
          <a:off x="971550" y="2276475"/>
          <a:ext cx="7416800" cy="147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r:id="rId9" imgW="1155700" imgH="228600" progId="Equation.DSMT4">
                  <p:embed/>
                </p:oleObj>
              </mc:Choice>
              <mc:Fallback>
                <p:oleObj r:id="rId9" imgW="115570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276475"/>
                        <a:ext cx="7416800" cy="1471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11"/>
          <p:cNvGraphicFramePr>
            <a:graphicFrameLocks noChangeAspect="1"/>
          </p:cNvGraphicFramePr>
          <p:nvPr/>
        </p:nvGraphicFramePr>
        <p:xfrm>
          <a:off x="1476375" y="2205038"/>
          <a:ext cx="5976938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r:id="rId11" imgW="800100" imgH="228600" progId="Equation.DSMT4">
                  <p:embed/>
                </p:oleObj>
              </mc:Choice>
              <mc:Fallback>
                <p:oleObj r:id="rId11" imgW="8001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205038"/>
                        <a:ext cx="5976938" cy="170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12"/>
          <p:cNvGraphicFramePr>
            <a:graphicFrameLocks noChangeAspect="1"/>
          </p:cNvGraphicFramePr>
          <p:nvPr/>
        </p:nvGraphicFramePr>
        <p:xfrm>
          <a:off x="1403350" y="2276475"/>
          <a:ext cx="5976938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r:id="rId13" imgW="952500" imgH="279400" progId="Equation.DSMT4">
                  <p:embed/>
                </p:oleObj>
              </mc:Choice>
              <mc:Fallback>
                <p:oleObj r:id="rId13" imgW="952500" imgH="279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276475"/>
                        <a:ext cx="5976938" cy="173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4"/>
          <p:cNvSpPr>
            <a:spLocks noChangeArrowheads="1"/>
          </p:cNvSpPr>
          <p:nvPr/>
        </p:nvSpPr>
        <p:spPr bwMode="gray">
          <a:xfrm>
            <a:off x="1187450" y="404813"/>
            <a:ext cx="69135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Упростить выражение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331913" y="2276475"/>
          <a:ext cx="6553200" cy="282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Формула" r:id="rId3" imgW="1256755" imgH="545863" progId="Equation.3">
                  <p:embed/>
                </p:oleObj>
              </mc:Choice>
              <mc:Fallback>
                <p:oleObj name="Формула" r:id="rId3" imgW="1256755" imgH="545863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276475"/>
                        <a:ext cx="6553200" cy="282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0" y="2343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0" y="2886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0" name="Rectangle 14"/>
          <p:cNvSpPr>
            <a:spLocks noChangeArrowheads="1"/>
          </p:cNvSpPr>
          <p:nvPr/>
        </p:nvSpPr>
        <p:spPr bwMode="auto">
          <a:xfrm>
            <a:off x="0" y="3971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1" name="Rectangle 15"/>
          <p:cNvSpPr>
            <a:spLocks noChangeArrowheads="1"/>
          </p:cNvSpPr>
          <p:nvPr/>
        </p:nvSpPr>
        <p:spPr bwMode="auto">
          <a:xfrm>
            <a:off x="0" y="451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1692275" y="2133600"/>
          <a:ext cx="5113338" cy="321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r:id="rId5" imgW="1028700" imgH="647700" progId="Equation.DSMT4">
                  <p:embed/>
                </p:oleObj>
              </mc:Choice>
              <mc:Fallback>
                <p:oleObj r:id="rId5" imgW="1028700" imgH="6477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133600"/>
                        <a:ext cx="5113338" cy="321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755650" y="2420938"/>
          <a:ext cx="8064500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r:id="rId7" imgW="2044700" imgH="419100" progId="Equation.DSMT4">
                  <p:embed/>
                </p:oleObj>
              </mc:Choice>
              <mc:Fallback>
                <p:oleObj r:id="rId7" imgW="2044700" imgH="419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420938"/>
                        <a:ext cx="8064500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358775" y="2360613"/>
            <a:ext cx="889317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i="1">
                <a:solidFill>
                  <a:srgbClr val="006666"/>
                </a:solidFill>
                <a:latin typeface="Georgia" pitchFamily="18" charset="0"/>
              </a:rPr>
              <a:t>Алгебраическое </a:t>
            </a:r>
          </a:p>
          <a:p>
            <a:pPr algn="ctr">
              <a:spcBef>
                <a:spcPct val="50000"/>
              </a:spcBef>
            </a:pPr>
            <a:r>
              <a:rPr lang="ru-RU" sz="4400" b="1" i="1">
                <a:solidFill>
                  <a:srgbClr val="006666"/>
                </a:solidFill>
                <a:latin typeface="Georgia" pitchFamily="18" charset="0"/>
              </a:rPr>
              <a:t>уравнение. 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971550" y="1412875"/>
            <a:ext cx="5040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u="sng">
                <a:latin typeface="Georgia" pitchFamily="18" charset="0"/>
              </a:rPr>
              <a:t>Тема урока:</a:t>
            </a:r>
          </a:p>
        </p:txBody>
      </p:sp>
      <p:sp>
        <p:nvSpPr>
          <p:cNvPr id="10246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39750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4"/>
          <p:cNvSpPr>
            <a:spLocks noChangeShapeType="1"/>
          </p:cNvSpPr>
          <p:nvPr/>
        </p:nvSpPr>
        <p:spPr bwMode="auto">
          <a:xfrm>
            <a:off x="1438275" y="2349500"/>
            <a:ext cx="770572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900113" y="2976563"/>
            <a:ext cx="71961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SzPct val="170000"/>
              <a:buFontTx/>
              <a:buChar char="•"/>
            </a:pPr>
            <a:r>
              <a:rPr lang="ru-RU" sz="2400" b="1" i="1">
                <a:solidFill>
                  <a:srgbClr val="336699"/>
                </a:solidFill>
                <a:latin typeface="Georgia" pitchFamily="18" charset="0"/>
              </a:rPr>
              <a:t>    Степенью алгебраического уравнения</a:t>
            </a:r>
          </a:p>
          <a:p>
            <a:r>
              <a:rPr lang="ru-RU" sz="2400" b="1" i="1">
                <a:solidFill>
                  <a:srgbClr val="336699"/>
                </a:solidFill>
                <a:latin typeface="Georgia" pitchFamily="18" charset="0"/>
              </a:rPr>
              <a:t>называется степень п многочлена 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Р</a:t>
            </a:r>
            <a:r>
              <a:rPr lang="ru-RU" sz="2800" b="1" i="1" baseline="-25000">
                <a:solidFill>
                  <a:schemeClr val="tx2"/>
                </a:solidFill>
                <a:latin typeface="Georgia" pitchFamily="18" charset="0"/>
              </a:rPr>
              <a:t>п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(х)</a:t>
            </a:r>
          </a:p>
        </p:txBody>
      </p: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971550" y="4211638"/>
            <a:ext cx="76422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SzPct val="170000"/>
              <a:buFontTx/>
              <a:buChar char="•"/>
            </a:pPr>
            <a:r>
              <a:rPr lang="ru-RU" sz="2400" b="1" i="1">
                <a:solidFill>
                  <a:srgbClr val="336699"/>
                </a:solidFill>
                <a:latin typeface="Georgia" pitchFamily="18" charset="0"/>
              </a:rPr>
              <a:t>    Каждый корень уравнения 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Р</a:t>
            </a:r>
            <a:r>
              <a:rPr lang="ru-RU" sz="2800" b="1" i="1" baseline="-25000">
                <a:solidFill>
                  <a:schemeClr val="tx2"/>
                </a:solidFill>
                <a:latin typeface="Georgia" pitchFamily="18" charset="0"/>
              </a:rPr>
              <a:t>п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(х)=</a:t>
            </a:r>
            <a:r>
              <a:rPr lang="ru-RU" sz="2400" b="1" i="1">
                <a:solidFill>
                  <a:srgbClr val="336699"/>
                </a:solidFill>
                <a:latin typeface="Georgia" pitchFamily="18" charset="0"/>
              </a:rPr>
              <a:t> 0</a:t>
            </a:r>
          </a:p>
          <a:p>
            <a:r>
              <a:rPr lang="ru-RU" sz="2400" b="1" i="1">
                <a:solidFill>
                  <a:srgbClr val="336699"/>
                </a:solidFill>
                <a:latin typeface="Georgia" pitchFamily="18" charset="0"/>
              </a:rPr>
              <a:t>является так же корнем многочлена 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Р</a:t>
            </a:r>
            <a:r>
              <a:rPr lang="ru-RU" sz="2800" b="1" i="1" baseline="-25000">
                <a:solidFill>
                  <a:schemeClr val="tx2"/>
                </a:solidFill>
                <a:latin typeface="Georgia" pitchFamily="18" charset="0"/>
              </a:rPr>
              <a:t>п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(х)</a:t>
            </a:r>
            <a:r>
              <a:rPr lang="ru-RU" sz="2400" b="1" i="1">
                <a:solidFill>
                  <a:srgbClr val="336699"/>
                </a:solidFill>
                <a:latin typeface="Georgia" pitchFamily="18" charset="0"/>
              </a:rPr>
              <a:t> </a:t>
            </a:r>
          </a:p>
        </p:txBody>
      </p:sp>
      <p:pic>
        <p:nvPicPr>
          <p:cNvPr id="8202" name="Picture 10" descr="ANTN0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188913"/>
            <a:ext cx="2305050" cy="190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59113" y="333375"/>
            <a:ext cx="5905500" cy="15922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Алгебраическим уравнением называется уравнение вида  Р</a:t>
            </a:r>
            <a:r>
              <a:rPr lang="ru-RU" sz="3200" b="1" i="1" baseline="-25000">
                <a:solidFill>
                  <a:schemeClr val="tx2"/>
                </a:solidFill>
                <a:latin typeface="Georgia" pitchFamily="18" charset="0"/>
              </a:rPr>
              <a:t>п</a:t>
            </a:r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(х)=0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6" grpId="0"/>
      <p:bldP spid="112648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AutoShape 4"/>
          <p:cNvSpPr>
            <a:spLocks noChangeArrowheads="1"/>
          </p:cNvSpPr>
          <p:nvPr/>
        </p:nvSpPr>
        <p:spPr bwMode="gray">
          <a:xfrm>
            <a:off x="1116013" y="3933825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Пример  №1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76375" y="4724400"/>
            <a:ext cx="72723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Решить уравнение:                                                               </a:t>
            </a:r>
          </a:p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          2002х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 2007х + 5 = 0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411413" y="908050"/>
            <a:ext cx="6481762" cy="214312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Число 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1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 является корнем многочлена (уравнения), если сумма всех коэффициентов равна 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0.</a:t>
            </a:r>
          </a:p>
        </p:txBody>
      </p:sp>
      <p:pic>
        <p:nvPicPr>
          <p:cNvPr id="8202" name="Picture 10" descr="ANTN0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628775"/>
            <a:ext cx="2736850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4" name="AutoShape 8"/>
          <p:cNvSpPr>
            <a:spLocks noChangeArrowheads="1"/>
          </p:cNvSpPr>
          <p:nvPr/>
        </p:nvSpPr>
        <p:spPr bwMode="gray">
          <a:xfrm>
            <a:off x="1116013" y="404813"/>
            <a:ext cx="2879725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Теорема :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nimBg="1"/>
      <p:bldP spid="2" grpId="0"/>
      <p:bldP spid="3" grpId="0" animBg="1"/>
      <p:bldP spid="809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/>
          <p:cNvSpPr>
            <a:spLocks noChangeArrowheads="1"/>
          </p:cNvSpPr>
          <p:nvPr/>
        </p:nvSpPr>
        <p:spPr bwMode="gray">
          <a:xfrm>
            <a:off x="1116013" y="3933825"/>
            <a:ext cx="3240087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Пример  №2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76375" y="4724400"/>
            <a:ext cx="72723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Решить уравнение:                                                               </a:t>
            </a:r>
          </a:p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          2002х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+ 2007х + 5 = 0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411413" y="908050"/>
            <a:ext cx="6481762" cy="250507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Число –</a:t>
            </a:r>
            <a:r>
              <a:rPr lang="ru-RU" sz="3600" b="1" i="1" dirty="0">
                <a:solidFill>
                  <a:schemeClr val="tx2"/>
                </a:solidFill>
                <a:latin typeface="Georgia" pitchFamily="18" charset="0"/>
              </a:rPr>
              <a:t>1</a:t>
            </a:r>
            <a:r>
              <a:rPr lang="ru-RU" sz="2400" b="1" i="1" dirty="0">
                <a:solidFill>
                  <a:schemeClr val="tx2"/>
                </a:solidFill>
                <a:latin typeface="Georgia" pitchFamily="18" charset="0"/>
              </a:rPr>
              <a:t> является корнем многочлена (уравнения), если сумма коэффициентов при четных степенях равна сумме коэффициентов при нечетных степенях.</a:t>
            </a:r>
          </a:p>
        </p:txBody>
      </p:sp>
      <p:pic>
        <p:nvPicPr>
          <p:cNvPr id="8202" name="Picture 10" descr="ANTN0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628775"/>
            <a:ext cx="2736850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8" name="AutoShape 6"/>
          <p:cNvSpPr>
            <a:spLocks noChangeArrowheads="1"/>
          </p:cNvSpPr>
          <p:nvPr/>
        </p:nvSpPr>
        <p:spPr bwMode="gray">
          <a:xfrm>
            <a:off x="1116013" y="404813"/>
            <a:ext cx="2879725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Теорема :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animBg="1"/>
      <p:bldP spid="2" grpId="0"/>
      <p:bldP spid="3" grpId="0" animBg="1"/>
      <p:bldP spid="1157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№1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617663"/>
            <a:ext cx="77057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Решить уравнение                                                        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х</a:t>
            </a:r>
            <a:r>
              <a:rPr lang="ru-RU" sz="44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 – 2х</a:t>
            </a:r>
            <a:r>
              <a:rPr lang="ru-RU" sz="44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 – 5х + 6 = 0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1187450" y="1412875"/>
            <a:ext cx="7705725" cy="2566988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Если алгебраическое уравнение с целыми коэффициентами имеет </a:t>
            </a:r>
            <a:r>
              <a:rPr lang="ru-RU" sz="3200" b="1" i="1">
                <a:solidFill>
                  <a:srgbClr val="990000"/>
                </a:solidFill>
                <a:latin typeface="Georgia" pitchFamily="18" charset="0"/>
              </a:rPr>
              <a:t>целые</a:t>
            </a:r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 корни, то каждый из этих корней является </a:t>
            </a:r>
            <a:r>
              <a:rPr lang="ru-RU" sz="3200" b="1" i="1">
                <a:solidFill>
                  <a:srgbClr val="990000"/>
                </a:solidFill>
                <a:latin typeface="Georgia" pitchFamily="18" charset="0"/>
              </a:rPr>
              <a:t>делителем</a:t>
            </a:r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 свободного члена.</a:t>
            </a:r>
          </a:p>
        </p:txBody>
      </p:sp>
      <p:pic>
        <p:nvPicPr>
          <p:cNvPr id="8202" name="Picture 10" descr="ANTN0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4005263"/>
            <a:ext cx="273685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2" name="AutoShape 6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Теорема :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nimBg="1"/>
      <p:bldP spid="2" grpId="0"/>
      <p:bldP spid="3" grpId="0" animBg="1"/>
      <p:bldP spid="106502" grpId="0" animBg="1"/>
    </p:bldLst>
  </p:timing>
</p:sld>
</file>

<file path=ppt/theme/theme1.xml><?xml version="1.0" encoding="utf-8"?>
<a:theme xmlns:a="http://schemas.openxmlformats.org/drawingml/2006/main" name="математика - 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атематика - 1!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атематика - 1!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005C5C"/>
        </a:accent6>
        <a:hlink>
          <a:srgbClr val="CC99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- 1!</Template>
  <TotalTime>913</TotalTime>
  <Words>255</Words>
  <Application>Microsoft Office PowerPoint</Application>
  <PresentationFormat>Экран (4:3)</PresentationFormat>
  <Paragraphs>44</Paragraphs>
  <Slides>13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математика - 1!</vt:lpstr>
      <vt:lpstr>Equation.DSMT4</vt:lpstr>
      <vt:lpstr>Microsoft Equation 3.0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 11 класс</dc:subject>
  <dc:creator>Малая</dc:creator>
  <cp:lastModifiedBy>Юлия</cp:lastModifiedBy>
  <cp:revision>29</cp:revision>
  <dcterms:created xsi:type="dcterms:W3CDTF">2010-03-29T10:01:28Z</dcterms:created>
  <dcterms:modified xsi:type="dcterms:W3CDTF">2015-09-08T15:09:02Z</dcterms:modified>
</cp:coreProperties>
</file>