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895" r:id="rId2"/>
  </p:sldMasterIdLst>
  <p:notesMasterIdLst>
    <p:notesMasterId r:id="rId27"/>
  </p:notesMasterIdLst>
  <p:sldIdLst>
    <p:sldId id="278" r:id="rId3"/>
    <p:sldId id="297" r:id="rId4"/>
    <p:sldId id="298" r:id="rId5"/>
    <p:sldId id="299" r:id="rId6"/>
    <p:sldId id="300" r:id="rId7"/>
    <p:sldId id="293" r:id="rId8"/>
    <p:sldId id="294" r:id="rId9"/>
    <p:sldId id="280" r:id="rId10"/>
    <p:sldId id="260" r:id="rId11"/>
    <p:sldId id="273" r:id="rId12"/>
    <p:sldId id="274" r:id="rId13"/>
    <p:sldId id="275" r:id="rId14"/>
    <p:sldId id="276" r:id="rId15"/>
    <p:sldId id="272" r:id="rId16"/>
    <p:sldId id="261" r:id="rId17"/>
    <p:sldId id="263" r:id="rId18"/>
    <p:sldId id="264" r:id="rId19"/>
    <p:sldId id="290" r:id="rId20"/>
    <p:sldId id="265" r:id="rId21"/>
    <p:sldId id="266" r:id="rId22"/>
    <p:sldId id="289" r:id="rId23"/>
    <p:sldId id="292" r:id="rId24"/>
    <p:sldId id="295" r:id="rId25"/>
    <p:sldId id="30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3366"/>
    <a:srgbClr val="FF99CC"/>
    <a:srgbClr val="CCCC00"/>
    <a:srgbClr val="00FFCC"/>
    <a:srgbClr val="99FF33"/>
    <a:srgbClr val="6600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0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0886A867-6A8E-4261-8131-82C15BFA4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47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№32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503E3-5250-4D0F-8F91-D487715F23C3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C1BAA-3730-4615-8087-73A297810BC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BF194-8663-45ED-A81A-6D0DA337254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63848-E928-4C9E-841F-FA68DDB10367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3408-03F1-42CC-B775-08AE294A3457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253C-1CAC-42BA-9FA7-63C0A0084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4232B3-04E6-4B19-A35C-64BAA42EB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02A6-646F-4EC0-9401-B37289FEECF4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6328-902F-40C0-8994-F87BF974A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9CD9-F195-46D8-BC35-3852E262484E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AA77-4EAF-4A0D-8C4C-D8F0C5165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8CA4-6248-46BB-9AD5-F20F82C677B2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B4F4-175E-4971-AD22-4C81474215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9FE4-30CF-4101-824D-78F5B9641EFD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2A5B-E9C0-4C74-A47A-D3FE2F636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8551-FFFB-49C1-9747-017FEBF2DBC3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F946-51A4-464B-A3A1-486B162BE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68CE-8B6D-43D0-A38F-922F47108C33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EEF2-5518-4C08-B311-55B6C28D6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80D9-15F7-46E5-A18B-357467B6F1F6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70D6-6F3E-44F5-958A-3A82A12C3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3A46-ECC4-4559-9F5D-316E838F5223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F078-2A21-4EC7-89DD-1ECF26888C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CF47-9300-4588-8987-D808964A5AE6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910F-3EE8-49F6-AD10-908B2BA4F9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03E8-AFE1-4A3C-B8AA-41DA1FB83C86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5053-5484-42A9-9EC7-7A1205E2FE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0829-2AD7-426C-AFD0-75B8EA2D1EFD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5652-5B3A-481B-AE5B-FCD1659367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47D1-CD0F-4182-B8DC-782D551A5557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434A-E413-42E1-9ECF-2F0212B9D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B9C3-369D-487C-ACE9-655E83223B08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69EF-5906-4B15-8F38-9B3589FC46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2C62-224B-4211-B57E-9FCE0FA7A9C6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6432-FF91-4C22-A44A-0083B3ED20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B001A-A98F-44EA-A703-9367657EF7E6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11CB-E74C-4E2E-BADB-FB3E56EC2D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8126-E1AE-482A-8E7E-6E680E7DEFFE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3FF2-6235-4C73-84EF-F3476DD79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FBC5-E1C2-4A4F-BE55-4AF88A18F50C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8802-09A4-43AF-AC3D-A13E57ECBA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44FD6C-3BC7-4EBB-9CDE-B6BED14BA7E3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5A8ABC8-E2A6-4F9A-8A28-CE0040BC4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6A834A-4DE3-433B-ABDF-D4CC6AA86D42}" type="datetime1">
              <a:rPr lang="ru-RU"/>
              <a:pPr>
                <a:defRPr/>
              </a:pPr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FFF52-F4E4-4813-B297-DC039E915A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3116"/>
            <a:ext cx="857256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Устный счет.</a:t>
            </a:r>
            <a:endParaRPr lang="ru-RU" sz="8800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>
                <a:solidFill>
                  <a:srgbClr val="002060"/>
                </a:solidFill>
                <a:latin typeface="Georgia" pitchFamily="18" charset="0"/>
              </a:rPr>
              <a:pPr/>
              <a:t>08.09.2015</a:t>
            </a:fld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LANDS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28082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 descr="LANDS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484313"/>
            <a:ext cx="29527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LANDS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638"/>
            <a:ext cx="3348038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3" descr="LANDS0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0"/>
            <a:ext cx="327342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787900" y="981075"/>
            <a:ext cx="4141788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Georgia" pitchFamily="18" charset="0"/>
              </a:rPr>
              <a:t>1 км = 1000 м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4500563" y="1773238"/>
            <a:ext cx="4429125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Georgia" pitchFamily="18" charset="0"/>
              </a:rPr>
              <a:t>1 м = 10 дм = 100 см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4787900" y="2565400"/>
            <a:ext cx="40703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Georgia" pitchFamily="18" charset="0"/>
              </a:rPr>
              <a:t>1 дм = 10 см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4787900" y="3357563"/>
            <a:ext cx="40703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Georgia" pitchFamily="18" charset="0"/>
              </a:rPr>
              <a:t>1 см = 10 мм</a:t>
            </a: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4437063"/>
            <a:ext cx="9144000" cy="20875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i="0">
                <a:latin typeface="Georgia" pitchFamily="18" charset="0"/>
              </a:rPr>
              <a:t>Начертите отрезок </a:t>
            </a:r>
            <a:r>
              <a:rPr lang="en-US" sz="2800" i="0">
                <a:latin typeface="Georgia" pitchFamily="18" charset="0"/>
              </a:rPr>
              <a:t>CD</a:t>
            </a:r>
            <a:r>
              <a:rPr lang="ru-RU" sz="2800" i="0">
                <a:latin typeface="Georgia" pitchFamily="18" charset="0"/>
              </a:rPr>
              <a:t> = 6 см 8 мм. </a:t>
            </a:r>
          </a:p>
          <a:p>
            <a:pPr algn="ctr"/>
            <a:r>
              <a:rPr lang="ru-RU" sz="2800" i="0">
                <a:latin typeface="Georgia" pitchFamily="18" charset="0"/>
              </a:rPr>
              <a:t>Отметьте на нем точку А так, чтобы  </a:t>
            </a:r>
          </a:p>
          <a:p>
            <a:pPr algn="ctr"/>
            <a:r>
              <a:rPr lang="ru-RU" sz="2800" i="0">
                <a:latin typeface="Georgia" pitchFamily="18" charset="0"/>
              </a:rPr>
              <a:t>АС = 4 см 3 мм. Чему равна длина отрезка А</a:t>
            </a:r>
            <a:r>
              <a:rPr lang="en-US" sz="2800" i="0">
                <a:latin typeface="Georgia" pitchFamily="18" charset="0"/>
              </a:rPr>
              <a:t>D</a:t>
            </a:r>
            <a:r>
              <a:rPr lang="ru-RU" sz="2800" i="0">
                <a:latin typeface="Georgia" pitchFamily="18" charset="0"/>
              </a:rPr>
              <a:t>?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 i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 tmFilter="0,0; .5, 1; 1, 1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43023" grpId="0" animBg="1"/>
      <p:bldP spid="43024" grpId="0" animBg="1"/>
      <p:bldP spid="43025" grpId="0" animBg="1"/>
      <p:bldP spid="430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647700"/>
          </a:xfrm>
        </p:spPr>
        <p:txBody>
          <a:bodyPr/>
          <a:lstStyle/>
          <a:p>
            <a:pPr>
              <a:defRPr/>
            </a:pPr>
            <a:r>
              <a:rPr sz="3200" b="1">
                <a:latin typeface="Georgia" pitchFamily="18" charset="0"/>
              </a:rPr>
              <a:t>Выбери и укажи правильный вариант ответа.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611188" y="4292600"/>
            <a:ext cx="4248150" cy="1584325"/>
          </a:xfrm>
          <a:prstGeom prst="ellipse">
            <a:avLst/>
          </a:prstGeom>
          <a:solidFill>
            <a:srgbClr val="FFCCFF"/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Georgia" pitchFamily="18" charset="0"/>
              </a:rPr>
              <a:t>10 км 15 м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932363" y="2349500"/>
            <a:ext cx="2232025" cy="9144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CC0000"/>
                </a:solidFill>
                <a:latin typeface="Georgia" pitchFamily="18" charset="0"/>
              </a:rPr>
              <a:t>10015 м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659563" y="3500438"/>
            <a:ext cx="2232025" cy="9144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CC0000"/>
                </a:solidFill>
                <a:latin typeface="Georgia" pitchFamily="18" charset="0"/>
              </a:rPr>
              <a:t>1015 м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5867400" y="5229225"/>
            <a:ext cx="2232025" cy="9144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CC0000"/>
                </a:solidFill>
                <a:latin typeface="Georgia" pitchFamily="18" charset="0"/>
              </a:rPr>
              <a:t>10150 м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 i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Freeform 36"/>
          <p:cNvSpPr>
            <a:spLocks/>
          </p:cNvSpPr>
          <p:nvPr/>
        </p:nvSpPr>
        <p:spPr bwMode="gray">
          <a:xfrm rot="19884640" flipH="1">
            <a:off x="2751138" y="3654425"/>
            <a:ext cx="4106862" cy="9175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50" name="Picture 3" descr="tani19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84263"/>
            <a:ext cx="421481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647700"/>
          </a:xfrm>
        </p:spPr>
        <p:txBody>
          <a:bodyPr/>
          <a:lstStyle/>
          <a:p>
            <a:pPr>
              <a:defRPr/>
            </a:pPr>
            <a:r>
              <a:rPr sz="3200" b="1">
                <a:latin typeface="Georgia" pitchFamily="18" charset="0"/>
              </a:rPr>
              <a:t>Выбери и укажи правильный вариант ответа.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500063" y="4643438"/>
            <a:ext cx="4248150" cy="1584325"/>
          </a:xfrm>
          <a:prstGeom prst="ellipse">
            <a:avLst/>
          </a:prstGeom>
          <a:solidFill>
            <a:srgbClr val="CCFFFF"/>
          </a:solidFill>
          <a:ln w="5715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Georgia" pitchFamily="18" charset="0"/>
              </a:rPr>
              <a:t>3км 7 дм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932363" y="2349500"/>
            <a:ext cx="2232025" cy="914400"/>
          </a:xfrm>
          <a:prstGeom prst="ellipse">
            <a:avLst/>
          </a:prstGeom>
          <a:solidFill>
            <a:srgbClr val="CCFFCC"/>
          </a:solidFill>
          <a:ln w="5715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CC0000"/>
                </a:solidFill>
                <a:latin typeface="Georgia" pitchFamily="18" charset="0"/>
              </a:rPr>
              <a:t>3070 дм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659563" y="3500438"/>
            <a:ext cx="2232025" cy="914400"/>
          </a:xfrm>
          <a:prstGeom prst="ellipse">
            <a:avLst/>
          </a:prstGeom>
          <a:solidFill>
            <a:srgbClr val="CCFFCC"/>
          </a:solidFill>
          <a:ln w="5715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CC0000"/>
                </a:solidFill>
                <a:latin typeface="Georgia" pitchFamily="18" charset="0"/>
              </a:rPr>
              <a:t>30070 дм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5867400" y="5229225"/>
            <a:ext cx="2232025" cy="914400"/>
          </a:xfrm>
          <a:prstGeom prst="ellipse">
            <a:avLst/>
          </a:prstGeom>
          <a:solidFill>
            <a:srgbClr val="CCFFCC"/>
          </a:solidFill>
          <a:ln w="5715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CC0000"/>
                </a:solidFill>
                <a:latin typeface="Georgia" pitchFamily="18" charset="0"/>
              </a:rPr>
              <a:t>30007 дм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 i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Freeform 36"/>
          <p:cNvSpPr>
            <a:spLocks/>
          </p:cNvSpPr>
          <p:nvPr/>
        </p:nvSpPr>
        <p:spPr bwMode="gray">
          <a:xfrm rot="21350942" flipH="1">
            <a:off x="2095500" y="5424488"/>
            <a:ext cx="3830638" cy="78105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ru-RU" i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15373" name="Picture 3" descr="tani19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84263"/>
            <a:ext cx="421481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647700"/>
          </a:xfrm>
        </p:spPr>
        <p:txBody>
          <a:bodyPr/>
          <a:lstStyle/>
          <a:p>
            <a:pPr>
              <a:defRPr/>
            </a:pPr>
            <a:r>
              <a:rPr sz="3200" b="1">
                <a:latin typeface="Georgia" pitchFamily="18" charset="0"/>
              </a:rPr>
              <a:t>Выбери и укажи правильный вариант ответа.</a:t>
            </a: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611188" y="4292600"/>
            <a:ext cx="4248150" cy="1584325"/>
          </a:xfrm>
          <a:prstGeom prst="ellipse">
            <a:avLst/>
          </a:prstGeom>
          <a:solidFill>
            <a:srgbClr val="CCFFCC"/>
          </a:solidFill>
          <a:ln w="5715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Georgia" pitchFamily="18" charset="0"/>
              </a:rPr>
              <a:t>3 м 2 дм 4 см</a:t>
            </a: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932363" y="2349500"/>
            <a:ext cx="2232025" cy="914400"/>
          </a:xfrm>
          <a:prstGeom prst="ellipse">
            <a:avLst/>
          </a:prstGeom>
          <a:solidFill>
            <a:srgbClr val="FFCCFF"/>
          </a:solidFill>
          <a:ln w="5715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CC0000"/>
                </a:solidFill>
                <a:latin typeface="Georgia" pitchFamily="18" charset="0"/>
              </a:rPr>
              <a:t>3240 мм</a:t>
            </a: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6659563" y="3500438"/>
            <a:ext cx="2232025" cy="914400"/>
          </a:xfrm>
          <a:prstGeom prst="ellipse">
            <a:avLst/>
          </a:prstGeom>
          <a:solidFill>
            <a:srgbClr val="FFCCFF"/>
          </a:solidFill>
          <a:ln w="5715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CC0000"/>
                </a:solidFill>
                <a:latin typeface="Georgia" pitchFamily="18" charset="0"/>
              </a:rPr>
              <a:t>3024 мм</a:t>
            </a: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5867400" y="5229225"/>
            <a:ext cx="2232025" cy="914400"/>
          </a:xfrm>
          <a:prstGeom prst="ellipse">
            <a:avLst/>
          </a:prstGeom>
          <a:solidFill>
            <a:srgbClr val="FFCCFF"/>
          </a:solidFill>
          <a:ln w="5715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solidFill>
                  <a:srgbClr val="CC0000"/>
                </a:solidFill>
                <a:latin typeface="Georgia" pitchFamily="18" charset="0"/>
              </a:rPr>
              <a:t>3204 мм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 i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Freeform 36"/>
          <p:cNvSpPr>
            <a:spLocks/>
          </p:cNvSpPr>
          <p:nvPr/>
        </p:nvSpPr>
        <p:spPr bwMode="gray">
          <a:xfrm rot="17753209" flipH="1">
            <a:off x="3621881" y="3847307"/>
            <a:ext cx="3108325" cy="94456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ru-RU" b="0" i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6397" name="Picture 3" descr="tani19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84263"/>
            <a:ext cx="421481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00063" y="404813"/>
            <a:ext cx="6500812" cy="9525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3200" i="0" dirty="0">
                <a:solidFill>
                  <a:srgbClr val="7030A0"/>
                </a:solidFill>
                <a:latin typeface="Georgia" pitchFamily="18" charset="0"/>
              </a:rPr>
              <a:t>Вырази длины отрезков</a:t>
            </a:r>
          </a:p>
        </p:txBody>
      </p:sp>
      <p:graphicFrame>
        <p:nvGraphicFramePr>
          <p:cNvPr id="37927" name="Group 39"/>
          <p:cNvGraphicFramePr>
            <a:graphicFrameLocks noGrp="1"/>
          </p:cNvGraphicFramePr>
          <p:nvPr>
            <p:ph type="tbl" idx="1"/>
          </p:nvPr>
        </p:nvGraphicFramePr>
        <p:xfrm>
          <a:off x="214313" y="1857375"/>
          <a:ext cx="7705725" cy="4537075"/>
        </p:xfrm>
        <a:graphic>
          <a:graphicData uri="http://schemas.openxmlformats.org/drawingml/2006/table">
            <a:tbl>
              <a:tblPr/>
              <a:tblGrid>
                <a:gridCol w="3852862"/>
                <a:gridCol w="3852863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в  метрах.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в  сантиметрах.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I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вариант.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II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вариант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0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5 км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3500 см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2 км 250 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18920 дм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27 км 5 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19 км 600 см 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5 м 3 см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3010 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4 км 100 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17 дм 5 см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9 м 8 дм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7 км 7 см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37892" name="Picture 4" descr="SHF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425" y="620713"/>
            <a:ext cx="1933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 i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0525" y="357188"/>
            <a:ext cx="7753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i="0">
                <a:solidFill>
                  <a:srgbClr val="FF6600"/>
                </a:solidFill>
                <a:latin typeface="Georgia" pitchFamily="18" charset="0"/>
              </a:rPr>
              <a:t>Старинные меры длины.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14688" y="2286000"/>
            <a:ext cx="38893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0">
                <a:solidFill>
                  <a:srgbClr val="3366FF"/>
                </a:solidFill>
                <a:latin typeface="Georgia" pitchFamily="18" charset="0"/>
              </a:rPr>
              <a:t> </a:t>
            </a:r>
            <a:r>
              <a:rPr lang="ru-RU" sz="4400" i="0">
                <a:solidFill>
                  <a:srgbClr val="3366FF"/>
                </a:solidFill>
                <a:latin typeface="Georgia" pitchFamily="18" charset="0"/>
              </a:rPr>
              <a:t>Косая сажень </a:t>
            </a:r>
          </a:p>
          <a:p>
            <a:pPr algn="ctr">
              <a:spcBef>
                <a:spcPct val="50000"/>
              </a:spcBef>
            </a:pPr>
            <a:r>
              <a:rPr lang="ru-RU" sz="4400" i="0">
                <a:solidFill>
                  <a:srgbClr val="3366FF"/>
                </a:solidFill>
                <a:latin typeface="Georgia" pitchFamily="18" charset="0"/>
              </a:rPr>
              <a:t>(248 см )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6" descr="Рисуно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035050"/>
            <a:ext cx="3357563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19088" y="357188"/>
            <a:ext cx="7753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i="0">
                <a:solidFill>
                  <a:srgbClr val="FF6600"/>
                </a:solidFill>
                <a:latin typeface="Georgia" pitchFamily="18" charset="0"/>
              </a:rPr>
              <a:t>Старинные меры длины.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57625" y="1428750"/>
            <a:ext cx="43910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i="0">
                <a:solidFill>
                  <a:srgbClr val="3366FF"/>
                </a:solidFill>
                <a:latin typeface="Georgia" pitchFamily="18" charset="0"/>
              </a:rPr>
              <a:t>Маховая сажень </a:t>
            </a:r>
          </a:p>
          <a:p>
            <a:pPr algn="ctr">
              <a:spcBef>
                <a:spcPct val="50000"/>
              </a:spcBef>
            </a:pPr>
            <a:r>
              <a:rPr lang="ru-RU" sz="4400" i="0">
                <a:solidFill>
                  <a:srgbClr val="3366FF"/>
                </a:solidFill>
                <a:latin typeface="Georgia" pitchFamily="18" charset="0"/>
              </a:rPr>
              <a:t>( </a:t>
            </a:r>
            <a:r>
              <a:rPr lang="en-US" sz="4400" i="0">
                <a:solidFill>
                  <a:srgbClr val="3366FF"/>
                </a:solidFill>
                <a:latin typeface="Georgia" pitchFamily="18" charset="0"/>
              </a:rPr>
              <a:t>176</a:t>
            </a:r>
            <a:r>
              <a:rPr lang="ru-RU" sz="4400" i="0">
                <a:solidFill>
                  <a:srgbClr val="3366FF"/>
                </a:solidFill>
                <a:latin typeface="Georgia" pitchFamily="18" charset="0"/>
              </a:rPr>
              <a:t> см )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 i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00250"/>
            <a:ext cx="47847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4875" y="1357313"/>
            <a:ext cx="4429125" cy="550068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>
              <a:latin typeface="Georgia" pitchFamily="18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85750" y="285750"/>
            <a:ext cx="7753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i="0">
                <a:solidFill>
                  <a:srgbClr val="FF6600"/>
                </a:solidFill>
                <a:latin typeface="Georgia" pitchFamily="18" charset="0"/>
              </a:rPr>
              <a:t>Старинные меры длины.</a:t>
            </a:r>
          </a:p>
        </p:txBody>
      </p:sp>
      <p:pic>
        <p:nvPicPr>
          <p:cNvPr id="28677" name="Picture 5" descr="8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428750"/>
            <a:ext cx="309562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16013" y="2636838"/>
            <a:ext cx="34210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i="0">
                <a:solidFill>
                  <a:srgbClr val="3366FF"/>
                </a:solidFill>
                <a:latin typeface="Georgia" pitchFamily="18" charset="0"/>
              </a:rPr>
              <a:t>Локоть </a:t>
            </a:r>
          </a:p>
          <a:p>
            <a:pPr algn="ctr">
              <a:spcBef>
                <a:spcPct val="50000"/>
              </a:spcBef>
            </a:pPr>
            <a:r>
              <a:rPr lang="ru-RU" sz="4400" i="0">
                <a:solidFill>
                  <a:srgbClr val="3366FF"/>
                </a:solidFill>
                <a:latin typeface="Georgia" pitchFamily="18" charset="0"/>
              </a:rPr>
              <a:t>( 45 см )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43000"/>
            <a:ext cx="8229600" cy="714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Georgia" pitchFamily="18" charset="0"/>
              </a:rPr>
              <a:t>Аршин – расстояние от плеча до конца вытянутой руки взрослого человека.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1 аршин = 0,711 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3 локтя = 2 аршина</a:t>
            </a:r>
          </a:p>
        </p:txBody>
      </p:sp>
      <p:pic>
        <p:nvPicPr>
          <p:cNvPr id="4103" name="Picture 7" descr="Аршин (71,12 см) - Старинные русские меры длины, веса, объёма. Для измерения применялись так же меньшие величины: локоть, пядь (четверть аршина), вершок (длина = 4,445 сантиметра); и крупные: сажень, верста (1066,8 метров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9" y="2060848"/>
            <a:ext cx="509428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285750" y="285750"/>
            <a:ext cx="7753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i="0">
                <a:solidFill>
                  <a:srgbClr val="FF6600"/>
                </a:solidFill>
                <a:latin typeface="Georgia" pitchFamily="18" charset="0"/>
              </a:rPr>
              <a:t>Старинные меры длины.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57158" y="500042"/>
            <a:ext cx="828680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i="0" dirty="0">
                <a:solidFill>
                  <a:srgbClr val="993366"/>
                </a:solidFill>
                <a:latin typeface="Georgia" pitchFamily="18" charset="0"/>
              </a:rPr>
              <a:t>Вопросы для повторения</a:t>
            </a:r>
            <a:r>
              <a:rPr lang="ru-RU" sz="4400" b="0" i="0" dirty="0">
                <a:solidFill>
                  <a:srgbClr val="993366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28625" y="1785938"/>
            <a:ext cx="830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i="0">
                <a:solidFill>
                  <a:srgbClr val="000099"/>
                </a:solidFill>
                <a:latin typeface="Georgia" pitchFamily="18" charset="0"/>
              </a:rPr>
              <a:t> Выразите высоту терема , равную 3 косым саженям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i="0">
                <a:solidFill>
                  <a:srgbClr val="000099"/>
                </a:solidFill>
                <a:latin typeface="Georgia" pitchFamily="18" charset="0"/>
              </a:rPr>
              <a:t> Длину отреза полотна , равную 15 локтям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i="0">
                <a:solidFill>
                  <a:srgbClr val="000099"/>
                </a:solidFill>
                <a:latin typeface="Georgia" pitchFamily="18" charset="0"/>
              </a:rPr>
              <a:t> Ширину горницы , равную 2 маховым саженям 3 локтям</a:t>
            </a: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 b="0" i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85720" y="4429132"/>
            <a:ext cx="3168650" cy="20891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i="0" dirty="0">
                <a:latin typeface="Georgia" pitchFamily="18" charset="0"/>
              </a:rPr>
              <a:t>Произведение  </a:t>
            </a:r>
          </a:p>
          <a:p>
            <a:pPr algn="ctr">
              <a:defRPr/>
            </a:pPr>
            <a:r>
              <a:rPr lang="ru-RU" sz="2800" i="0" dirty="0">
                <a:latin typeface="Georgia" pitchFamily="18" charset="0"/>
              </a:rPr>
              <a:t>чисел  18  и  3</a:t>
            </a:r>
          </a:p>
          <a:p>
            <a:pPr algn="ctr">
              <a:defRPr/>
            </a:pPr>
            <a:r>
              <a:rPr lang="ru-RU" sz="2800" i="0" dirty="0">
                <a:latin typeface="Georgia" pitchFamily="18" charset="0"/>
              </a:rPr>
              <a:t>равно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500562" y="1643050"/>
            <a:ext cx="1512887" cy="1490662"/>
          </a:xfrm>
          <a:prstGeom prst="ellipse">
            <a:avLst/>
          </a:prstGeom>
          <a:solidFill>
            <a:srgbClr val="99FF33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6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143768" y="1857364"/>
            <a:ext cx="1512887" cy="1490663"/>
          </a:xfrm>
          <a:prstGeom prst="ellipse">
            <a:avLst/>
          </a:prstGeom>
          <a:solidFill>
            <a:srgbClr val="99FF33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36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6786578" y="4143380"/>
            <a:ext cx="1512888" cy="1490663"/>
          </a:xfrm>
          <a:prstGeom prst="ellipse">
            <a:avLst/>
          </a:prstGeom>
          <a:solidFill>
            <a:srgbClr val="99FF33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54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4572000" y="5072074"/>
            <a:ext cx="1512888" cy="1490663"/>
          </a:xfrm>
          <a:prstGeom prst="ellipse">
            <a:avLst/>
          </a:prstGeom>
          <a:solidFill>
            <a:srgbClr val="99FF33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15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14282" y="285728"/>
            <a:ext cx="8429684" cy="107154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i="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Найди  правильный  ответ: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141" name="Picture 4" descr="tani50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3636963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6"/>
          <p:cNvSpPr>
            <a:spLocks/>
          </p:cNvSpPr>
          <p:nvPr/>
        </p:nvSpPr>
        <p:spPr bwMode="gray">
          <a:xfrm rot="21350942" flipH="1" flipV="1">
            <a:off x="3503573" y="4145143"/>
            <a:ext cx="3414089" cy="110240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i="0"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500438" y="1214438"/>
            <a:ext cx="52673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en-US" sz="3600" i="0">
                <a:solidFill>
                  <a:srgbClr val="3366FF"/>
                </a:solidFill>
                <a:latin typeface="Georgia" pitchFamily="18" charset="0"/>
              </a:rPr>
              <a:t> </a:t>
            </a:r>
            <a:r>
              <a:rPr lang="ru-RU" sz="3600" i="0">
                <a:solidFill>
                  <a:srgbClr val="3366FF"/>
                </a:solidFill>
                <a:latin typeface="Georgia" pitchFamily="18" charset="0"/>
              </a:rPr>
              <a:t>496 см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ru-RU" sz="3600" i="0">
                <a:solidFill>
                  <a:srgbClr val="3366FF"/>
                </a:solidFill>
                <a:latin typeface="Georgia" pitchFamily="18" charset="0"/>
              </a:rPr>
              <a:t> 744 см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ru-RU" sz="3600" i="0">
                <a:solidFill>
                  <a:srgbClr val="3366FF"/>
                </a:solidFill>
                <a:latin typeface="Georgia" pitchFamily="18" charset="0"/>
              </a:rPr>
              <a:t> 487 см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ru-RU" sz="3600" i="0">
                <a:solidFill>
                  <a:srgbClr val="3366FF"/>
                </a:solidFill>
                <a:latin typeface="Georgia" pitchFamily="18" charset="0"/>
              </a:rPr>
              <a:t> 675 см</a:t>
            </a:r>
          </a:p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ru-RU" sz="3600" i="0">
                <a:solidFill>
                  <a:srgbClr val="3366FF"/>
                </a:solidFill>
                <a:latin typeface="Georgia" pitchFamily="18" charset="0"/>
              </a:rPr>
              <a:t> 644 см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4313" y="357188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i="0">
                <a:solidFill>
                  <a:srgbClr val="008000"/>
                </a:solidFill>
                <a:latin typeface="Georgia" pitchFamily="18" charset="0"/>
              </a:rPr>
              <a:t>Найдите правильные ответы: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52963" y="1997075"/>
            <a:ext cx="2743200" cy="2362200"/>
            <a:chOff x="624" y="1920"/>
            <a:chExt cx="1728" cy="1488"/>
          </a:xfrm>
        </p:grpSpPr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624" y="1920"/>
              <a:ext cx="1728" cy="432"/>
            </a:xfrm>
            <a:prstGeom prst="rect">
              <a:avLst/>
            </a:prstGeom>
            <a:noFill/>
            <a:ln w="762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Georgia" pitchFamily="18" charset="0"/>
              </a:endParaRPr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624" y="2448"/>
              <a:ext cx="1728" cy="432"/>
            </a:xfrm>
            <a:prstGeom prst="rect">
              <a:avLst/>
            </a:prstGeom>
            <a:noFill/>
            <a:ln w="762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Georgia" pitchFamily="18" charset="0"/>
              </a:endParaRPr>
            </a:p>
          </p:txBody>
        </p:sp>
        <p:sp>
          <p:nvSpPr>
            <p:cNvPr id="23563" name="Rectangle 7"/>
            <p:cNvSpPr>
              <a:spLocks noChangeArrowheads="1"/>
            </p:cNvSpPr>
            <p:nvPr/>
          </p:nvSpPr>
          <p:spPr bwMode="auto">
            <a:xfrm>
              <a:off x="624" y="2976"/>
              <a:ext cx="1728" cy="432"/>
            </a:xfrm>
            <a:prstGeom prst="rect">
              <a:avLst/>
            </a:prstGeom>
            <a:noFill/>
            <a:ln w="762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i="0">
                <a:latin typeface="Georgia" pitchFamily="18" charset="0"/>
              </a:endParaRPr>
            </a:p>
          </p:txBody>
        </p:sp>
      </p:grpSp>
      <p:pic>
        <p:nvPicPr>
          <p:cNvPr id="30728" name="Picture 8" descr="BO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CB65"/>
              </a:clrFrom>
              <a:clrTo>
                <a:srgbClr val="FFCB6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844675"/>
            <a:ext cx="30781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 i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Решаем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4143" y="1988840"/>
            <a:ext cx="5655714" cy="1569660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37-40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Повторяем: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3626" y="1500173"/>
            <a:ext cx="6017994" cy="280076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62</a:t>
            </a:r>
          </a:p>
          <a:p>
            <a:pPr algn="ctr">
              <a:defRPr/>
            </a:pPr>
            <a:r>
              <a:rPr lang="ru-RU" sz="88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64(1,3)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Итог урока</a:t>
            </a:r>
            <a:endParaRPr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endParaRPr lang="ru-RU" sz="3200" b="1" dirty="0" smtClean="0">
              <a:latin typeface="Georgia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Ответить на вопросы: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00438" y="285750"/>
            <a:ext cx="5111750" cy="5853113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Сколькими отрезками можно соединить точки М и Р?</a:t>
            </a: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Как обозначают отрезок, соединяющий точки С и </a:t>
            </a:r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D?</a:t>
            </a: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Назовите концы этого отрезка.</a:t>
            </a: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Как сравнивают два отрезка?</a:t>
            </a: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Сколько сантиметров в дециметре?</a:t>
            </a:r>
          </a:p>
        </p:txBody>
      </p:sp>
      <p:pic>
        <p:nvPicPr>
          <p:cNvPr id="5122" name="Picture 2" descr="D:\презентации в документе\Картинки-клипы\school02-31[1]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652963"/>
            <a:ext cx="1566862" cy="1370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6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i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Домашнее задание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1798680"/>
            <a:ext cx="5286412" cy="4214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П.2, </a:t>
            </a:r>
          </a:p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№ 66,                  № 68,</a:t>
            </a:r>
          </a:p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№ 73, 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Детские = Матрешки_CU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85720" y="4500570"/>
            <a:ext cx="3168650" cy="20891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i="0" dirty="0">
                <a:latin typeface="Georgia" pitchFamily="18" charset="0"/>
              </a:rPr>
              <a:t>Найди  восьмую  </a:t>
            </a:r>
          </a:p>
          <a:p>
            <a:pPr algn="ctr">
              <a:defRPr/>
            </a:pPr>
            <a:r>
              <a:rPr lang="ru-RU" sz="2800" i="0" dirty="0">
                <a:latin typeface="Georgia" pitchFamily="18" charset="0"/>
              </a:rPr>
              <a:t>часть  от</a:t>
            </a:r>
          </a:p>
          <a:p>
            <a:pPr algn="ctr">
              <a:defRPr/>
            </a:pPr>
            <a:r>
              <a:rPr lang="ru-RU" sz="2800" i="0" dirty="0">
                <a:latin typeface="Georgia" pitchFamily="18" charset="0"/>
              </a:rPr>
              <a:t>3200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00562" y="1500174"/>
            <a:ext cx="1512887" cy="1490662"/>
          </a:xfrm>
          <a:prstGeom prst="ellipse">
            <a:avLst/>
          </a:prstGeom>
          <a:solidFill>
            <a:srgbClr val="00FFCC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300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7143768" y="2214554"/>
            <a:ext cx="1512887" cy="1490663"/>
          </a:xfrm>
          <a:prstGeom prst="ellipse">
            <a:avLst/>
          </a:prstGeom>
          <a:solidFill>
            <a:srgbClr val="00FFCC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400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5940425" y="4292600"/>
            <a:ext cx="1512888" cy="1490663"/>
          </a:xfrm>
          <a:prstGeom prst="ellipse">
            <a:avLst/>
          </a:prstGeom>
          <a:solidFill>
            <a:srgbClr val="00FFCC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40</a:t>
            </a: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4286248" y="5000636"/>
            <a:ext cx="1512888" cy="1490663"/>
          </a:xfrm>
          <a:prstGeom prst="ellipse">
            <a:avLst/>
          </a:prstGeom>
          <a:solidFill>
            <a:srgbClr val="00FFCC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1600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14282" y="285728"/>
            <a:ext cx="8429684" cy="107154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i="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Найди  правильный  ответ:</a:t>
            </a:r>
          </a:p>
        </p:txBody>
      </p:sp>
      <p:pic>
        <p:nvPicPr>
          <p:cNvPr id="6165" name="Picture 4" descr="tani50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3636963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6"/>
          <p:cNvSpPr>
            <a:spLocks/>
          </p:cNvSpPr>
          <p:nvPr/>
        </p:nvSpPr>
        <p:spPr bwMode="gray">
          <a:xfrm rot="19738257" flipH="1">
            <a:off x="3386245" y="3800576"/>
            <a:ext cx="4200377" cy="127733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ru-RU" i="0"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85720" y="4500570"/>
            <a:ext cx="3168650" cy="20891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000" i="0">
                <a:latin typeface="Georgia" pitchFamily="18" charset="0"/>
              </a:rPr>
              <a:t>Вычисли:</a:t>
            </a:r>
          </a:p>
          <a:p>
            <a:pPr algn="ctr">
              <a:defRPr/>
            </a:pPr>
            <a:r>
              <a:rPr lang="ru-RU" sz="4000" i="0">
                <a:latin typeface="Georgia" pitchFamily="18" charset="0"/>
              </a:rPr>
              <a:t>2м – 40см</a:t>
            </a: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357686" y="1500174"/>
            <a:ext cx="1512887" cy="1490662"/>
          </a:xfrm>
          <a:prstGeom prst="ellipse">
            <a:avLst/>
          </a:prstGeom>
          <a:solidFill>
            <a:srgbClr val="CCCC00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240</a:t>
            </a:r>
          </a:p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см</a:t>
            </a: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6227763" y="2276475"/>
            <a:ext cx="1512887" cy="1490663"/>
          </a:xfrm>
          <a:prstGeom prst="ellipse">
            <a:avLst/>
          </a:prstGeom>
          <a:solidFill>
            <a:srgbClr val="CCCC00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42</a:t>
            </a:r>
          </a:p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см</a:t>
            </a: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6929454" y="4572008"/>
            <a:ext cx="1512888" cy="1490663"/>
          </a:xfrm>
          <a:prstGeom prst="ellipse">
            <a:avLst/>
          </a:prstGeom>
          <a:solidFill>
            <a:srgbClr val="CCCC00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1960</a:t>
            </a:r>
          </a:p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см</a:t>
            </a: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4786314" y="5072074"/>
            <a:ext cx="1512888" cy="1490663"/>
          </a:xfrm>
          <a:prstGeom prst="ellipse">
            <a:avLst/>
          </a:prstGeom>
          <a:solidFill>
            <a:srgbClr val="CCCC00"/>
          </a:solidFill>
          <a:ln w="76200">
            <a:solidFill>
              <a:srgbClr val="9933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160</a:t>
            </a:r>
          </a:p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см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14282" y="285728"/>
            <a:ext cx="8429684" cy="107154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i="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Найди  правильный  ответ:</a:t>
            </a:r>
          </a:p>
        </p:txBody>
      </p:sp>
      <p:pic>
        <p:nvPicPr>
          <p:cNvPr id="7189" name="Picture 4" descr="tani50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3636963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6"/>
          <p:cNvSpPr>
            <a:spLocks/>
          </p:cNvSpPr>
          <p:nvPr/>
        </p:nvSpPr>
        <p:spPr bwMode="gray">
          <a:xfrm rot="1300312" flipH="1" flipV="1">
            <a:off x="2791534" y="4321102"/>
            <a:ext cx="2765180" cy="133277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ru-RU" i="0"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85720" y="4500570"/>
            <a:ext cx="3168650" cy="20891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i="0" dirty="0">
                <a:latin typeface="Georgia" pitchFamily="18" charset="0"/>
              </a:rPr>
              <a:t>Сколько  </a:t>
            </a:r>
          </a:p>
          <a:p>
            <a:pPr algn="ctr">
              <a:defRPr/>
            </a:pPr>
            <a:r>
              <a:rPr lang="ru-RU" sz="3200" i="0" dirty="0">
                <a:latin typeface="Georgia" pitchFamily="18" charset="0"/>
              </a:rPr>
              <a:t>минут  </a:t>
            </a:r>
          </a:p>
          <a:p>
            <a:pPr algn="ctr">
              <a:defRPr/>
            </a:pPr>
            <a:r>
              <a:rPr lang="ru-RU" sz="3200" i="0" dirty="0">
                <a:latin typeface="Georgia" pitchFamily="18" charset="0"/>
              </a:rPr>
              <a:t>в  3  часах?</a:t>
            </a: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4284663" y="1341438"/>
            <a:ext cx="1512887" cy="1490662"/>
          </a:xfrm>
          <a:prstGeom prst="ellipse">
            <a:avLst/>
          </a:prstGeom>
          <a:solidFill>
            <a:srgbClr val="FF99CC"/>
          </a:solidFill>
          <a:ln w="76200">
            <a:solidFill>
              <a:srgbClr val="99336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180</a:t>
            </a: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7072330" y="1714488"/>
            <a:ext cx="1512887" cy="1490663"/>
          </a:xfrm>
          <a:prstGeom prst="ellipse">
            <a:avLst/>
          </a:prstGeom>
          <a:solidFill>
            <a:srgbClr val="FF99CC"/>
          </a:solidFill>
          <a:ln w="76200">
            <a:solidFill>
              <a:srgbClr val="99336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300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429388" y="4929198"/>
            <a:ext cx="1512888" cy="1490663"/>
          </a:xfrm>
          <a:prstGeom prst="ellipse">
            <a:avLst/>
          </a:prstGeom>
          <a:solidFill>
            <a:srgbClr val="FF99CC"/>
          </a:solidFill>
          <a:ln w="76200">
            <a:solidFill>
              <a:srgbClr val="99336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360</a:t>
            </a: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4500562" y="3571876"/>
            <a:ext cx="1512888" cy="1490663"/>
          </a:xfrm>
          <a:prstGeom prst="ellipse">
            <a:avLst/>
          </a:prstGeom>
          <a:solidFill>
            <a:srgbClr val="FF99CC"/>
          </a:solidFill>
          <a:ln w="76200">
            <a:solidFill>
              <a:srgbClr val="993366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i="0">
                <a:latin typeface="Georgia" pitchFamily="18" charset="0"/>
              </a:rPr>
              <a:t>160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14282" y="285728"/>
            <a:ext cx="8429684" cy="107154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i="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Найди  правильный  ответ:</a:t>
            </a:r>
          </a:p>
        </p:txBody>
      </p:sp>
      <p:pic>
        <p:nvPicPr>
          <p:cNvPr id="8213" name="Picture 4" descr="tani50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3636963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36"/>
          <p:cNvSpPr>
            <a:spLocks/>
          </p:cNvSpPr>
          <p:nvPr/>
        </p:nvSpPr>
        <p:spPr bwMode="gray">
          <a:xfrm rot="17637617" flipH="1">
            <a:off x="2601473" y="3338968"/>
            <a:ext cx="3007415" cy="108151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i="0"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60648"/>
            <a:ext cx="871296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Какие из точек, указанных на рисунке лежат на отрезке CD какие из них на этом отрезке не лежат?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30400" y="2219325"/>
            <a:ext cx="6335713" cy="2232025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3657600" y="2435225"/>
            <a:ext cx="741363" cy="584200"/>
            <a:chOff x="7747504" y="3861046"/>
            <a:chExt cx="740402" cy="584793"/>
          </a:xfrm>
        </p:grpSpPr>
        <p:sp>
          <p:nvSpPr>
            <p:cNvPr id="8" name="Овал 7"/>
            <p:cNvSpPr/>
            <p:nvPr/>
          </p:nvSpPr>
          <p:spPr>
            <a:xfrm>
              <a:off x="7747504" y="4221775"/>
              <a:ext cx="123664" cy="120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i="0">
                <a:latin typeface="Georgia" pitchFamily="18" charset="0"/>
              </a:endParaRPr>
            </a:p>
          </p:txBody>
        </p:sp>
        <p:sp>
          <p:nvSpPr>
            <p:cNvPr id="9241" name="TextBox 8"/>
            <p:cNvSpPr txBox="1">
              <a:spLocks noChangeArrowheads="1"/>
            </p:cNvSpPr>
            <p:nvPr/>
          </p:nvSpPr>
          <p:spPr bwMode="auto">
            <a:xfrm>
              <a:off x="8028389" y="3861046"/>
              <a:ext cx="459517" cy="5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0">
                  <a:solidFill>
                    <a:srgbClr val="FF0000"/>
                  </a:solidFill>
                  <a:latin typeface="Georgia" pitchFamily="18" charset="0"/>
                </a:rPr>
                <a:t>F</a:t>
              </a:r>
              <a:endParaRPr lang="ru-RU" sz="3200" i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57375" y="1571625"/>
            <a:ext cx="360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ru-RU" sz="3200" i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39138" y="4019550"/>
            <a:ext cx="360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0">
                <a:solidFill>
                  <a:srgbClr val="FF0000"/>
                </a:solidFill>
                <a:latin typeface="Georgia" pitchFamily="18" charset="0"/>
              </a:rPr>
              <a:t>D</a:t>
            </a:r>
            <a:endParaRPr lang="ru-RU" sz="3200" i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6107113" y="3298825"/>
            <a:ext cx="800100" cy="584200"/>
            <a:chOff x="7747504" y="3861046"/>
            <a:chExt cx="801172" cy="584793"/>
          </a:xfrm>
        </p:grpSpPr>
        <p:sp>
          <p:nvSpPr>
            <p:cNvPr id="13" name="Овал 12"/>
            <p:cNvSpPr/>
            <p:nvPr/>
          </p:nvSpPr>
          <p:spPr>
            <a:xfrm>
              <a:off x="7747504" y="4221775"/>
              <a:ext cx="123991" cy="120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i="0">
                <a:latin typeface="Georgia" pitchFamily="18" charset="0"/>
              </a:endParaRPr>
            </a:p>
          </p:txBody>
        </p:sp>
        <p:sp>
          <p:nvSpPr>
            <p:cNvPr id="9239" name="TextBox 13"/>
            <p:cNvSpPr txBox="1">
              <a:spLocks noChangeArrowheads="1"/>
            </p:cNvSpPr>
            <p:nvPr/>
          </p:nvSpPr>
          <p:spPr bwMode="auto">
            <a:xfrm>
              <a:off x="8028389" y="3861046"/>
              <a:ext cx="520287" cy="5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0">
                  <a:solidFill>
                    <a:srgbClr val="FF0000"/>
                  </a:solidFill>
                  <a:latin typeface="Georgia" pitchFamily="18" charset="0"/>
                </a:rPr>
                <a:t>K</a:t>
              </a:r>
              <a:endParaRPr lang="ru-RU" sz="3200" i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4881563" y="1787525"/>
            <a:ext cx="762000" cy="584200"/>
            <a:chOff x="7747504" y="3861046"/>
            <a:chExt cx="761206" cy="584793"/>
          </a:xfrm>
        </p:grpSpPr>
        <p:sp>
          <p:nvSpPr>
            <p:cNvPr id="16" name="Овал 15"/>
            <p:cNvSpPr/>
            <p:nvPr/>
          </p:nvSpPr>
          <p:spPr>
            <a:xfrm>
              <a:off x="7747504" y="4221775"/>
              <a:ext cx="123696" cy="120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i="0">
                <a:latin typeface="Georgia" pitchFamily="18" charset="0"/>
              </a:endParaRPr>
            </a:p>
          </p:txBody>
        </p:sp>
        <p:sp>
          <p:nvSpPr>
            <p:cNvPr id="9237" name="TextBox 16"/>
            <p:cNvSpPr txBox="1">
              <a:spLocks noChangeArrowheads="1"/>
            </p:cNvSpPr>
            <p:nvPr/>
          </p:nvSpPr>
          <p:spPr bwMode="auto">
            <a:xfrm>
              <a:off x="8028393" y="3861046"/>
              <a:ext cx="480317" cy="5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0">
                  <a:solidFill>
                    <a:srgbClr val="FF0000"/>
                  </a:solidFill>
                  <a:latin typeface="Georgia" pitchFamily="18" charset="0"/>
                </a:rPr>
                <a:t>E</a:t>
              </a:r>
              <a:endParaRPr lang="ru-RU" sz="3200" i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3802063" y="4451350"/>
            <a:ext cx="776287" cy="584200"/>
            <a:chOff x="7747504" y="3861046"/>
            <a:chExt cx="775913" cy="584793"/>
          </a:xfrm>
        </p:grpSpPr>
        <p:sp>
          <p:nvSpPr>
            <p:cNvPr id="19" name="Овал 18"/>
            <p:cNvSpPr/>
            <p:nvPr/>
          </p:nvSpPr>
          <p:spPr>
            <a:xfrm>
              <a:off x="7747504" y="4221775"/>
              <a:ext cx="123765" cy="120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i="0">
                <a:latin typeface="Georgia" pitchFamily="18" charset="0"/>
              </a:endParaRPr>
            </a:p>
          </p:txBody>
        </p:sp>
        <p:sp>
          <p:nvSpPr>
            <p:cNvPr id="9235" name="TextBox 19"/>
            <p:cNvSpPr txBox="1">
              <a:spLocks noChangeArrowheads="1"/>
            </p:cNvSpPr>
            <p:nvPr/>
          </p:nvSpPr>
          <p:spPr bwMode="auto">
            <a:xfrm>
              <a:off x="8028384" y="3861046"/>
              <a:ext cx="495033" cy="5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0">
                  <a:solidFill>
                    <a:srgbClr val="FF0000"/>
                  </a:solidFill>
                  <a:latin typeface="Georgia" pitchFamily="18" charset="0"/>
                </a:rPr>
                <a:t>B</a:t>
              </a:r>
              <a:endParaRPr lang="ru-RU" sz="3200" i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6465888" y="5099050"/>
            <a:ext cx="776287" cy="584200"/>
            <a:chOff x="7747504" y="3861046"/>
            <a:chExt cx="776039" cy="584793"/>
          </a:xfrm>
        </p:grpSpPr>
        <p:sp>
          <p:nvSpPr>
            <p:cNvPr id="22" name="Овал 21"/>
            <p:cNvSpPr/>
            <p:nvPr/>
          </p:nvSpPr>
          <p:spPr>
            <a:xfrm>
              <a:off x="7747504" y="4221775"/>
              <a:ext cx="123785" cy="120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i="0">
                <a:latin typeface="Georgia" pitchFamily="18" charset="0"/>
              </a:endParaRPr>
            </a:p>
          </p:txBody>
        </p:sp>
        <p:sp>
          <p:nvSpPr>
            <p:cNvPr id="9233" name="TextBox 22"/>
            <p:cNvSpPr txBox="1">
              <a:spLocks noChangeArrowheads="1"/>
            </p:cNvSpPr>
            <p:nvPr/>
          </p:nvSpPr>
          <p:spPr bwMode="auto">
            <a:xfrm>
              <a:off x="8028383" y="3861046"/>
              <a:ext cx="495160" cy="5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0">
                  <a:solidFill>
                    <a:srgbClr val="FF0000"/>
                  </a:solidFill>
                  <a:latin typeface="Georgia" pitchFamily="18" charset="0"/>
                </a:rPr>
                <a:t>A</a:t>
              </a:r>
              <a:endParaRPr lang="ru-RU" sz="3200" i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sp>
        <p:nvSpPr>
          <p:cNvPr id="9227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7367588" y="615473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55D50-33F2-47D5-811A-3FFCC0EA94C7}" type="slidenum">
              <a:rPr lang="ru-RU" sz="1600" i="0" smtClean="0">
                <a:solidFill>
                  <a:srgbClr val="898989"/>
                </a:solidFill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600" i="0" smtClean="0">
              <a:solidFill>
                <a:srgbClr val="898989"/>
              </a:solidFill>
              <a:latin typeface="Georgia" pitchFamily="18" charset="0"/>
            </a:endParaRP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760" y="0"/>
            <a:ext cx="889248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Какие из точек указанных на рисунке лежат между точками: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а) М и N;          б) С и N;</a:t>
            </a:r>
            <a:r>
              <a:rPr lang="en-US" sz="3600" i="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 </a:t>
            </a:r>
            <a:endParaRPr lang="ru-RU" sz="3600" i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ru-RU" sz="3600" i="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в) М и D;           г) D и N?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0113" y="3235325"/>
            <a:ext cx="6840537" cy="73025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2339975" y="2603500"/>
            <a:ext cx="477838" cy="712788"/>
            <a:chOff x="7675497" y="3629258"/>
            <a:chExt cx="479017" cy="712817"/>
          </a:xfrm>
        </p:grpSpPr>
        <p:sp>
          <p:nvSpPr>
            <p:cNvPr id="6" name="Овал 5"/>
            <p:cNvSpPr/>
            <p:nvPr/>
          </p:nvSpPr>
          <p:spPr>
            <a:xfrm>
              <a:off x="7747111" y="4221420"/>
              <a:ext cx="124131" cy="1206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i="0">
                <a:latin typeface="Georgia" pitchFamily="18" charset="0"/>
              </a:endParaRPr>
            </a:p>
          </p:txBody>
        </p:sp>
        <p:sp>
          <p:nvSpPr>
            <p:cNvPr id="10259" name="TextBox 6"/>
            <p:cNvSpPr txBox="1">
              <a:spLocks noChangeArrowheads="1"/>
            </p:cNvSpPr>
            <p:nvPr/>
          </p:nvSpPr>
          <p:spPr bwMode="auto">
            <a:xfrm>
              <a:off x="7675497" y="3629258"/>
              <a:ext cx="479017" cy="58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0">
                  <a:solidFill>
                    <a:srgbClr val="FF0000"/>
                  </a:solidFill>
                  <a:latin typeface="Georgia" pitchFamily="18" charset="0"/>
                </a:rPr>
                <a:t>C</a:t>
              </a:r>
              <a:endParaRPr lang="ru-RU" sz="3200" i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2643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0">
                <a:solidFill>
                  <a:srgbClr val="FF0000"/>
                </a:solidFill>
                <a:latin typeface="Georgia" pitchFamily="18" charset="0"/>
              </a:rPr>
              <a:t>M</a:t>
            </a:r>
            <a:endParaRPr lang="ru-RU" sz="3200" i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86688" y="2714625"/>
            <a:ext cx="474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0">
                <a:solidFill>
                  <a:srgbClr val="FF0000"/>
                </a:solidFill>
                <a:latin typeface="Georgia" pitchFamily="18" charset="0"/>
              </a:rPr>
              <a:t>N</a:t>
            </a:r>
            <a:endParaRPr lang="ru-RU" sz="3200" i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6227763" y="2674938"/>
            <a:ext cx="481012" cy="673100"/>
            <a:chOff x="7675488" y="3669734"/>
            <a:chExt cx="479736" cy="672341"/>
          </a:xfrm>
        </p:grpSpPr>
        <p:sp>
          <p:nvSpPr>
            <p:cNvPr id="14" name="Овал 13"/>
            <p:cNvSpPr/>
            <p:nvPr/>
          </p:nvSpPr>
          <p:spPr>
            <a:xfrm>
              <a:off x="7746735" y="4221561"/>
              <a:ext cx="123497" cy="1205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i="0">
                <a:latin typeface="Georgia" pitchFamily="18" charset="0"/>
              </a:endParaRPr>
            </a:p>
          </p:txBody>
        </p:sp>
        <p:sp>
          <p:nvSpPr>
            <p:cNvPr id="10257" name="TextBox 14"/>
            <p:cNvSpPr txBox="1">
              <a:spLocks noChangeArrowheads="1"/>
            </p:cNvSpPr>
            <p:nvPr/>
          </p:nvSpPr>
          <p:spPr bwMode="auto">
            <a:xfrm>
              <a:off x="7675488" y="3669734"/>
              <a:ext cx="479736" cy="584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0">
                  <a:solidFill>
                    <a:srgbClr val="FF0000"/>
                  </a:solidFill>
                  <a:latin typeface="Georgia" pitchFamily="18" charset="0"/>
                </a:rPr>
                <a:t>E</a:t>
              </a:r>
              <a:endParaRPr lang="ru-RU" sz="3200" i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4284663" y="2571750"/>
            <a:ext cx="527050" cy="769938"/>
            <a:chOff x="7603482" y="3573016"/>
            <a:chExt cx="529159" cy="769059"/>
          </a:xfrm>
        </p:grpSpPr>
        <p:sp>
          <p:nvSpPr>
            <p:cNvPr id="17" name="Овал 16"/>
            <p:cNvSpPr/>
            <p:nvPr/>
          </p:nvSpPr>
          <p:spPr>
            <a:xfrm>
              <a:off x="7746929" y="4221563"/>
              <a:ext cx="124320" cy="120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i="0">
                <a:latin typeface="Georgia" pitchFamily="18" charset="0"/>
              </a:endParaRPr>
            </a:p>
          </p:txBody>
        </p:sp>
        <p:sp>
          <p:nvSpPr>
            <p:cNvPr id="10255" name="TextBox 17"/>
            <p:cNvSpPr txBox="1">
              <a:spLocks noChangeArrowheads="1"/>
            </p:cNvSpPr>
            <p:nvPr/>
          </p:nvSpPr>
          <p:spPr bwMode="auto">
            <a:xfrm>
              <a:off x="7603482" y="3573016"/>
              <a:ext cx="529159" cy="58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0">
                  <a:solidFill>
                    <a:srgbClr val="FF0000"/>
                  </a:solidFill>
                  <a:latin typeface="Georgia" pitchFamily="18" charset="0"/>
                </a:rPr>
                <a:t>D</a:t>
              </a:r>
              <a:endParaRPr lang="ru-RU" sz="3200" i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sp>
        <p:nvSpPr>
          <p:cNvPr id="10249" name="Номер слайда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27039A-E9DF-4394-8363-CFA2DD5D8EC5}" type="slidenum">
              <a:rPr lang="ru-RU" i="0" smtClean="0">
                <a:solidFill>
                  <a:srgbClr val="898989"/>
                </a:solidFill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i="0" smtClean="0">
              <a:solidFill>
                <a:srgbClr val="898989"/>
              </a:solidFill>
              <a:latin typeface="Georgia" pitchFamily="18" charset="0"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124744"/>
            <a:ext cx="8028000" cy="3018636"/>
          </a:xfrm>
          <a:solidFill>
            <a:schemeClr val="accent6">
              <a:lumMod val="60000"/>
              <a:lumOff val="40000"/>
            </a:schemeClr>
          </a:solidFill>
          <a:ln w="76200" cap="rnd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Тема урока: </a:t>
            </a:r>
          </a:p>
        </p:txBody>
      </p:sp>
      <p:sp>
        <p:nvSpPr>
          <p:cNvPr id="205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>
                <a:solidFill>
                  <a:srgbClr val="002060"/>
                </a:solidFill>
                <a:latin typeface="Georgia" pitchFamily="18" charset="0"/>
              </a:rPr>
              <a:pPr/>
              <a:t>08.09.2015</a:t>
            </a:fld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16832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7CCA62">
                  <a:lumMod val="50000"/>
                </a:srgbClr>
              </a:buClr>
              <a:defRPr/>
            </a:pPr>
            <a:r>
              <a:rPr lang="ru-RU" sz="4400" dirty="0">
                <a:solidFill>
                  <a:srgbClr val="7030A0"/>
                </a:solidFill>
                <a:latin typeface="Bookman Old Style" pitchFamily="18" charset="0"/>
              </a:rPr>
              <a:t>Длина отрезка. Единицы измерения длины.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400" i="0">
                <a:solidFill>
                  <a:srgbClr val="3366FF"/>
                </a:solidFill>
                <a:latin typeface="Georgia" pitchFamily="18" charset="0"/>
              </a:rPr>
              <a:t>Единицы измерения длины.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929188" y="2500313"/>
            <a:ext cx="2286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 i="0">
                <a:solidFill>
                  <a:srgbClr val="FF6600"/>
                </a:solidFill>
                <a:latin typeface="Georgia" pitchFamily="18" charset="0"/>
              </a:rPr>
              <a:t> </a:t>
            </a:r>
            <a:r>
              <a:rPr lang="ru-RU" sz="4000" i="0">
                <a:solidFill>
                  <a:srgbClr val="FF6600"/>
                </a:solidFill>
                <a:latin typeface="Georgia" pitchFamily="18" charset="0"/>
              </a:rPr>
              <a:t>1см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4000" i="0">
                <a:solidFill>
                  <a:srgbClr val="FF6600"/>
                </a:solidFill>
                <a:latin typeface="Georgia" pitchFamily="18" charset="0"/>
              </a:rPr>
              <a:t> 1мм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4000" i="0">
                <a:solidFill>
                  <a:srgbClr val="FF6600"/>
                </a:solidFill>
                <a:latin typeface="Georgia" pitchFamily="18" charset="0"/>
              </a:rPr>
              <a:t> 1км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4000" i="0">
                <a:solidFill>
                  <a:srgbClr val="FF6600"/>
                </a:solidFill>
                <a:latin typeface="Georgia" pitchFamily="18" charset="0"/>
              </a:rPr>
              <a:t> 1дм</a:t>
            </a:r>
          </a:p>
        </p:txBody>
      </p:sp>
      <p:pic>
        <p:nvPicPr>
          <p:cNvPr id="24580" name="Picture 4" descr="8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8EDE6"/>
              </a:clrFrom>
              <a:clrTo>
                <a:srgbClr val="E8ED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2875"/>
            <a:ext cx="4572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3751263"/>
            <a:ext cx="2643187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29188" y="1857375"/>
            <a:ext cx="1309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4000" i="0">
                <a:solidFill>
                  <a:srgbClr val="FF6600"/>
                </a:solidFill>
                <a:latin typeface="Georgia" pitchFamily="18" charset="0"/>
              </a:rPr>
              <a:t> 1 м</a:t>
            </a: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 i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2" grpId="0" autoUpdateAnimBg="0"/>
    </p:bldLst>
  </p:timing>
</p:sld>
</file>

<file path=ppt/theme/theme1.xml><?xml version="1.0" encoding="utf-8"?>
<a:theme xmlns:a="http://schemas.openxmlformats.org/drawingml/2006/main" name="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505</Words>
  <Application>Microsoft Office PowerPoint</Application>
  <PresentationFormat>Экран (4:3)</PresentationFormat>
  <Paragraphs>150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Шаблон оформления с нарциссами</vt:lpstr>
      <vt:lpstr>1_Шаблон оформления с нарциссами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 и укажи правильный вариант ответа.</vt:lpstr>
      <vt:lpstr>Выбери и укажи правильный вариант ответа.</vt:lpstr>
      <vt:lpstr>Выбери и укажи правильный вариант ответа.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урока</vt:lpstr>
      <vt:lpstr>Презентация PowerPoint</vt:lpstr>
    </vt:vector>
  </TitlesOfParts>
  <Company>Komp-City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Отрезок. Длина  отрезка.</dc:title>
  <dc:subject>Математика 5 класс</dc:subject>
  <dc:creator>Малая Елена Васильевна</dc:creator>
  <cp:lastModifiedBy>Юлия</cp:lastModifiedBy>
  <cp:revision>52</cp:revision>
  <dcterms:created xsi:type="dcterms:W3CDTF">2007-07-13T07:27:52Z</dcterms:created>
  <dcterms:modified xsi:type="dcterms:W3CDTF">2015-09-08T15:47:06Z</dcterms:modified>
</cp:coreProperties>
</file>