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5" r:id="rId2"/>
    <p:sldId id="290" r:id="rId3"/>
    <p:sldId id="292" r:id="rId4"/>
    <p:sldId id="293" r:id="rId5"/>
    <p:sldId id="294" r:id="rId6"/>
    <p:sldId id="258" r:id="rId7"/>
    <p:sldId id="277" r:id="rId8"/>
    <p:sldId id="286" r:id="rId9"/>
    <p:sldId id="287" r:id="rId10"/>
    <p:sldId id="285" r:id="rId11"/>
    <p:sldId id="288" r:id="rId12"/>
    <p:sldId id="28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BFFF"/>
    <a:srgbClr val="B0F2D9"/>
    <a:srgbClr val="006600"/>
    <a:srgbClr val="FF0000"/>
    <a:srgbClr val="FF9933"/>
    <a:srgbClr val="336699"/>
    <a:srgbClr val="990000"/>
    <a:srgbClr val="C9D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1F2D24-F928-464A-A499-2A2B7F46EFB8}" type="datetimeFigureOut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84CF01-C289-4FBA-AA03-4B82972C0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911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D215D-7B98-433D-8EA3-56D8422C9818}" type="datetime1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6E358-7681-42AF-AF1F-ED29BA74B2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5FD03-03EF-4A97-A7A1-AACA7681650F}" type="datetime1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87E59-4F05-4770-A5F9-56DC063DD5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68C35-56B0-4B26-85A3-67A5CF5BF1CA}" type="datetime1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9C8C2-E0D5-42C2-8F08-C9209CCB0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5966E-9F3A-490A-9D85-D0AE7E59D994}" type="datetime1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12010-1643-43AA-AF09-48089E69A8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BAE36-2293-41DC-933E-E23D0A7E0170}" type="datetime1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81F2A-5F07-4B32-9A50-48A3044D30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E920B-28E6-4536-9078-F678E9DDC79B}" type="datetime1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43A8E-9A62-4FE9-9940-A387526FA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63C68-22C1-4266-A0D6-EC74448AE891}" type="datetime1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1FF2D-BA8B-4AEC-8B9D-57F0ED8BF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BB9AC-F53E-419E-8AE7-9E1349481BA9}" type="datetime1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26C13-9BED-48DD-9BF9-DA20BD1A6A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C143E-CE8F-48E9-838C-EFB8801AF64A}" type="datetime1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071BB-AC98-4205-96D3-AB47D40C2B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291A7-588A-439A-A43C-EA7EFE2F0761}" type="datetime1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6265D-15E1-44D5-80B5-37656C7C0F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88003-1577-4FE8-8EB7-61DD7DE66585}" type="datetime1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08323-727D-4864-A694-729AF5465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7DC0C-A096-4AF7-8E85-6BCBCD1872EF}" type="datetime1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2BA6F-4204-4AF8-BB93-6465CF04C3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D51267-A863-4AFA-85FC-7E188686A2E9}" type="datetime1">
              <a:rPr lang="ru-RU"/>
              <a:pPr>
                <a:defRPr/>
              </a:pPr>
              <a:t>06.09.2015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21B1D1-BD31-48F3-B9F5-3010D8981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6007100" y="5621338"/>
            <a:ext cx="2598738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4788" y="5970588"/>
            <a:ext cx="26971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358775" y="2360613"/>
            <a:ext cx="88931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i="1">
                <a:solidFill>
                  <a:srgbClr val="006666"/>
                </a:solidFill>
                <a:latin typeface="Georgia" pitchFamily="18" charset="0"/>
              </a:rPr>
              <a:t>Разложение                  многочлена на множители.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971550" y="1412875"/>
            <a:ext cx="5040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u="sng">
                <a:solidFill>
                  <a:prstClr val="black"/>
                </a:solidFill>
                <a:latin typeface="Georgia" pitchFamily="18" charset="0"/>
              </a:rPr>
              <a:t>Тема урока:</a:t>
            </a:r>
          </a:p>
        </p:txBody>
      </p:sp>
      <p:sp>
        <p:nvSpPr>
          <p:cNvPr id="9222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539750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b="1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</p:spTree>
    <p:extLst>
      <p:ext uri="{BB962C8B-B14F-4D97-AF65-F5344CB8AC3E}">
        <p14:creationId xmlns:p14="http://schemas.microsoft.com/office/powerpoint/2010/main" val="287362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1042988" y="1268413"/>
            <a:ext cx="8642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Выяснить, является ли число а корнем многочлена Р(х), если: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3" name="Text Box 15"/>
          <p:cNvSpPr txBox="1">
            <a:spLocks noChangeArrowheads="1"/>
          </p:cNvSpPr>
          <p:nvPr/>
        </p:nvSpPr>
        <p:spPr bwMode="auto">
          <a:xfrm>
            <a:off x="2051050" y="43656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8000"/>
              </a:solidFill>
            </a:endParaRPr>
          </a:p>
        </p:txBody>
      </p:sp>
      <p:sp>
        <p:nvSpPr>
          <p:cNvPr id="103443" name="AutoShape 19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№4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00113" y="2492375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а) Р(х) = 3х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5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– 5х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+х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– 3,   а = 2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971550" y="3789363"/>
            <a:ext cx="7921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б) Р(х) = 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+ 5х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–2х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–9, а = –3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1" grpId="0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1042988" y="1268413"/>
            <a:ext cx="8642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Найти остаток </a:t>
            </a:r>
            <a:r>
              <a:rPr lang="en-US" sz="2800" b="1" i="1">
                <a:solidFill>
                  <a:schemeClr val="tx2"/>
                </a:solidFill>
                <a:latin typeface="Georgia" pitchFamily="18" charset="0"/>
              </a:rPr>
              <a:t>R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 от деления  многочлена Р(х) на      х – а, если:</a:t>
            </a:r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6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8000"/>
              </a:solidFill>
            </a:endParaRPr>
          </a:p>
        </p:txBody>
      </p:sp>
      <p:sp>
        <p:nvSpPr>
          <p:cNvPr id="110604" name="AutoShape 1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№5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00113" y="2492375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а) Р(х) = 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– 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– 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,   а = 3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971550" y="3789363"/>
            <a:ext cx="79216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б) Р(х) = 5х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6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– 15х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+6х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+70,                 </a:t>
            </a:r>
          </a:p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                                                   а = –2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8" grpId="0"/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1042988" y="1268413"/>
            <a:ext cx="8642350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Найти такое число с, чтобы  многочлен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 </a:t>
            </a:r>
          </a:p>
          <a:p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Р(х) = х</a:t>
            </a:r>
            <a:r>
              <a:rPr lang="ru-RU" sz="4000" b="1" i="1" baseline="30000">
                <a:solidFill>
                  <a:schemeClr val="tx2"/>
                </a:solidFill>
                <a:latin typeface="Georgia" pitchFamily="18" charset="0"/>
              </a:rPr>
              <a:t>5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 – х</a:t>
            </a:r>
            <a:r>
              <a:rPr lang="ru-RU" sz="40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 + сх</a:t>
            </a:r>
            <a:r>
              <a:rPr lang="ru-RU" sz="40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 </a:t>
            </a:r>
          </a:p>
          <a:p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делился нацело на х + 4</a:t>
            </a:r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8000"/>
              </a:solidFill>
            </a:endParaRPr>
          </a:p>
        </p:txBody>
      </p:sp>
      <p:sp>
        <p:nvSpPr>
          <p:cNvPr id="111628" name="AutoShape 1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№6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6007100" y="5621338"/>
            <a:ext cx="2598738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4788" y="5970588"/>
            <a:ext cx="26971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Box 6"/>
          <p:cNvSpPr txBox="1">
            <a:spLocks noChangeArrowheads="1"/>
          </p:cNvSpPr>
          <p:nvPr/>
        </p:nvSpPr>
        <p:spPr bwMode="auto">
          <a:xfrm>
            <a:off x="4932363" y="260350"/>
            <a:ext cx="4000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B94792F8-A8C6-466F-94B9-B841DDA3ED31}" type="datetime1">
              <a:rPr lang="ru-RU" sz="3600" b="1">
                <a:solidFill>
                  <a:srgbClr val="002060"/>
                </a:solidFill>
                <a:latin typeface="Georgia" pitchFamily="18" charset="0"/>
              </a:rPr>
              <a:pPr algn="ctr"/>
              <a:t>06.09.2015</a:t>
            </a:fld>
            <a:endParaRPr lang="ru-RU" sz="3600" b="1">
              <a:solidFill>
                <a:srgbClr val="002060"/>
              </a:solidFill>
              <a:latin typeface="Georgia" pitchFamily="18" charset="0"/>
            </a:endParaRPr>
          </a:p>
        </p:txBody>
      </p:sp>
      <p:grpSp>
        <p:nvGrpSpPr>
          <p:cNvPr id="7173" name="Группа 10"/>
          <p:cNvGrpSpPr>
            <a:grpSpLocks/>
          </p:cNvGrpSpPr>
          <p:nvPr/>
        </p:nvGrpSpPr>
        <p:grpSpPr bwMode="auto">
          <a:xfrm>
            <a:off x="827088" y="620713"/>
            <a:ext cx="8316912" cy="5616575"/>
            <a:chOff x="1115615" y="1196752"/>
            <a:chExt cx="5599209" cy="4032448"/>
          </a:xfrm>
        </p:grpSpPr>
        <p:pic>
          <p:nvPicPr>
            <p:cNvPr id="7175" name="Рисунок 1" descr="http://dist-tutor.info/file.php/129/ege-index_copy.p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5" y="1196752"/>
              <a:ext cx="5599209" cy="4032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4654264" y="2126791"/>
              <a:ext cx="970430" cy="553920"/>
            </a:xfrm>
            <a:prstGeom prst="roundRect">
              <a:avLst>
                <a:gd name="adj" fmla="val 28633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b="1" dirty="0" smtClean="0">
                  <a:solidFill>
                    <a:srgbClr val="0070C0"/>
                  </a:solidFill>
                  <a:latin typeface="Georgia" pitchFamily="18" charset="0"/>
                </a:rPr>
                <a:t>2015</a:t>
              </a:r>
              <a:endParaRPr lang="ru-RU" sz="3600" b="1" dirty="0">
                <a:solidFill>
                  <a:srgbClr val="0070C0"/>
                </a:solidFill>
                <a:latin typeface="Georgia" pitchFamily="18" charset="0"/>
              </a:endParaRPr>
            </a:p>
          </p:txBody>
        </p:sp>
      </p:grpSp>
      <p:sp>
        <p:nvSpPr>
          <p:cNvPr id="7174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539750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b="1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612775" y="26019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612775" y="26019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612775" y="26019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612775" y="26019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612775" y="26114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199" name="Rectangle 9"/>
          <p:cNvSpPr>
            <a:spLocks noChangeArrowheads="1"/>
          </p:cNvSpPr>
          <p:nvPr/>
        </p:nvSpPr>
        <p:spPr bwMode="auto">
          <a:xfrm>
            <a:off x="612775" y="25542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00" name="Rectangle 10"/>
          <p:cNvSpPr>
            <a:spLocks noChangeArrowheads="1"/>
          </p:cNvSpPr>
          <p:nvPr/>
        </p:nvSpPr>
        <p:spPr bwMode="auto">
          <a:xfrm>
            <a:off x="612775" y="24923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01" name="Rectangle 11"/>
          <p:cNvSpPr>
            <a:spLocks noChangeArrowheads="1"/>
          </p:cNvSpPr>
          <p:nvPr/>
        </p:nvSpPr>
        <p:spPr bwMode="auto">
          <a:xfrm>
            <a:off x="612775" y="25161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02" name="Rectangle 13"/>
          <p:cNvSpPr>
            <a:spLocks noChangeArrowheads="1"/>
          </p:cNvSpPr>
          <p:nvPr/>
        </p:nvSpPr>
        <p:spPr bwMode="auto">
          <a:xfrm>
            <a:off x="612775" y="25161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03" name="Rectangle 14"/>
          <p:cNvSpPr>
            <a:spLocks noChangeArrowheads="1"/>
          </p:cNvSpPr>
          <p:nvPr/>
        </p:nvSpPr>
        <p:spPr bwMode="auto">
          <a:xfrm>
            <a:off x="612775" y="26019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04" name="Rectangle 16"/>
          <p:cNvSpPr>
            <a:spLocks noChangeArrowheads="1"/>
          </p:cNvSpPr>
          <p:nvPr/>
        </p:nvSpPr>
        <p:spPr bwMode="auto">
          <a:xfrm>
            <a:off x="612775" y="25828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05" name="Rectangle 17"/>
          <p:cNvSpPr>
            <a:spLocks noChangeArrowheads="1"/>
          </p:cNvSpPr>
          <p:nvPr/>
        </p:nvSpPr>
        <p:spPr bwMode="auto">
          <a:xfrm>
            <a:off x="612775" y="25828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06" name="Rectangle 19"/>
          <p:cNvSpPr>
            <a:spLocks noChangeArrowheads="1"/>
          </p:cNvSpPr>
          <p:nvPr/>
        </p:nvSpPr>
        <p:spPr bwMode="auto">
          <a:xfrm>
            <a:off x="612775" y="25161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07" name="Rectangle 21"/>
          <p:cNvSpPr>
            <a:spLocks noChangeArrowheads="1"/>
          </p:cNvSpPr>
          <p:nvPr/>
        </p:nvSpPr>
        <p:spPr bwMode="auto">
          <a:xfrm>
            <a:off x="612775" y="25161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08" name="Rectangle 22"/>
          <p:cNvSpPr>
            <a:spLocks noChangeArrowheads="1"/>
          </p:cNvSpPr>
          <p:nvPr/>
        </p:nvSpPr>
        <p:spPr bwMode="auto">
          <a:xfrm>
            <a:off x="612775" y="25923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09" name="Rectangle 23"/>
          <p:cNvSpPr>
            <a:spLocks noChangeArrowheads="1"/>
          </p:cNvSpPr>
          <p:nvPr/>
        </p:nvSpPr>
        <p:spPr bwMode="auto">
          <a:xfrm>
            <a:off x="612775" y="26114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10" name="Rectangle 24"/>
          <p:cNvSpPr>
            <a:spLocks noChangeArrowheads="1"/>
          </p:cNvSpPr>
          <p:nvPr/>
        </p:nvSpPr>
        <p:spPr bwMode="auto">
          <a:xfrm>
            <a:off x="612775" y="24780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11" name="Rectangle 25"/>
          <p:cNvSpPr>
            <a:spLocks noChangeArrowheads="1"/>
          </p:cNvSpPr>
          <p:nvPr/>
        </p:nvSpPr>
        <p:spPr bwMode="auto">
          <a:xfrm>
            <a:off x="612775" y="26114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12" name="Rectangle 26"/>
          <p:cNvSpPr>
            <a:spLocks noChangeArrowheads="1"/>
          </p:cNvSpPr>
          <p:nvPr/>
        </p:nvSpPr>
        <p:spPr bwMode="auto">
          <a:xfrm>
            <a:off x="612775" y="26114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13" name="Rectangle 27"/>
          <p:cNvSpPr>
            <a:spLocks noChangeArrowheads="1"/>
          </p:cNvSpPr>
          <p:nvPr/>
        </p:nvSpPr>
        <p:spPr bwMode="auto">
          <a:xfrm>
            <a:off x="612775" y="25447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14" name="Rectangle 28"/>
          <p:cNvSpPr>
            <a:spLocks noChangeArrowheads="1"/>
          </p:cNvSpPr>
          <p:nvPr/>
        </p:nvSpPr>
        <p:spPr bwMode="auto">
          <a:xfrm>
            <a:off x="612775" y="26019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15" name="Rectangle 29"/>
          <p:cNvSpPr>
            <a:spLocks noChangeArrowheads="1"/>
          </p:cNvSpPr>
          <p:nvPr/>
        </p:nvSpPr>
        <p:spPr bwMode="auto">
          <a:xfrm>
            <a:off x="612775" y="25447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16" name="Rectangle 30"/>
          <p:cNvSpPr>
            <a:spLocks noChangeArrowheads="1"/>
          </p:cNvSpPr>
          <p:nvPr/>
        </p:nvSpPr>
        <p:spPr bwMode="auto">
          <a:xfrm>
            <a:off x="612775" y="24018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17" name="Rectangle 31"/>
          <p:cNvSpPr>
            <a:spLocks noChangeArrowheads="1"/>
          </p:cNvSpPr>
          <p:nvPr/>
        </p:nvSpPr>
        <p:spPr bwMode="auto">
          <a:xfrm>
            <a:off x="612775" y="25542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18" name="Rectangle 33"/>
          <p:cNvSpPr>
            <a:spLocks noChangeArrowheads="1"/>
          </p:cNvSpPr>
          <p:nvPr/>
        </p:nvSpPr>
        <p:spPr bwMode="auto">
          <a:xfrm>
            <a:off x="612775" y="26209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19" name="Rectangle 34"/>
          <p:cNvSpPr>
            <a:spLocks noChangeArrowheads="1"/>
          </p:cNvSpPr>
          <p:nvPr/>
        </p:nvSpPr>
        <p:spPr bwMode="auto">
          <a:xfrm>
            <a:off x="612775" y="26209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20" name="Rectangle 36"/>
          <p:cNvSpPr>
            <a:spLocks noChangeArrowheads="1"/>
          </p:cNvSpPr>
          <p:nvPr/>
        </p:nvSpPr>
        <p:spPr bwMode="auto">
          <a:xfrm>
            <a:off x="612775" y="26209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21" name="Rectangle 37"/>
          <p:cNvSpPr>
            <a:spLocks noChangeArrowheads="1"/>
          </p:cNvSpPr>
          <p:nvPr/>
        </p:nvSpPr>
        <p:spPr bwMode="auto">
          <a:xfrm>
            <a:off x="612775" y="25066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22" name="Rectangle 41"/>
          <p:cNvSpPr>
            <a:spLocks noChangeArrowheads="1"/>
          </p:cNvSpPr>
          <p:nvPr/>
        </p:nvSpPr>
        <p:spPr bwMode="auto">
          <a:xfrm>
            <a:off x="612775" y="2587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23" name="Rectangle 43"/>
          <p:cNvSpPr>
            <a:spLocks noChangeArrowheads="1"/>
          </p:cNvSpPr>
          <p:nvPr/>
        </p:nvSpPr>
        <p:spPr bwMode="auto">
          <a:xfrm>
            <a:off x="612775" y="2587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24" name="Rectangle 44"/>
          <p:cNvSpPr>
            <a:spLocks noChangeArrowheads="1"/>
          </p:cNvSpPr>
          <p:nvPr/>
        </p:nvSpPr>
        <p:spPr bwMode="auto">
          <a:xfrm>
            <a:off x="612775" y="28924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25" name="Rectangle 46"/>
          <p:cNvSpPr>
            <a:spLocks noChangeArrowheads="1"/>
          </p:cNvSpPr>
          <p:nvPr/>
        </p:nvSpPr>
        <p:spPr bwMode="auto">
          <a:xfrm>
            <a:off x="612775" y="25352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26" name="Rectangle 48"/>
          <p:cNvSpPr>
            <a:spLocks noChangeArrowheads="1"/>
          </p:cNvSpPr>
          <p:nvPr/>
        </p:nvSpPr>
        <p:spPr bwMode="auto">
          <a:xfrm>
            <a:off x="612775" y="26257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8227" name="Rectangle 49"/>
          <p:cNvSpPr>
            <a:spLocks noChangeArrowheads="1"/>
          </p:cNvSpPr>
          <p:nvPr/>
        </p:nvSpPr>
        <p:spPr bwMode="auto">
          <a:xfrm>
            <a:off x="612775" y="28543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39996" name="Rectangle 60"/>
          <p:cNvSpPr>
            <a:spLocks noChangeArrowheads="1"/>
          </p:cNvSpPr>
          <p:nvPr/>
        </p:nvSpPr>
        <p:spPr bwMode="auto">
          <a:xfrm>
            <a:off x="1081088" y="2060575"/>
            <a:ext cx="79343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6600" b="1" i="1">
                <a:latin typeface="Georgia" pitchFamily="18" charset="0"/>
                <a:cs typeface="Times New Roman" pitchFamily="18" charset="0"/>
              </a:rPr>
              <a:t>sin</a:t>
            </a:r>
            <a:r>
              <a:rPr lang="en-US" sz="6600" b="1" i="1" baseline="30000">
                <a:latin typeface="Georgia" pitchFamily="18" charset="0"/>
                <a:cs typeface="Times New Roman" pitchFamily="18" charset="0"/>
              </a:rPr>
              <a:t>2</a:t>
            </a:r>
            <a:r>
              <a:rPr lang="en-US" sz="6600" b="1" i="1">
                <a:latin typeface="Georgia" pitchFamily="18" charset="0"/>
                <a:cs typeface="Times New Roman" pitchFamily="18" charset="0"/>
              </a:rPr>
              <a:t>60</a:t>
            </a:r>
            <a:r>
              <a:rPr lang="en-US" sz="6600" b="1" i="1" baseline="30000">
                <a:latin typeface="Georgia" pitchFamily="18" charset="0"/>
                <a:cs typeface="Times New Roman" pitchFamily="18" charset="0"/>
              </a:rPr>
              <a:t>0</a:t>
            </a:r>
            <a:r>
              <a:rPr lang="en-US" sz="6600" b="1" i="1">
                <a:latin typeface="Georgia" pitchFamily="18" charset="0"/>
                <a:cs typeface="Times New Roman" pitchFamily="18" charset="0"/>
              </a:rPr>
              <a:t> + cos 120</a:t>
            </a:r>
            <a:r>
              <a:rPr lang="en-US" sz="6600" b="1" i="1" baseline="30000">
                <a:latin typeface="Georgia" pitchFamily="18" charset="0"/>
                <a:cs typeface="Times New Roman" pitchFamily="18" charset="0"/>
              </a:rPr>
              <a:t>0</a:t>
            </a:r>
            <a:endParaRPr lang="ru-RU" sz="6600">
              <a:latin typeface="Georgia" pitchFamily="18" charset="0"/>
            </a:endParaRPr>
          </a:p>
        </p:txBody>
      </p:sp>
      <p:sp>
        <p:nvSpPr>
          <p:cNvPr id="39997" name="Rectangle 61"/>
          <p:cNvSpPr>
            <a:spLocks noChangeArrowheads="1"/>
          </p:cNvSpPr>
          <p:nvPr/>
        </p:nvSpPr>
        <p:spPr bwMode="auto">
          <a:xfrm>
            <a:off x="1081088" y="2060575"/>
            <a:ext cx="791527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de-DE" sz="6600" b="1" i="1">
                <a:latin typeface="Georgia" pitchFamily="18" charset="0"/>
                <a:cs typeface="Times New Roman" pitchFamily="18" charset="0"/>
              </a:rPr>
              <a:t>cos</a:t>
            </a:r>
            <a:r>
              <a:rPr lang="de-DE" sz="6600" b="1" i="1" baseline="30000">
                <a:latin typeface="Georgia" pitchFamily="18" charset="0"/>
                <a:cs typeface="Times New Roman" pitchFamily="18" charset="0"/>
              </a:rPr>
              <a:t>2</a:t>
            </a:r>
            <a:r>
              <a:rPr lang="de-DE" sz="6600" b="1" i="1">
                <a:latin typeface="Georgia" pitchFamily="18" charset="0"/>
                <a:cs typeface="Times New Roman" pitchFamily="18" charset="0"/>
              </a:rPr>
              <a:t>120</a:t>
            </a:r>
            <a:r>
              <a:rPr lang="de-DE" sz="6600" b="1" i="1" baseline="30000">
                <a:latin typeface="Georgia" pitchFamily="18" charset="0"/>
                <a:cs typeface="Times New Roman" pitchFamily="18" charset="0"/>
              </a:rPr>
              <a:t>0</a:t>
            </a:r>
            <a:r>
              <a:rPr lang="de-DE" sz="6600" b="1" i="1">
                <a:latin typeface="Georgia" pitchFamily="18" charset="0"/>
                <a:cs typeface="Times New Roman" pitchFamily="18" charset="0"/>
              </a:rPr>
              <a:t> – sin 30</a:t>
            </a:r>
            <a:r>
              <a:rPr lang="de-DE" sz="6600" b="1" i="1" baseline="30000">
                <a:latin typeface="Georgia" pitchFamily="18" charset="0"/>
                <a:cs typeface="Times New Roman" pitchFamily="18" charset="0"/>
              </a:rPr>
              <a:t>0</a:t>
            </a:r>
            <a:endParaRPr lang="ru-RU" sz="6600">
              <a:latin typeface="Georgia" pitchFamily="18" charset="0"/>
            </a:endParaRPr>
          </a:p>
        </p:txBody>
      </p:sp>
      <p:sp>
        <p:nvSpPr>
          <p:cNvPr id="39998" name="Rectangle 62"/>
          <p:cNvSpPr>
            <a:spLocks noChangeArrowheads="1"/>
          </p:cNvSpPr>
          <p:nvPr/>
        </p:nvSpPr>
        <p:spPr bwMode="auto">
          <a:xfrm>
            <a:off x="1081088" y="2132013"/>
            <a:ext cx="78359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de-DE" sz="6600" b="1" i="1">
                <a:latin typeface="Georgia" pitchFamily="18" charset="0"/>
                <a:cs typeface="Times New Roman" pitchFamily="18" charset="0"/>
              </a:rPr>
              <a:t>sin</a:t>
            </a:r>
            <a:r>
              <a:rPr lang="de-DE" sz="6600" b="1" i="1" baseline="30000">
                <a:latin typeface="Georgia" pitchFamily="18" charset="0"/>
                <a:cs typeface="Times New Roman" pitchFamily="18" charset="0"/>
              </a:rPr>
              <a:t>2</a:t>
            </a:r>
            <a:r>
              <a:rPr lang="de-DE" sz="6600" b="1" i="1">
                <a:latin typeface="Georgia" pitchFamily="18" charset="0"/>
                <a:cs typeface="Times New Roman" pitchFamily="18" charset="0"/>
              </a:rPr>
              <a:t>120</a:t>
            </a:r>
            <a:r>
              <a:rPr lang="de-DE" sz="6600" b="1" i="1" baseline="30000">
                <a:latin typeface="Georgia" pitchFamily="18" charset="0"/>
                <a:cs typeface="Times New Roman" pitchFamily="18" charset="0"/>
              </a:rPr>
              <a:t>0</a:t>
            </a:r>
            <a:r>
              <a:rPr lang="de-DE" sz="6600" b="1" i="1">
                <a:latin typeface="Georgia" pitchFamily="18" charset="0"/>
                <a:cs typeface="Times New Roman" pitchFamily="18" charset="0"/>
              </a:rPr>
              <a:t> – sin 90</a:t>
            </a:r>
            <a:r>
              <a:rPr lang="de-DE" sz="6600" b="1" i="1" baseline="30000">
                <a:latin typeface="Georgia" pitchFamily="18" charset="0"/>
                <a:cs typeface="Times New Roman" pitchFamily="18" charset="0"/>
              </a:rPr>
              <a:t>0</a:t>
            </a:r>
            <a:endParaRPr lang="ru-RU" sz="6600">
              <a:latin typeface="Georgia" pitchFamily="18" charset="0"/>
            </a:endParaRPr>
          </a:p>
        </p:txBody>
      </p:sp>
      <p:sp>
        <p:nvSpPr>
          <p:cNvPr id="39999" name="Rectangle 63"/>
          <p:cNvSpPr>
            <a:spLocks noChangeArrowheads="1"/>
          </p:cNvSpPr>
          <p:nvPr/>
        </p:nvSpPr>
        <p:spPr bwMode="auto">
          <a:xfrm>
            <a:off x="646113" y="2203450"/>
            <a:ext cx="911066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6600" b="1" i="1">
                <a:latin typeface="Georgia" pitchFamily="18" charset="0"/>
                <a:cs typeface="Times New Roman" pitchFamily="18" charset="0"/>
              </a:rPr>
              <a:t>cos (–60</a:t>
            </a:r>
            <a:r>
              <a:rPr lang="en-US" sz="6600" b="1" i="1" baseline="30000">
                <a:latin typeface="Georgia" pitchFamily="18" charset="0"/>
                <a:cs typeface="Times New Roman" pitchFamily="18" charset="0"/>
              </a:rPr>
              <a:t>0</a:t>
            </a:r>
            <a:r>
              <a:rPr lang="en-US" sz="6600" b="1" i="1">
                <a:latin typeface="Georgia" pitchFamily="18" charset="0"/>
                <a:cs typeface="Times New Roman" pitchFamily="18" charset="0"/>
              </a:rPr>
              <a:t>) + sin 150</a:t>
            </a:r>
            <a:r>
              <a:rPr lang="en-US" sz="6600" b="1" i="1" baseline="30000">
                <a:latin typeface="Georgia" pitchFamily="18" charset="0"/>
                <a:cs typeface="Times New Roman" pitchFamily="18" charset="0"/>
              </a:rPr>
              <a:t>0</a:t>
            </a:r>
            <a:endParaRPr lang="ru-RU" sz="6600">
              <a:latin typeface="Georgia" pitchFamily="18" charset="0"/>
            </a:endParaRPr>
          </a:p>
        </p:txBody>
      </p:sp>
      <p:sp>
        <p:nvSpPr>
          <p:cNvPr id="40000" name="Rectangle 64"/>
          <p:cNvSpPr>
            <a:spLocks noChangeArrowheads="1"/>
          </p:cNvSpPr>
          <p:nvPr/>
        </p:nvSpPr>
        <p:spPr bwMode="auto">
          <a:xfrm>
            <a:off x="612775" y="2347913"/>
            <a:ext cx="87169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6000" b="1" i="1">
                <a:latin typeface="Georgia" pitchFamily="18" charset="0"/>
                <a:cs typeface="Times New Roman" pitchFamily="18" charset="0"/>
              </a:rPr>
              <a:t>cos (–270</a:t>
            </a:r>
            <a:r>
              <a:rPr lang="en-US" sz="6000" b="1" i="1" baseline="30000">
                <a:latin typeface="Georgia" pitchFamily="18" charset="0"/>
                <a:cs typeface="Times New Roman" pitchFamily="18" charset="0"/>
              </a:rPr>
              <a:t>0</a:t>
            </a:r>
            <a:r>
              <a:rPr lang="en-US" sz="6000" b="1" i="1">
                <a:latin typeface="Georgia" pitchFamily="18" charset="0"/>
                <a:cs typeface="Times New Roman" pitchFamily="18" charset="0"/>
              </a:rPr>
              <a:t>) + sin 150</a:t>
            </a:r>
            <a:r>
              <a:rPr lang="en-US" sz="6000" b="1" i="1" baseline="30000">
                <a:latin typeface="Georgia" pitchFamily="18" charset="0"/>
                <a:cs typeface="Times New Roman" pitchFamily="18" charset="0"/>
              </a:rPr>
              <a:t>0</a:t>
            </a:r>
            <a:endParaRPr lang="ru-RU" sz="6000">
              <a:latin typeface="Georgia" pitchFamily="18" charset="0"/>
            </a:endParaRPr>
          </a:p>
        </p:txBody>
      </p:sp>
      <p:sp>
        <p:nvSpPr>
          <p:cNvPr id="40001" name="Rectangle 65"/>
          <p:cNvSpPr>
            <a:spLocks noChangeArrowheads="1"/>
          </p:cNvSpPr>
          <p:nvPr/>
        </p:nvSpPr>
        <p:spPr bwMode="auto">
          <a:xfrm>
            <a:off x="1223963" y="2301875"/>
            <a:ext cx="7678737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6600" b="1" i="1">
                <a:latin typeface="Georgia" pitchFamily="18" charset="0"/>
                <a:cs typeface="Times New Roman" pitchFamily="18" charset="0"/>
              </a:rPr>
              <a:t>cos 120</a:t>
            </a:r>
            <a:r>
              <a:rPr lang="en-US" sz="6600" b="1" i="1" baseline="30000">
                <a:latin typeface="Georgia" pitchFamily="18" charset="0"/>
                <a:cs typeface="Times New Roman" pitchFamily="18" charset="0"/>
              </a:rPr>
              <a:t>0</a:t>
            </a:r>
            <a:r>
              <a:rPr lang="en-US" sz="6600" b="1" i="1">
                <a:latin typeface="Georgia" pitchFamily="18" charset="0"/>
                <a:cs typeface="Times New Roman" pitchFamily="18" charset="0"/>
              </a:rPr>
              <a:t> – tg 315</a:t>
            </a:r>
            <a:r>
              <a:rPr lang="en-US" sz="6600" b="1" i="1" baseline="30000">
                <a:latin typeface="Georgia" pitchFamily="18" charset="0"/>
                <a:cs typeface="Times New Roman" pitchFamily="18" charset="0"/>
              </a:rPr>
              <a:t>0</a:t>
            </a:r>
            <a:endParaRPr lang="ru-RU" sz="6600">
              <a:latin typeface="Georgia" pitchFamily="18" charset="0"/>
            </a:endParaRPr>
          </a:p>
        </p:txBody>
      </p:sp>
      <p:sp>
        <p:nvSpPr>
          <p:cNvPr id="40002" name="Rectangle 66"/>
          <p:cNvSpPr>
            <a:spLocks noChangeArrowheads="1"/>
          </p:cNvSpPr>
          <p:nvPr/>
        </p:nvSpPr>
        <p:spPr bwMode="auto">
          <a:xfrm>
            <a:off x="936625" y="2276475"/>
            <a:ext cx="841851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6600" b="1" i="1">
                <a:latin typeface="Georgia" pitchFamily="18" charset="0"/>
                <a:cs typeface="Times New Roman" pitchFamily="18" charset="0"/>
              </a:rPr>
              <a:t>cos 300</a:t>
            </a:r>
            <a:r>
              <a:rPr lang="en-US" sz="6600" b="1" i="1" baseline="30000">
                <a:latin typeface="Georgia" pitchFamily="18" charset="0"/>
                <a:cs typeface="Times New Roman" pitchFamily="18" charset="0"/>
              </a:rPr>
              <a:t>0</a:t>
            </a:r>
            <a:r>
              <a:rPr lang="en-US" sz="6600" b="1" i="1">
                <a:latin typeface="Georgia" pitchFamily="18" charset="0"/>
                <a:cs typeface="Times New Roman" pitchFamily="18" charset="0"/>
              </a:rPr>
              <a:t> + ctg 225</a:t>
            </a:r>
            <a:r>
              <a:rPr lang="en-US" sz="6600" b="1" i="1" baseline="30000">
                <a:latin typeface="Georgia" pitchFamily="18" charset="0"/>
                <a:cs typeface="Times New Roman" pitchFamily="18" charset="0"/>
              </a:rPr>
              <a:t>0</a:t>
            </a:r>
            <a:endParaRPr lang="ru-RU" sz="6600">
              <a:latin typeface="Georgia" pitchFamily="18" charset="0"/>
            </a:endParaRPr>
          </a:p>
        </p:txBody>
      </p:sp>
      <p:sp>
        <p:nvSpPr>
          <p:cNvPr id="47" name="AutoShape 4"/>
          <p:cNvSpPr>
            <a:spLocks noChangeArrowheads="1"/>
          </p:cNvSpPr>
          <p:nvPr/>
        </p:nvSpPr>
        <p:spPr bwMode="gray">
          <a:xfrm>
            <a:off x="1187450" y="404813"/>
            <a:ext cx="691356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Упростите выражения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9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9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0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0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96" grpId="0"/>
      <p:bldP spid="39997" grpId="0"/>
      <p:bldP spid="39998" grpId="0"/>
      <p:bldP spid="39999" grpId="0"/>
      <p:bldP spid="40000" grpId="0"/>
      <p:bldP spid="40001" grpId="0"/>
      <p:bldP spid="400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4" name="Rectangle 5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5" name="Rectangle 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6" name="Rectangle 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7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8" name="Rectangle 9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9" name="Rectangle 11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0" name="Rectangle 1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1" name="Rectangle 16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3" name="Rectangle 20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4" name="Rectangle 22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5" name="Rectangle 2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6" name="Rectangle 26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7" name="Rectangle 28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8" name="Rectangle 3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49" name="Rectangle 32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50" name="Rectangle 3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51" name="Rectangle 3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52" name="Rectangle 3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53" name="Rectangle 4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54" name="Rectangle 4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55" name="Rectangle 44"/>
          <p:cNvSpPr>
            <a:spLocks noChangeArrowheads="1"/>
          </p:cNvSpPr>
          <p:nvPr/>
        </p:nvSpPr>
        <p:spPr bwMode="auto">
          <a:xfrm>
            <a:off x="0" y="3090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56" name="Rectangle 46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57" name="Rectangle 48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58" name="Rectangle 50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59" name="Rectangle 52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60" name="Rectangle 5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61" name="Rectangle 6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804" name="Object 2"/>
          <p:cNvGraphicFramePr>
            <a:graphicFrameLocks noChangeAspect="1"/>
          </p:cNvGraphicFramePr>
          <p:nvPr/>
        </p:nvGraphicFramePr>
        <p:xfrm>
          <a:off x="2628900" y="2132013"/>
          <a:ext cx="5256213" cy="159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3" imgW="749300" imgH="228600" progId="Equation.3">
                  <p:embed/>
                </p:oleObj>
              </mc:Choice>
              <mc:Fallback>
                <p:oleObj r:id="rId3" imgW="7493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2132013"/>
                        <a:ext cx="5256213" cy="159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2" name="Rectangle 6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63" name="Rectangle 65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64" name="Rectangle 6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65" name="Rectangle 6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66" name="Rectangle 7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67" name="Rectangle 7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816" name="Object 3"/>
          <p:cNvGraphicFramePr>
            <a:graphicFrameLocks noChangeAspect="1"/>
          </p:cNvGraphicFramePr>
          <p:nvPr/>
        </p:nvGraphicFramePr>
        <p:xfrm>
          <a:off x="2268538" y="1916113"/>
          <a:ext cx="5400675" cy="168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5" imgW="736600" imgH="228600" progId="Equation.DSMT4">
                  <p:embed/>
                </p:oleObj>
              </mc:Choice>
              <mc:Fallback>
                <p:oleObj r:id="rId5" imgW="7366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1916113"/>
                        <a:ext cx="5400675" cy="168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8" name="Rectangle 7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69" name="Rectangle 7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820" name="Object 4"/>
          <p:cNvGraphicFramePr>
            <a:graphicFrameLocks noChangeAspect="1"/>
          </p:cNvGraphicFramePr>
          <p:nvPr/>
        </p:nvGraphicFramePr>
        <p:xfrm>
          <a:off x="1476375" y="2060575"/>
          <a:ext cx="6840538" cy="153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r:id="rId7" imgW="1016000" imgH="228600" progId="Equation.DSMT4">
                  <p:embed/>
                </p:oleObj>
              </mc:Choice>
              <mc:Fallback>
                <p:oleObj r:id="rId7" imgW="10160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060575"/>
                        <a:ext cx="6840538" cy="1535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0" name="Rectangle 7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822" name="Object 5"/>
          <p:cNvGraphicFramePr>
            <a:graphicFrameLocks noChangeAspect="1"/>
          </p:cNvGraphicFramePr>
          <p:nvPr/>
        </p:nvGraphicFramePr>
        <p:xfrm>
          <a:off x="2916238" y="2205038"/>
          <a:ext cx="4752975" cy="148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9" imgW="736600" imgH="228600" progId="Equation.DSMT4">
                  <p:embed/>
                </p:oleObj>
              </mc:Choice>
              <mc:Fallback>
                <p:oleObj r:id="rId9" imgW="7366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205038"/>
                        <a:ext cx="4752975" cy="1481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1" name="Rectangle 8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72" name="Rectangle 8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73" name="Rectangle 8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74" name="Rectangle 8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75" name="Rectangle 8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76" name="Rectangle 9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77" name="Rectangle 9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836" name="Object 6"/>
          <p:cNvGraphicFramePr>
            <a:graphicFrameLocks noChangeAspect="1"/>
          </p:cNvGraphicFramePr>
          <p:nvPr/>
        </p:nvGraphicFramePr>
        <p:xfrm>
          <a:off x="1763713" y="2060575"/>
          <a:ext cx="6553200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r:id="rId11" imgW="1104900" imgH="228600" progId="Equation.DSMT4">
                  <p:embed/>
                </p:oleObj>
              </mc:Choice>
              <mc:Fallback>
                <p:oleObj r:id="rId11" imgW="11049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060575"/>
                        <a:ext cx="6553200" cy="135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8" name="Rectangle 9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79" name="Rectangle 9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80" name="Rectangle 9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81" name="Rectangle 10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844" name="Object 7"/>
          <p:cNvGraphicFramePr>
            <a:graphicFrameLocks noChangeAspect="1"/>
          </p:cNvGraphicFramePr>
          <p:nvPr/>
        </p:nvGraphicFramePr>
        <p:xfrm>
          <a:off x="1692275" y="2060575"/>
          <a:ext cx="6696075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r:id="rId13" imgW="1130300" imgH="241300" progId="Equation.DSMT4">
                  <p:embed/>
                </p:oleObj>
              </mc:Choice>
              <mc:Fallback>
                <p:oleObj r:id="rId13" imgW="1130300" imgH="2413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060575"/>
                        <a:ext cx="6696075" cy="1406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2" name="Rectangle 10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83" name="Rectangle 10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84" name="Rectangle 107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85" name="Rectangle 109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852" name="Object 8"/>
          <p:cNvGraphicFramePr>
            <a:graphicFrameLocks noChangeAspect="1"/>
          </p:cNvGraphicFramePr>
          <p:nvPr/>
        </p:nvGraphicFramePr>
        <p:xfrm>
          <a:off x="1547813" y="1989138"/>
          <a:ext cx="6911975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r:id="rId15" imgW="1104900" imgH="241300" progId="Equation.DSMT4">
                  <p:embed/>
                </p:oleObj>
              </mc:Choice>
              <mc:Fallback>
                <p:oleObj r:id="rId15" imgW="1104900" imgH="2413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1989138"/>
                        <a:ext cx="6911975" cy="148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6" name="Rectangle 1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87" name="Rectangle 1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8" name="AutoShape 4"/>
          <p:cNvSpPr>
            <a:spLocks noChangeArrowheads="1"/>
          </p:cNvSpPr>
          <p:nvPr/>
        </p:nvSpPr>
        <p:spPr bwMode="gray">
          <a:xfrm>
            <a:off x="1187450" y="404813"/>
            <a:ext cx="691356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Решить уравнение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18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18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18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18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18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18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7" name="Object 2"/>
          <p:cNvGraphicFramePr>
            <a:graphicFrameLocks noChangeAspect="1"/>
          </p:cNvGraphicFramePr>
          <p:nvPr/>
        </p:nvGraphicFramePr>
        <p:xfrm>
          <a:off x="2087563" y="2133600"/>
          <a:ext cx="5905500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Формула" r:id="rId3" imgW="1282700" imgH="546100" progId="Equation.3">
                  <p:embed/>
                </p:oleObj>
              </mc:Choice>
              <mc:Fallback>
                <p:oleObj name="Формула" r:id="rId3" imgW="1282700" imgH="546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2133600"/>
                        <a:ext cx="5905500" cy="249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3"/>
          <p:cNvGraphicFramePr>
            <a:graphicFrameLocks noChangeAspect="1"/>
          </p:cNvGraphicFramePr>
          <p:nvPr/>
        </p:nvGraphicFramePr>
        <p:xfrm>
          <a:off x="2016125" y="2205038"/>
          <a:ext cx="6192838" cy="259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Формула" r:id="rId5" imgW="1294838" imgH="545863" progId="Equation.3">
                  <p:embed/>
                </p:oleObj>
              </mc:Choice>
              <mc:Fallback>
                <p:oleObj name="Формула" r:id="rId5" imgW="1294838" imgH="54586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25" y="2205038"/>
                        <a:ext cx="6192838" cy="2595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468313" y="1616075"/>
            <a:ext cx="1857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468313" y="2159000"/>
            <a:ext cx="1857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graphicFrame>
        <p:nvGraphicFramePr>
          <p:cNvPr id="43026" name="Object 4"/>
          <p:cNvGraphicFramePr>
            <a:graphicFrameLocks noChangeAspect="1"/>
          </p:cNvGraphicFramePr>
          <p:nvPr/>
        </p:nvGraphicFramePr>
        <p:xfrm>
          <a:off x="936625" y="2349500"/>
          <a:ext cx="7920038" cy="15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r:id="rId7" imgW="2108200" imgH="419100" progId="Equation.DSMT4">
                  <p:embed/>
                </p:oleObj>
              </mc:Choice>
              <mc:Fallback>
                <p:oleObj r:id="rId7" imgW="2108200" imgH="419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2349500"/>
                        <a:ext cx="7920038" cy="1576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AutoShape 4"/>
          <p:cNvSpPr>
            <a:spLocks noChangeArrowheads="1"/>
          </p:cNvSpPr>
          <p:nvPr/>
        </p:nvSpPr>
        <p:spPr bwMode="gray">
          <a:xfrm>
            <a:off x="1187450" y="404813"/>
            <a:ext cx="691356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Упростите выражения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6007100" y="5621338"/>
            <a:ext cx="2598738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4788" y="5970588"/>
            <a:ext cx="26971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358775" y="2360613"/>
            <a:ext cx="88931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i="1">
                <a:solidFill>
                  <a:srgbClr val="006666"/>
                </a:solidFill>
                <a:latin typeface="Georgia" pitchFamily="18" charset="0"/>
              </a:rPr>
              <a:t>Разложение                  многочлена на множители.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971550" y="1412875"/>
            <a:ext cx="5040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u="sng">
                <a:latin typeface="Georgia" pitchFamily="18" charset="0"/>
              </a:rPr>
              <a:t>Тема урока:</a:t>
            </a:r>
          </a:p>
        </p:txBody>
      </p:sp>
      <p:sp>
        <p:nvSpPr>
          <p:cNvPr id="9222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539750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b="1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AutoShape 4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№1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1617663"/>
            <a:ext cx="77057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Дан многочлен                                                        Р(х) = 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– 3х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+7х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– 10х –16                     Найти: Р(-1), Р(1), Р(0), Р(2) 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1042988" y="1628775"/>
            <a:ext cx="7705725" cy="207962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Значение х, при котором многочлен  Р</a:t>
            </a:r>
            <a:r>
              <a:rPr lang="ru-RU" sz="3200" b="1" i="1" baseline="-25000">
                <a:solidFill>
                  <a:schemeClr val="tx2"/>
                </a:solidFill>
                <a:latin typeface="Georgia" pitchFamily="18" charset="0"/>
              </a:rPr>
              <a:t>п</a:t>
            </a:r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(х) обращается в нуль, называют корнем этого многочлена</a:t>
            </a:r>
          </a:p>
        </p:txBody>
      </p:sp>
      <p:pic>
        <p:nvPicPr>
          <p:cNvPr id="8202" name="Picture 10" descr="ANTN0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4005263"/>
            <a:ext cx="273685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nimBg="1"/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№2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1617663"/>
            <a:ext cx="77057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Разделим  многочлен                                                        Р(х) = 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– 3х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+7х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– 10х –16                     на двучлен   х – 1 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1042988" y="1412875"/>
            <a:ext cx="7705725" cy="207962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Остаток от деления многочлена  Р(х) на двучлен х – а равен значению  этого многочлена при х = а</a:t>
            </a:r>
          </a:p>
        </p:txBody>
      </p:sp>
      <p:pic>
        <p:nvPicPr>
          <p:cNvPr id="8202" name="Picture 10" descr="ANTN0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4005263"/>
            <a:ext cx="273685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2" name="AutoShape 6"/>
          <p:cNvSpPr>
            <a:spLocks noChangeArrowheads="1"/>
          </p:cNvSpPr>
          <p:nvPr/>
        </p:nvSpPr>
        <p:spPr bwMode="gray">
          <a:xfrm>
            <a:off x="1187450" y="404813"/>
            <a:ext cx="374491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Теорема Безу: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5076825" y="3933825"/>
            <a:ext cx="2663825" cy="73977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>
                <a:solidFill>
                  <a:schemeClr val="tx2"/>
                </a:solidFill>
                <a:latin typeface="Georgia" pitchFamily="18" charset="0"/>
              </a:rPr>
              <a:t>R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= Р(а)</a:t>
            </a:r>
            <a:r>
              <a:rPr lang="ru-RU" sz="3200" b="1" i="1">
                <a:solidFill>
                  <a:schemeClr val="tx2"/>
                </a:solidFill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animBg="1"/>
      <p:bldP spid="2" grpId="0"/>
      <p:bldP spid="3" grpId="0" animBg="1"/>
      <p:bldP spid="106502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№3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1617663"/>
            <a:ext cx="77057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Найти остаток от деления  многочлена Р(х) = 2х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+ 3х</a:t>
            </a:r>
            <a:r>
              <a:rPr lang="ru-RU" sz="36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–4 на двучлен   х + 2 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971550" y="1484313"/>
            <a:ext cx="7850188" cy="177800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Если число а является корнем многочлена Р(х), то Р(х) делится на двучлен х – а.</a:t>
            </a:r>
          </a:p>
        </p:txBody>
      </p:sp>
      <p:pic>
        <p:nvPicPr>
          <p:cNvPr id="8202" name="Picture 10" descr="ANTN0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4005263"/>
            <a:ext cx="2736850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0" name="AutoShape 6"/>
          <p:cNvSpPr>
            <a:spLocks noChangeArrowheads="1"/>
          </p:cNvSpPr>
          <p:nvPr/>
        </p:nvSpPr>
        <p:spPr bwMode="gray">
          <a:xfrm>
            <a:off x="1187450" y="404813"/>
            <a:ext cx="712946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Следствие из теоремы Безу: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nimBg="1"/>
      <p:bldP spid="2" grpId="0"/>
      <p:bldP spid="3" grpId="0" animBg="1"/>
      <p:bldP spid="108550" grpId="0" animBg="1"/>
    </p:bldLst>
  </p:timing>
</p:sld>
</file>

<file path=ppt/theme/theme1.xml><?xml version="1.0" encoding="utf-8"?>
<a:theme xmlns:a="http://schemas.openxmlformats.org/drawingml/2006/main" name="математика - 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математика - 1!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атематика - 1!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005C5C"/>
        </a:accent6>
        <a:hlink>
          <a:srgbClr val="CC99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- 1!</Template>
  <TotalTime>781</TotalTime>
  <Words>345</Words>
  <Application>Microsoft Office PowerPoint</Application>
  <PresentationFormat>Экран (4:3)</PresentationFormat>
  <Paragraphs>44</Paragraphs>
  <Slides>12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математика - 1!</vt:lpstr>
      <vt:lpstr>Microsoft Equation 3.0</vt:lpstr>
      <vt:lpstr>Equation.DSMT4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 11 класс</dc:subject>
  <dc:creator>Малая</dc:creator>
  <cp:lastModifiedBy>Юлия</cp:lastModifiedBy>
  <cp:revision>28</cp:revision>
  <dcterms:created xsi:type="dcterms:W3CDTF">2010-03-29T10:01:28Z</dcterms:created>
  <dcterms:modified xsi:type="dcterms:W3CDTF">2015-09-06T08:01:19Z</dcterms:modified>
</cp:coreProperties>
</file>