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6" r:id="rId2"/>
    <p:sldId id="280" r:id="rId3"/>
    <p:sldId id="281" r:id="rId4"/>
    <p:sldId id="258" r:id="rId5"/>
    <p:sldId id="277" r:id="rId6"/>
    <p:sldId id="282" r:id="rId7"/>
    <p:sldId id="283" r:id="rId8"/>
    <p:sldId id="275" r:id="rId9"/>
    <p:sldId id="28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6699"/>
    <a:srgbClr val="9FBFFF"/>
    <a:srgbClr val="B0F2D9"/>
    <a:srgbClr val="006600"/>
    <a:srgbClr val="FF0000"/>
    <a:srgbClr val="FF9933"/>
    <a:srgbClr val="990000"/>
    <a:srgbClr val="C9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image" Target="../media/image2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6EAAB4-1541-456C-B4AE-1044EF0B5AAE}" type="datetimeFigureOut">
              <a:rPr lang="ru-RU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BF9302-B41F-4373-9966-6782F0D9D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13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7334D-C372-4A73-A425-4B0A8C2C9774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5B340-AA15-423D-BA72-468DACF5A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D02BA-11A2-4263-A8CE-B543BB60A47E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C5870-43F6-45E7-A7A9-CD9B42779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6969-DB3F-4F1D-844E-169D4D3DCCC7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BA3C-5FEC-4F43-8336-CF210A8347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651C4C-1DBE-46D9-92E4-32E6EFCA2A4A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916CA-F26A-4BD5-AA5E-36BF16542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104C56-9E14-43AE-B94A-EF2F4A6D8F4D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D6F025-8E25-436A-A1DC-E2065BBAF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CE9B4-5B8F-4DC7-BB46-75FE2CFA7991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45863-0D2F-4606-B4EF-CF51CF068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EEDF9-C332-4FF1-83B1-BC9CE6B51590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6EBA-D1BF-4714-857E-F072966D8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A1C27-271B-4F79-9B59-13812B005B56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F6D-1305-41B3-87E6-34CAFC693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503A1-B72E-4F0B-B257-9941091E43B2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D1B8-50FA-4645-A3D0-06C96AE997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C6EB-4E93-4568-8D8E-9CA4F1EAE9BD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6848A-6C78-420E-BEF6-DB627D8784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28C97-E525-4FE2-9BE9-A24B7B7BD965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92B3C-C8B5-45CE-B682-7427351356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9256B-1F8F-4D2D-A580-D390515C3E76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6767-835A-47FE-A77D-C2244B3DA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A8F23-985B-4871-A6E2-1A8F8A9B9312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DA42C-0D8F-4479-91C5-9BDF8FA8A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5204BE-0656-4865-846A-AD01CC9CF7A9}" type="datetime1">
              <a:rPr lang="ru-RU" smtClean="0"/>
              <a:pPr>
                <a:defRPr/>
              </a:pPr>
              <a:t>04.09.2015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ru-RU"/>
              <a:t>МОУ СОШ № 25         Е.В. Малая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8A61F3-8304-4F95-BAE3-B3870FD9E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21.wmf"/><Relationship Id="rId32" Type="http://schemas.openxmlformats.org/officeDocument/2006/relationships/image" Target="../media/image25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23.wmf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5.bin"/><Relationship Id="rId31" Type="http://schemas.openxmlformats.org/officeDocument/2006/relationships/oleObject" Target="../embeddings/oleObject21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4932040" y="260648"/>
            <a:ext cx="4000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fld id="{DC64EB07-DCB7-4B10-B64E-1940AF8424C0}" type="datetime1">
              <a:rPr lang="ru-RU" sz="3600" b="1">
                <a:solidFill>
                  <a:srgbClr val="002060"/>
                </a:solidFill>
                <a:latin typeface="Georgia" pitchFamily="18" charset="0"/>
              </a:rPr>
              <a:pPr algn="ctr"/>
              <a:t>04.09.2015</a:t>
            </a:fld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827584" y="620688"/>
            <a:ext cx="8316415" cy="5616624"/>
            <a:chOff x="1115615" y="1196752"/>
            <a:chExt cx="5599209" cy="4032448"/>
          </a:xfrm>
        </p:grpSpPr>
        <p:pic>
          <p:nvPicPr>
            <p:cNvPr id="1030" name="Рисунок 1" descr="http://dist-tutor.info/file.php/129/ege-index_copy.png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5" y="1196752"/>
              <a:ext cx="5599209" cy="4032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4654604" y="2127317"/>
              <a:ext cx="969741" cy="553787"/>
            </a:xfrm>
            <a:prstGeom prst="roundRect">
              <a:avLst>
                <a:gd name="adj" fmla="val 28633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ru-RU" sz="3600" b="1" dirty="0" smtClean="0">
                  <a:solidFill>
                    <a:srgbClr val="0070C0"/>
                  </a:solidFill>
                  <a:latin typeface="Georgia" pitchFamily="18" charset="0"/>
                </a:rPr>
                <a:t>2014</a:t>
              </a:r>
              <a:endParaRPr lang="ru-RU" sz="3600" b="1" dirty="0">
                <a:solidFill>
                  <a:srgbClr val="0070C0"/>
                </a:solidFill>
                <a:latin typeface="Georgia" pitchFamily="18" charset="0"/>
              </a:endParaRPr>
            </a:p>
          </p:txBody>
        </p:sp>
      </p:grpSp>
      <p:sp>
        <p:nvSpPr>
          <p:cNvPr id="12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39079" y="6453336"/>
            <a:ext cx="6553201" cy="260350"/>
          </a:xfrm>
          <a:noFill/>
        </p:spPr>
        <p:txBody>
          <a:bodyPr/>
          <a:lstStyle/>
          <a:p>
            <a:r>
              <a:rPr lang="ru-RU" sz="1200" b="1" dirty="0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7624" y="1916832"/>
            <a:ext cx="7089380" cy="783193"/>
          </a:xfrm>
          <a:prstGeom prst="roundRect">
            <a:avLst/>
          </a:prstGeom>
          <a:ln w="28575">
            <a:solidFill>
              <a:srgbClr val="3366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Georgia" pitchFamily="18" charset="0"/>
              </a:rPr>
              <a:t>Самостоятельная работа</a:t>
            </a:r>
            <a:endParaRPr lang="ru-RU" sz="40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4572000" y="4436392"/>
            <a:ext cx="4321175" cy="1512888"/>
          </a:xfrm>
          <a:prstGeom prst="rect">
            <a:avLst/>
          </a:prstGeom>
          <a:ln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/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4572000" y="3212430"/>
            <a:ext cx="4321175" cy="1152525"/>
          </a:xfrm>
          <a:prstGeom prst="rect">
            <a:avLst/>
          </a:prstGeom>
          <a:ln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/>
            <a:endParaRPr lang="en-US" sz="1600"/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179388" y="4436392"/>
            <a:ext cx="4321175" cy="1512888"/>
          </a:xfrm>
          <a:prstGeom prst="rect">
            <a:avLst/>
          </a:prstGeom>
          <a:ln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/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179388" y="3212430"/>
            <a:ext cx="4321175" cy="1152525"/>
          </a:xfrm>
          <a:prstGeom prst="rect">
            <a:avLst/>
          </a:prstGeom>
          <a:ln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/>
            <a:endParaRPr lang="en-US" sz="1600"/>
          </a:p>
        </p:txBody>
      </p:sp>
      <p:graphicFrame>
        <p:nvGraphicFramePr>
          <p:cNvPr id="9523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60363" y="3534692"/>
          <a:ext cx="410368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Формула" r:id="rId3" imgW="2400120" imgH="355320" progId="Equation.3">
                  <p:embed/>
                </p:oleObj>
              </mc:Choice>
              <mc:Fallback>
                <p:oleObj name="Формула" r:id="rId3" imgW="2400120" imgH="3553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3534692"/>
                        <a:ext cx="4103687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716016" y="3669630"/>
          <a:ext cx="4102434" cy="5509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Формула" r:id="rId5" imgW="1701720" imgH="228600" progId="Equation.3">
                  <p:embed/>
                </p:oleObj>
              </mc:Choice>
              <mc:Fallback>
                <p:oleObj name="Формула" r:id="rId5" imgW="17017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669630"/>
                        <a:ext cx="4102434" cy="5509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71550" y="4579267"/>
          <a:ext cx="3094038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4" name="Формула" r:id="rId7" imgW="1320480" imgH="444240" progId="Equation.3">
                  <p:embed/>
                </p:oleObj>
              </mc:Choice>
              <mc:Fallback>
                <p:oleObj name="Формула" r:id="rId7" imgW="132048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579267"/>
                        <a:ext cx="3094038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8" name="Group 6"/>
          <p:cNvGraphicFramePr>
            <a:graphicFrameLocks noGrp="1"/>
          </p:cNvGraphicFramePr>
          <p:nvPr/>
        </p:nvGraphicFramePr>
        <p:xfrm>
          <a:off x="179388" y="1483642"/>
          <a:ext cx="8713787" cy="574675"/>
        </p:xfrm>
        <a:graphic>
          <a:graphicData uri="http://schemas.openxmlformats.org/drawingml/2006/table">
            <a:tbl>
              <a:tblPr/>
              <a:tblGrid>
                <a:gridCol w="4357687"/>
                <a:gridCol w="4356100"/>
              </a:tblGrid>
              <a:tr h="574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eorgia" pitchFamily="18" charset="0"/>
                        </a:rPr>
                        <a:t>Вариант 1.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Georgia" pitchFamily="18" charset="0"/>
                        </a:rPr>
                        <a:t>Вариант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179388" y="2204367"/>
            <a:ext cx="8640762" cy="936625"/>
          </a:xfrm>
          <a:prstGeom prst="rect">
            <a:avLst/>
          </a:prstGeom>
          <a:ln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342900" indent="-342900" algn="ctr">
              <a:buFontTx/>
              <a:buAutoNum type="arabicPeriod"/>
            </a:pPr>
            <a:r>
              <a:rPr lang="ru-RU" sz="2400" b="1" i="1" dirty="0">
                <a:latin typeface="Georgia" pitchFamily="18" charset="0"/>
              </a:rPr>
              <a:t>Выполнить деление многочленов:</a:t>
            </a:r>
            <a:endParaRPr lang="en-US" sz="2400" b="1" i="1" dirty="0">
              <a:latin typeface="Georgia" pitchFamily="18" charset="0"/>
              <a:cs typeface="Times New Roman" pitchFamily="18" charset="0"/>
            </a:endParaRPr>
          </a:p>
        </p:txBody>
      </p:sp>
      <p:graphicFrame>
        <p:nvGraphicFramePr>
          <p:cNvPr id="95251" name="Object 19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711700" y="4580855"/>
          <a:ext cx="4040188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5" name="Формула" r:id="rId9" imgW="1638000" imgH="419040" progId="Equation.3">
                  <p:embed/>
                </p:oleObj>
              </mc:Choice>
              <mc:Fallback>
                <p:oleObj name="Формула" r:id="rId9" imgW="1638000" imgH="41904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1700" y="4580855"/>
                        <a:ext cx="4040188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5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5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0" grpId="0" animBg="1"/>
      <p:bldP spid="95248" grpId="0" animBg="1"/>
      <p:bldP spid="95249" grpId="0" animBg="1"/>
      <p:bldP spid="95247" grpId="0" animBg="1"/>
      <p:bldP spid="952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308" name="Group 52"/>
          <p:cNvGraphicFramePr>
            <a:graphicFrameLocks noGrp="1"/>
          </p:cNvGraphicFramePr>
          <p:nvPr/>
        </p:nvGraphicFramePr>
        <p:xfrm>
          <a:off x="1187450" y="3207553"/>
          <a:ext cx="7632700" cy="1805623"/>
        </p:xfrm>
        <a:graphic>
          <a:graphicData uri="http://schemas.openxmlformats.org/drawingml/2006/table">
            <a:tbl>
              <a:tblPr/>
              <a:tblGrid>
                <a:gridCol w="792163"/>
                <a:gridCol w="3524250"/>
                <a:gridCol w="3316287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Georgia" pitchFamily="18" charset="0"/>
                        </a:rPr>
                        <a:t>Вариант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Georgia" pitchFamily="18" charset="0"/>
                        </a:rPr>
                        <a:t>Вариант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3х –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3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–х+1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2FF"/>
                    </a:solidFill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2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301" name="Object 45"/>
          <p:cNvGraphicFramePr>
            <a:graphicFrameLocks noGrp="1" noChangeAspect="1"/>
          </p:cNvGraphicFramePr>
          <p:nvPr>
            <p:ph sz="half" idx="1"/>
          </p:nvPr>
        </p:nvGraphicFramePr>
        <p:xfrm>
          <a:off x="2628900" y="4449043"/>
          <a:ext cx="16779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3" name="Формула" r:id="rId3" imgW="799920" imgH="228600" progId="Equation.3">
                  <p:embed/>
                </p:oleObj>
              </mc:Choice>
              <mc:Fallback>
                <p:oleObj name="Формула" r:id="rId3" imgW="799920" imgH="22860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4449043"/>
                        <a:ext cx="1677988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302" name="Object 46"/>
          <p:cNvGraphicFramePr>
            <a:graphicFrameLocks noGrp="1" noChangeAspect="1"/>
          </p:cNvGraphicFramePr>
          <p:nvPr>
            <p:ph sz="half" idx="2"/>
          </p:nvPr>
        </p:nvGraphicFramePr>
        <p:xfrm>
          <a:off x="5935663" y="4449043"/>
          <a:ext cx="187642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4" name="Формула" r:id="rId5" imgW="774360" imgH="203040" progId="Equation.3">
                  <p:embed/>
                </p:oleObj>
              </mc:Choice>
              <mc:Fallback>
                <p:oleObj name="Формула" r:id="rId5" imgW="774360" imgH="20304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5663" y="4449043"/>
                        <a:ext cx="187642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303" name="Rectangle 47"/>
          <p:cNvSpPr>
            <a:spLocks noChangeArrowheads="1"/>
          </p:cNvSpPr>
          <p:nvPr/>
        </p:nvSpPr>
        <p:spPr bwMode="auto">
          <a:xfrm>
            <a:off x="1692275" y="1940728"/>
            <a:ext cx="345598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ru-RU" sz="4400" b="1" i="1">
                <a:solidFill>
                  <a:srgbClr val="006600"/>
                </a:solidFill>
                <a:latin typeface="Georgia" pitchFamily="18" charset="0"/>
              </a:rPr>
              <a:t>Ответы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5" descr="H:\Documents and Settings\Aida\Рабочий стол\текстуры и фоны, клипарты\idpenc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193082">
            <a:off x="6007100" y="5621338"/>
            <a:ext cx="2598738" cy="17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H:\Documents and Settings\Aida\Рабочий стол\текстуры и фоны, клипарты\новеньки картинки\pencil rolling hc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4788" y="5970588"/>
            <a:ext cx="26971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58775" y="2360613"/>
            <a:ext cx="8893175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 i="1">
                <a:solidFill>
                  <a:srgbClr val="006666"/>
                </a:solidFill>
                <a:latin typeface="Georgia" pitchFamily="18" charset="0"/>
              </a:rPr>
              <a:t>Деление многочлена на многочлен.</a:t>
            </a:r>
          </a:p>
          <a:p>
            <a:pPr algn="ctr">
              <a:spcBef>
                <a:spcPct val="50000"/>
              </a:spcBef>
            </a:pPr>
            <a:r>
              <a:rPr lang="ru-RU" sz="4400" b="1" i="1">
                <a:solidFill>
                  <a:srgbClr val="006666"/>
                </a:solidFill>
                <a:latin typeface="Georgia" pitchFamily="18" charset="0"/>
              </a:rPr>
              <a:t>Схема Горнера.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71550" y="1412875"/>
            <a:ext cx="5040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i="1" u="sng">
                <a:latin typeface="Georgia" pitchFamily="18" charset="0"/>
              </a:rPr>
              <a:t>Тема урока:</a:t>
            </a:r>
          </a:p>
        </p:txBody>
      </p:sp>
      <p:sp>
        <p:nvSpPr>
          <p:cNvPr id="6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39079" y="6453336"/>
            <a:ext cx="6553201" cy="260350"/>
          </a:xfrm>
          <a:noFill/>
        </p:spPr>
        <p:txBody>
          <a:bodyPr/>
          <a:lstStyle/>
          <a:p>
            <a:r>
              <a:rPr lang="ru-RU" sz="1200" b="1" dirty="0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г. Крымска Е.В. Малая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AutoShape 4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№1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187450" y="1557338"/>
            <a:ext cx="77057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Выполнить деление многочлена                                                        Р(х) = 2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х</a:t>
            </a:r>
            <a:r>
              <a:rPr lang="ru-RU" sz="44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>
                <a:solidFill>
                  <a:schemeClr val="tx2"/>
                </a:solidFill>
                <a:latin typeface="Georgia" pitchFamily="18" charset="0"/>
              </a:rPr>
              <a:t> – 3х + 5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                    на многочлен </a:t>
            </a:r>
            <a:r>
              <a:rPr lang="en-US" sz="3600" b="1" i="1">
                <a:solidFill>
                  <a:schemeClr val="tx2"/>
                </a:solidFill>
                <a:latin typeface="Georgia" pitchFamily="18" charset="0"/>
              </a:rPr>
              <a:t>Q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(х) = </a:t>
            </a:r>
            <a:r>
              <a:rPr lang="ru-RU" sz="4800" b="1" i="1">
                <a:solidFill>
                  <a:schemeClr val="tx2"/>
                </a:solidFill>
                <a:latin typeface="Georgia" pitchFamily="18" charset="0"/>
              </a:rPr>
              <a:t>х –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/>
          </p:cNvSpPr>
          <p:nvPr>
            <p:ph type="body" sz="half" idx="1"/>
          </p:nvPr>
        </p:nvSpPr>
        <p:spPr>
          <a:xfrm>
            <a:off x="817563" y="1125538"/>
            <a:ext cx="8362950" cy="4525962"/>
          </a:xfrm>
        </p:spPr>
        <p:txBody>
          <a:bodyPr/>
          <a:lstStyle/>
          <a:p>
            <a:r>
              <a:rPr lang="ru-RU" sz="2800" b="1" i="1" smtClean="0">
                <a:latin typeface="Georgia" pitchFamily="18" charset="0"/>
              </a:rPr>
              <a:t>Выполнить деление многочленов</a:t>
            </a:r>
          </a:p>
          <a:p>
            <a:pPr>
              <a:buFont typeface="Arial" charset="0"/>
              <a:buNone/>
            </a:pPr>
            <a:r>
              <a:rPr lang="ru-RU" sz="4400" b="1" i="1" smtClean="0">
                <a:latin typeface="Georgia" pitchFamily="18" charset="0"/>
              </a:rPr>
              <a:t>Р(х) = 2 х</a:t>
            </a:r>
            <a:r>
              <a:rPr lang="ru-RU" sz="4400" b="1" i="1" baseline="30000" smtClean="0">
                <a:latin typeface="Georgia" pitchFamily="18" charset="0"/>
              </a:rPr>
              <a:t>3 </a:t>
            </a:r>
            <a:r>
              <a:rPr lang="ru-RU" sz="4400" b="1" i="1" smtClean="0">
                <a:latin typeface="Georgia" pitchFamily="18" charset="0"/>
              </a:rPr>
              <a:t>+ 0х</a:t>
            </a:r>
            <a:r>
              <a:rPr lang="ru-RU" sz="4400" b="1" i="1" baseline="30000" smtClean="0">
                <a:latin typeface="Georgia" pitchFamily="18" charset="0"/>
              </a:rPr>
              <a:t>2</a:t>
            </a:r>
            <a:r>
              <a:rPr lang="ru-RU" sz="2800" b="1" i="1" smtClean="0">
                <a:latin typeface="Georgia" pitchFamily="18" charset="0"/>
              </a:rPr>
              <a:t> </a:t>
            </a:r>
            <a:r>
              <a:rPr lang="ru-RU" sz="4400" b="1" i="1" smtClean="0"/>
              <a:t>–</a:t>
            </a:r>
            <a:r>
              <a:rPr lang="ru-RU" sz="4400" b="1" i="1" smtClean="0">
                <a:latin typeface="Georgia" pitchFamily="18" charset="0"/>
              </a:rPr>
              <a:t> 3 х + 5</a:t>
            </a:r>
            <a:r>
              <a:rPr lang="ru-RU" sz="2800" b="1" i="1" smtClean="0">
                <a:latin typeface="Georgia" pitchFamily="18" charset="0"/>
              </a:rPr>
              <a:t>                           </a:t>
            </a:r>
          </a:p>
          <a:p>
            <a:pPr>
              <a:buFont typeface="Arial" charset="0"/>
              <a:buNone/>
            </a:pPr>
            <a:endParaRPr lang="ru-RU" sz="1400" b="1" i="1" smtClean="0">
              <a:latin typeface="Georgia" pitchFamily="18" charset="0"/>
            </a:endParaRPr>
          </a:p>
          <a:p>
            <a:pPr>
              <a:buFont typeface="Arial" charset="0"/>
              <a:buNone/>
            </a:pPr>
            <a:r>
              <a:rPr lang="ru-RU" sz="2800" b="1" i="1" smtClean="0">
                <a:latin typeface="Georgia" pitchFamily="18" charset="0"/>
              </a:rPr>
              <a:t>на    </a:t>
            </a:r>
            <a:r>
              <a:rPr lang="en-US" sz="4400" b="1" i="1" smtClean="0">
                <a:latin typeface="Georgia" pitchFamily="18" charset="0"/>
              </a:rPr>
              <a:t>Q</a:t>
            </a:r>
            <a:r>
              <a:rPr lang="ru-RU" sz="4400" b="1" i="1" smtClean="0">
                <a:latin typeface="Georgia" pitchFamily="18" charset="0"/>
              </a:rPr>
              <a:t>(х) = х </a:t>
            </a:r>
            <a:r>
              <a:rPr lang="ru-RU" sz="4400" b="1" i="1" smtClean="0"/>
              <a:t>–</a:t>
            </a:r>
            <a:r>
              <a:rPr lang="ru-RU" sz="4400" b="1" i="1" smtClean="0">
                <a:latin typeface="Georgia" pitchFamily="18" charset="0"/>
              </a:rPr>
              <a:t> 4</a:t>
            </a:r>
            <a:endParaRPr lang="en-US" sz="4400" b="1" i="1" smtClean="0">
              <a:latin typeface="Georgia" pitchFamily="18" charset="0"/>
            </a:endParaRPr>
          </a:p>
        </p:txBody>
      </p:sp>
      <p:graphicFrame>
        <p:nvGraphicFramePr>
          <p:cNvPr id="99332" name="Group 4"/>
          <p:cNvGraphicFramePr>
            <a:graphicFrameLocks noGrp="1"/>
          </p:cNvGraphicFramePr>
          <p:nvPr/>
        </p:nvGraphicFramePr>
        <p:xfrm>
          <a:off x="2124075" y="4178300"/>
          <a:ext cx="6096000" cy="1943101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5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9352" name="Oval 24"/>
          <p:cNvSpPr>
            <a:spLocks noChangeArrowheads="1"/>
          </p:cNvSpPr>
          <p:nvPr/>
        </p:nvSpPr>
        <p:spPr bwMode="auto">
          <a:xfrm>
            <a:off x="2484438" y="1730375"/>
            <a:ext cx="792162" cy="719138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2</a:t>
            </a:r>
          </a:p>
        </p:txBody>
      </p:sp>
      <p:sp>
        <p:nvSpPr>
          <p:cNvPr id="99353" name="Oval 25"/>
          <p:cNvSpPr>
            <a:spLocks noChangeArrowheads="1"/>
          </p:cNvSpPr>
          <p:nvPr/>
        </p:nvSpPr>
        <p:spPr bwMode="auto">
          <a:xfrm>
            <a:off x="4140200" y="1730375"/>
            <a:ext cx="720725" cy="647700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0</a:t>
            </a:r>
          </a:p>
        </p:txBody>
      </p:sp>
      <p:sp>
        <p:nvSpPr>
          <p:cNvPr id="99354" name="Oval 26"/>
          <p:cNvSpPr>
            <a:spLocks noChangeArrowheads="1"/>
          </p:cNvSpPr>
          <p:nvPr/>
        </p:nvSpPr>
        <p:spPr bwMode="auto">
          <a:xfrm>
            <a:off x="5580063" y="1730375"/>
            <a:ext cx="792162" cy="720725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–3</a:t>
            </a:r>
          </a:p>
        </p:txBody>
      </p:sp>
      <p:sp>
        <p:nvSpPr>
          <p:cNvPr id="99355" name="Oval 27"/>
          <p:cNvSpPr>
            <a:spLocks noChangeArrowheads="1"/>
          </p:cNvSpPr>
          <p:nvPr/>
        </p:nvSpPr>
        <p:spPr bwMode="auto">
          <a:xfrm>
            <a:off x="7308850" y="1658938"/>
            <a:ext cx="792163" cy="719137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5</a:t>
            </a:r>
          </a:p>
        </p:txBody>
      </p:sp>
      <p:sp>
        <p:nvSpPr>
          <p:cNvPr id="99356" name="Freeform 28"/>
          <p:cNvSpPr>
            <a:spLocks/>
          </p:cNvSpPr>
          <p:nvPr/>
        </p:nvSpPr>
        <p:spPr bwMode="auto">
          <a:xfrm>
            <a:off x="2771775" y="2306638"/>
            <a:ext cx="1152525" cy="2087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8" y="676"/>
              </a:cxn>
            </a:cxnLst>
            <a:rect l="0" t="0" r="r" b="b"/>
            <a:pathLst>
              <a:path w="658" h="676">
                <a:moveTo>
                  <a:pt x="0" y="0"/>
                </a:moveTo>
                <a:lnTo>
                  <a:pt x="658" y="676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57" name="Oval 29"/>
          <p:cNvSpPr>
            <a:spLocks noChangeArrowheads="1"/>
          </p:cNvSpPr>
          <p:nvPr/>
        </p:nvSpPr>
        <p:spPr bwMode="auto">
          <a:xfrm>
            <a:off x="3636963" y="4394200"/>
            <a:ext cx="576262" cy="576263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2</a:t>
            </a:r>
          </a:p>
        </p:txBody>
      </p:sp>
      <p:sp>
        <p:nvSpPr>
          <p:cNvPr id="99358" name="Freeform 30"/>
          <p:cNvSpPr>
            <a:spLocks/>
          </p:cNvSpPr>
          <p:nvPr/>
        </p:nvSpPr>
        <p:spPr bwMode="auto">
          <a:xfrm>
            <a:off x="4211638" y="2162175"/>
            <a:ext cx="1152525" cy="2087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8" y="676"/>
              </a:cxn>
            </a:cxnLst>
            <a:rect l="0" t="0" r="r" b="b"/>
            <a:pathLst>
              <a:path w="658" h="676">
                <a:moveTo>
                  <a:pt x="0" y="0"/>
                </a:moveTo>
                <a:lnTo>
                  <a:pt x="658" y="676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59" name="Oval 31"/>
          <p:cNvSpPr>
            <a:spLocks noChangeArrowheads="1"/>
          </p:cNvSpPr>
          <p:nvPr/>
        </p:nvSpPr>
        <p:spPr bwMode="auto">
          <a:xfrm>
            <a:off x="4860925" y="4394200"/>
            <a:ext cx="576263" cy="576263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0</a:t>
            </a:r>
          </a:p>
        </p:txBody>
      </p:sp>
      <p:sp>
        <p:nvSpPr>
          <p:cNvPr id="99360" name="Freeform 32"/>
          <p:cNvSpPr>
            <a:spLocks/>
          </p:cNvSpPr>
          <p:nvPr/>
        </p:nvSpPr>
        <p:spPr bwMode="auto">
          <a:xfrm rot="587477">
            <a:off x="5724525" y="2306638"/>
            <a:ext cx="1152525" cy="2087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8" y="676"/>
              </a:cxn>
            </a:cxnLst>
            <a:rect l="0" t="0" r="r" b="b"/>
            <a:pathLst>
              <a:path w="658" h="676">
                <a:moveTo>
                  <a:pt x="0" y="0"/>
                </a:moveTo>
                <a:lnTo>
                  <a:pt x="658" y="676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1" name="Oval 33"/>
          <p:cNvSpPr>
            <a:spLocks noChangeArrowheads="1"/>
          </p:cNvSpPr>
          <p:nvPr/>
        </p:nvSpPr>
        <p:spPr bwMode="auto">
          <a:xfrm>
            <a:off x="6156325" y="4394200"/>
            <a:ext cx="576263" cy="576263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-3</a:t>
            </a:r>
          </a:p>
        </p:txBody>
      </p:sp>
      <p:sp>
        <p:nvSpPr>
          <p:cNvPr id="99362" name="Freeform 34"/>
          <p:cNvSpPr>
            <a:spLocks/>
          </p:cNvSpPr>
          <p:nvPr/>
        </p:nvSpPr>
        <p:spPr bwMode="auto">
          <a:xfrm rot="715472">
            <a:off x="7092950" y="2306638"/>
            <a:ext cx="1152525" cy="2087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8" y="676"/>
              </a:cxn>
            </a:cxnLst>
            <a:rect l="0" t="0" r="r" b="b"/>
            <a:pathLst>
              <a:path w="658" h="676">
                <a:moveTo>
                  <a:pt x="0" y="0"/>
                </a:moveTo>
                <a:lnTo>
                  <a:pt x="658" y="676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3" name="Oval 35"/>
          <p:cNvSpPr>
            <a:spLocks noChangeArrowheads="1"/>
          </p:cNvSpPr>
          <p:nvPr/>
        </p:nvSpPr>
        <p:spPr bwMode="auto">
          <a:xfrm>
            <a:off x="7380288" y="4394200"/>
            <a:ext cx="576262" cy="576263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5</a:t>
            </a:r>
          </a:p>
        </p:txBody>
      </p:sp>
      <p:sp>
        <p:nvSpPr>
          <p:cNvPr id="99364" name="Oval 36"/>
          <p:cNvSpPr>
            <a:spLocks noChangeArrowheads="1"/>
          </p:cNvSpPr>
          <p:nvPr/>
        </p:nvSpPr>
        <p:spPr bwMode="auto">
          <a:xfrm>
            <a:off x="4427538" y="2882900"/>
            <a:ext cx="792162" cy="720725"/>
          </a:xfrm>
          <a:prstGeom prst="ellipse">
            <a:avLst/>
          </a:prstGeom>
          <a:ln w="28575">
            <a:solidFill>
              <a:schemeClr val="accent1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4</a:t>
            </a:r>
          </a:p>
        </p:txBody>
      </p:sp>
      <p:sp>
        <p:nvSpPr>
          <p:cNvPr id="99365" name="Freeform 37"/>
          <p:cNvSpPr>
            <a:spLocks/>
          </p:cNvSpPr>
          <p:nvPr/>
        </p:nvSpPr>
        <p:spPr bwMode="auto">
          <a:xfrm rot="592619" flipH="1">
            <a:off x="3081338" y="3070225"/>
            <a:ext cx="896937" cy="2457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8" y="676"/>
              </a:cxn>
            </a:cxnLst>
            <a:rect l="0" t="0" r="r" b="b"/>
            <a:pathLst>
              <a:path w="658" h="676">
                <a:moveTo>
                  <a:pt x="0" y="0"/>
                </a:moveTo>
                <a:lnTo>
                  <a:pt x="658" y="676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6" name="Oval 38"/>
          <p:cNvSpPr>
            <a:spLocks noChangeArrowheads="1"/>
          </p:cNvSpPr>
          <p:nvPr/>
        </p:nvSpPr>
        <p:spPr bwMode="auto">
          <a:xfrm>
            <a:off x="2411413" y="5402263"/>
            <a:ext cx="576262" cy="576262"/>
          </a:xfrm>
          <a:prstGeom prst="ellipse">
            <a:avLst/>
          </a:prstGeom>
          <a:ln w="19050">
            <a:solidFill>
              <a:srgbClr val="336699"/>
            </a:solidFill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3600" b="1" i="1">
                <a:latin typeface="Georgia" pitchFamily="18" charset="0"/>
              </a:rPr>
              <a:t>4</a:t>
            </a:r>
          </a:p>
        </p:txBody>
      </p:sp>
      <p:sp>
        <p:nvSpPr>
          <p:cNvPr id="99367" name="Freeform 39"/>
          <p:cNvSpPr>
            <a:spLocks/>
          </p:cNvSpPr>
          <p:nvPr/>
        </p:nvSpPr>
        <p:spPr bwMode="auto">
          <a:xfrm rot="13409909" flipH="1">
            <a:off x="4079875" y="4705350"/>
            <a:ext cx="571500" cy="630238"/>
          </a:xfrm>
          <a:custGeom>
            <a:avLst/>
            <a:gdLst/>
            <a:ahLst/>
            <a:cxnLst>
              <a:cxn ang="0">
                <a:pos x="0" y="988"/>
              </a:cxn>
              <a:cxn ang="0">
                <a:pos x="970" y="0"/>
              </a:cxn>
            </a:cxnLst>
            <a:rect l="0" t="0" r="r" b="b"/>
            <a:pathLst>
              <a:path w="970" h="988">
                <a:moveTo>
                  <a:pt x="0" y="988"/>
                </a:moveTo>
                <a:lnTo>
                  <a:pt x="970" y="0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9368" name="Text Box 40"/>
          <p:cNvSpPr txBox="1">
            <a:spLocks noChangeArrowheads="1"/>
          </p:cNvSpPr>
          <p:nvPr/>
        </p:nvSpPr>
        <p:spPr bwMode="auto">
          <a:xfrm>
            <a:off x="3636963" y="5295107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>
                <a:latin typeface="Georgia" pitchFamily="18" charset="0"/>
              </a:rPr>
              <a:t>2</a:t>
            </a:r>
          </a:p>
        </p:txBody>
      </p:sp>
      <p:sp>
        <p:nvSpPr>
          <p:cNvPr id="99369" name="Text Box 41"/>
          <p:cNvSpPr txBox="1">
            <a:spLocks noChangeArrowheads="1"/>
          </p:cNvSpPr>
          <p:nvPr/>
        </p:nvSpPr>
        <p:spPr bwMode="auto">
          <a:xfrm>
            <a:off x="4860925" y="5295107"/>
            <a:ext cx="576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latin typeface="Georgia" pitchFamily="18" charset="0"/>
              </a:rPr>
              <a:t>8</a:t>
            </a:r>
          </a:p>
        </p:txBody>
      </p:sp>
      <p:sp>
        <p:nvSpPr>
          <p:cNvPr id="99370" name="Text Box 42"/>
          <p:cNvSpPr txBox="1">
            <a:spLocks noChangeArrowheads="1"/>
          </p:cNvSpPr>
          <p:nvPr/>
        </p:nvSpPr>
        <p:spPr bwMode="auto">
          <a:xfrm>
            <a:off x="5940425" y="5295107"/>
            <a:ext cx="86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latin typeface="Georgia" pitchFamily="18" charset="0"/>
              </a:rPr>
              <a:t>29</a:t>
            </a:r>
          </a:p>
        </p:txBody>
      </p:sp>
      <p:sp>
        <p:nvSpPr>
          <p:cNvPr id="99371" name="Text Box 43"/>
          <p:cNvSpPr txBox="1">
            <a:spLocks noChangeArrowheads="1"/>
          </p:cNvSpPr>
          <p:nvPr/>
        </p:nvSpPr>
        <p:spPr bwMode="auto">
          <a:xfrm>
            <a:off x="7019925" y="5295107"/>
            <a:ext cx="1081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latin typeface="Georgia" pitchFamily="18" charset="0"/>
              </a:rPr>
              <a:t>121</a:t>
            </a:r>
          </a:p>
        </p:txBody>
      </p:sp>
      <p:sp>
        <p:nvSpPr>
          <p:cNvPr id="99372" name="AutoShape 44"/>
          <p:cNvSpPr>
            <a:spLocks noChangeArrowheads="1"/>
          </p:cNvSpPr>
          <p:nvPr/>
        </p:nvSpPr>
        <p:spPr bwMode="auto">
          <a:xfrm rot="10800000">
            <a:off x="3276600" y="1658938"/>
            <a:ext cx="5903913" cy="2160587"/>
          </a:xfrm>
          <a:prstGeom prst="cloudCallout">
            <a:avLst>
              <a:gd name="adj1" fmla="val 17083"/>
              <a:gd name="adj2" fmla="val -141185"/>
            </a:avLst>
          </a:prstGeom>
          <a:solidFill>
            <a:srgbClr val="CCFFCC"/>
          </a:solidFill>
          <a:ln w="28575">
            <a:solidFill>
              <a:srgbClr val="3366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ot="10800000"/>
          <a:lstStyle/>
          <a:p>
            <a:pPr algn="ctr"/>
            <a:r>
              <a:rPr lang="ru-RU" sz="4000" b="1" i="1">
                <a:solidFill>
                  <a:srgbClr val="FF0000"/>
                </a:solidFill>
                <a:latin typeface="Georgia" pitchFamily="18" charset="0"/>
              </a:rPr>
              <a:t>4</a:t>
            </a:r>
            <a:r>
              <a:rPr lang="en-US" sz="4000" b="1" i="1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·</a:t>
            </a:r>
            <a:r>
              <a:rPr lang="ru-RU" sz="4000" b="1" i="1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2+0=8</a:t>
            </a:r>
            <a:endParaRPr lang="en-US" sz="4000" b="1" i="1">
              <a:solidFill>
                <a:srgbClr val="FF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9373" name="AutoShape 45"/>
          <p:cNvSpPr>
            <a:spLocks noChangeArrowheads="1"/>
          </p:cNvSpPr>
          <p:nvPr/>
        </p:nvSpPr>
        <p:spPr bwMode="auto">
          <a:xfrm rot="10800000">
            <a:off x="3203575" y="1658938"/>
            <a:ext cx="5903913" cy="2160587"/>
          </a:xfrm>
          <a:prstGeom prst="cloudCallout">
            <a:avLst>
              <a:gd name="adj1" fmla="val -2088"/>
              <a:gd name="adj2" fmla="val -135819"/>
            </a:avLst>
          </a:prstGeom>
          <a:solidFill>
            <a:srgbClr val="CCFFCC"/>
          </a:solidFill>
          <a:ln w="28575">
            <a:solidFill>
              <a:srgbClr val="3366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ot="10800000"/>
          <a:lstStyle/>
          <a:p>
            <a:pPr algn="ctr"/>
            <a:r>
              <a:rPr lang="ru-RU" sz="4000" b="1" i="1">
                <a:solidFill>
                  <a:srgbClr val="FF0000"/>
                </a:solidFill>
                <a:latin typeface="Georgia" pitchFamily="18" charset="0"/>
              </a:rPr>
              <a:t>4</a:t>
            </a:r>
            <a:r>
              <a:rPr lang="en-US" sz="4000" b="1" i="1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·</a:t>
            </a:r>
            <a:r>
              <a:rPr lang="ru-RU" sz="4000" b="1" i="1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8 – 3 = 29</a:t>
            </a:r>
            <a:endParaRPr lang="en-US" sz="4000" b="1" i="1">
              <a:solidFill>
                <a:srgbClr val="FF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9374" name="AutoShape 46"/>
          <p:cNvSpPr>
            <a:spLocks noChangeArrowheads="1"/>
          </p:cNvSpPr>
          <p:nvPr/>
        </p:nvSpPr>
        <p:spPr bwMode="auto">
          <a:xfrm rot="10800000">
            <a:off x="3276600" y="1658938"/>
            <a:ext cx="5903913" cy="2160587"/>
          </a:xfrm>
          <a:prstGeom prst="cloudCallout">
            <a:avLst>
              <a:gd name="adj1" fmla="val -23060"/>
              <a:gd name="adj2" fmla="val -142361"/>
            </a:avLst>
          </a:prstGeom>
          <a:solidFill>
            <a:srgbClr val="CCFFCC"/>
          </a:solidFill>
          <a:ln w="28575">
            <a:solidFill>
              <a:srgbClr val="3366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rot="10800000"/>
          <a:lstStyle/>
          <a:p>
            <a:pPr algn="ctr"/>
            <a:r>
              <a:rPr lang="ru-RU" sz="4000" b="1" i="1">
                <a:solidFill>
                  <a:srgbClr val="FF0000"/>
                </a:solidFill>
                <a:latin typeface="Georgia" pitchFamily="18" charset="0"/>
              </a:rPr>
              <a:t>4</a:t>
            </a:r>
            <a:r>
              <a:rPr lang="en-US" sz="4000" b="1" i="1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·</a:t>
            </a:r>
            <a:r>
              <a:rPr lang="ru-RU" sz="4000" b="1" i="1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29 + 5 = 121</a:t>
            </a:r>
            <a:endParaRPr lang="en-US" sz="4000" b="1" i="1">
              <a:solidFill>
                <a:srgbClr val="FF00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99376" name="AutoShape 48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№1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9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9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9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9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8" presetClass="exit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47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9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9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xit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61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9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9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8" presetClass="exit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75" dur="500"/>
                                        <p:tgtEl>
                                          <p:spTgt spid="99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9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9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9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8" presetClass="exit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89" dur="500"/>
                                        <p:tgtEl>
                                          <p:spTgt spid="99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9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9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8" presetClass="exit" presetSubtype="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110" dur="500"/>
                                        <p:tgtEl>
                                          <p:spTgt spid="99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9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2000"/>
                                        <p:tgtEl>
                                          <p:spTgt spid="99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99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99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2" grpId="0" animBg="1"/>
      <p:bldP spid="99353" grpId="0" animBg="1"/>
      <p:bldP spid="99354" grpId="0" animBg="1"/>
      <p:bldP spid="99355" grpId="0" animBg="1"/>
      <p:bldP spid="99356" grpId="0" animBg="1"/>
      <p:bldP spid="99356" grpId="1" animBg="1"/>
      <p:bldP spid="99357" grpId="0" animBg="1"/>
      <p:bldP spid="99358" grpId="0" animBg="1"/>
      <p:bldP spid="99358" grpId="1" animBg="1"/>
      <p:bldP spid="99359" grpId="0" animBg="1"/>
      <p:bldP spid="99360" grpId="0" animBg="1"/>
      <p:bldP spid="99360" grpId="1" animBg="1"/>
      <p:bldP spid="99361" grpId="0" animBg="1"/>
      <p:bldP spid="99362" grpId="0" animBg="1"/>
      <p:bldP spid="99362" grpId="1" animBg="1"/>
      <p:bldP spid="99363" grpId="0" animBg="1"/>
      <p:bldP spid="99364" grpId="0" animBg="1"/>
      <p:bldP spid="99365" grpId="0" animBg="1"/>
      <p:bldP spid="99365" grpId="1" animBg="1"/>
      <p:bldP spid="99366" grpId="0" animBg="1"/>
      <p:bldP spid="99367" grpId="0" animBg="1"/>
      <p:bldP spid="99368" grpId="0"/>
      <p:bldP spid="99369" grpId="0"/>
      <p:bldP spid="99370" grpId="0"/>
      <p:bldP spid="99371" grpId="0"/>
      <p:bldP spid="99372" grpId="0" animBg="1"/>
      <p:bldP spid="99373" grpId="0" animBg="1"/>
      <p:bldP spid="993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/>
          </p:cNvSpPr>
          <p:nvPr>
            <p:ph type="title"/>
          </p:nvPr>
        </p:nvSpPr>
        <p:spPr>
          <a:xfrm>
            <a:off x="971550" y="333375"/>
            <a:ext cx="7772400" cy="487363"/>
          </a:xfrm>
        </p:spPr>
        <p:txBody>
          <a:bodyPr/>
          <a:lstStyle/>
          <a:p>
            <a:r>
              <a:rPr lang="ru-RU" sz="3700" b="1" i="1" u="sng" smtClean="0">
                <a:solidFill>
                  <a:srgbClr val="006600"/>
                </a:solidFill>
                <a:latin typeface="Georgia" pitchFamily="18" charset="0"/>
              </a:rPr>
              <a:t>Схема Горнера:</a:t>
            </a:r>
          </a:p>
        </p:txBody>
      </p:sp>
      <p:sp>
        <p:nvSpPr>
          <p:cNvPr id="100355" name="Rectangle 3"/>
          <p:cNvSpPr>
            <a:spLocks noGrp="1"/>
          </p:cNvSpPr>
          <p:nvPr>
            <p:ph type="body" sz="half" idx="1"/>
          </p:nvPr>
        </p:nvSpPr>
        <p:spPr>
          <a:xfrm>
            <a:off x="781050" y="836613"/>
            <a:ext cx="8362950" cy="431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b="1" i="1" smtClean="0">
                <a:solidFill>
                  <a:schemeClr val="tx2"/>
                </a:solidFill>
                <a:latin typeface="Georgia" pitchFamily="18" charset="0"/>
              </a:rPr>
              <a:t>Выполнить деление многочленов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b="1" i="1" smtClean="0">
              <a:latin typeface="Georgia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800" b="1" i="1" smtClean="0">
              <a:latin typeface="Georgia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800" b="1" i="1" smtClean="0">
                <a:latin typeface="Georgia" pitchFamily="18" charset="0"/>
              </a:rPr>
              <a:t> </a:t>
            </a:r>
          </a:p>
        </p:txBody>
      </p:sp>
      <p:graphicFrame>
        <p:nvGraphicFramePr>
          <p:cNvPr id="100429" name="Group 77"/>
          <p:cNvGraphicFramePr>
            <a:graphicFrameLocks noGrp="1"/>
          </p:cNvGraphicFramePr>
          <p:nvPr/>
        </p:nvGraphicFramePr>
        <p:xfrm>
          <a:off x="1187450" y="2924175"/>
          <a:ext cx="7632700" cy="1989138"/>
        </p:xfrm>
        <a:graphic>
          <a:graphicData uri="http://schemas.openxmlformats.org/drawingml/2006/table">
            <a:tbl>
              <a:tblPr/>
              <a:tblGrid>
                <a:gridCol w="792163"/>
                <a:gridCol w="936625"/>
                <a:gridCol w="1655762"/>
                <a:gridCol w="1584325"/>
                <a:gridCol w="1584325"/>
                <a:gridCol w="503238"/>
                <a:gridCol w="576262"/>
              </a:tblGrid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DB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DBFF"/>
                    </a:solidFill>
                  </a:tcPr>
                </a:tc>
              </a:tr>
              <a:tr h="1339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F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F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F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F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F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F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4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0F2D9"/>
                    </a:solidFill>
                  </a:tcPr>
                </a:tc>
              </a:tr>
            </a:tbl>
          </a:graphicData>
        </a:graphic>
      </p:graphicFrame>
      <p:sp>
        <p:nvSpPr>
          <p:cNvPr id="100382" name="Freeform 30"/>
          <p:cNvSpPr>
            <a:spLocks/>
          </p:cNvSpPr>
          <p:nvPr/>
        </p:nvSpPr>
        <p:spPr bwMode="auto">
          <a:xfrm rot="13409909" flipH="1">
            <a:off x="2484438" y="3429000"/>
            <a:ext cx="571500" cy="630238"/>
          </a:xfrm>
          <a:custGeom>
            <a:avLst/>
            <a:gdLst/>
            <a:ahLst/>
            <a:cxnLst>
              <a:cxn ang="0">
                <a:pos x="0" y="988"/>
              </a:cxn>
              <a:cxn ang="0">
                <a:pos x="970" y="0"/>
              </a:cxn>
            </a:cxnLst>
            <a:rect l="0" t="0" r="r" b="b"/>
            <a:pathLst>
              <a:path w="970" h="988">
                <a:moveTo>
                  <a:pt x="0" y="988"/>
                </a:moveTo>
                <a:lnTo>
                  <a:pt x="970" y="0"/>
                </a:lnTo>
              </a:path>
            </a:pathLst>
          </a:custGeom>
          <a:noFill/>
          <a:ln w="635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0383" name="Text Box 31"/>
          <p:cNvSpPr txBox="1">
            <a:spLocks noChangeArrowheads="1"/>
          </p:cNvSpPr>
          <p:nvPr/>
        </p:nvSpPr>
        <p:spPr bwMode="auto">
          <a:xfrm>
            <a:off x="1403350" y="3933825"/>
            <a:ext cx="1081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>
                <a:latin typeface="Georgia" pitchFamily="18" charset="0"/>
              </a:rPr>
              <a:t>к</a:t>
            </a:r>
          </a:p>
        </p:txBody>
      </p:sp>
      <p:graphicFrame>
        <p:nvGraphicFramePr>
          <p:cNvPr id="100384" name="Object 32"/>
          <p:cNvGraphicFramePr>
            <a:graphicFrameLocks noChangeAspect="1"/>
          </p:cNvGraphicFramePr>
          <p:nvPr/>
        </p:nvGraphicFramePr>
        <p:xfrm>
          <a:off x="1259632" y="1457324"/>
          <a:ext cx="7294594" cy="675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2" name="Формула" r:id="rId3" imgW="2908080" imgH="241200" progId="Equation.3">
                  <p:embed/>
                </p:oleObj>
              </mc:Choice>
              <mc:Fallback>
                <p:oleObj name="Формула" r:id="rId3" imgW="2908080" imgH="2412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57324"/>
                        <a:ext cx="7294594" cy="6755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85" name="Object 3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195513" y="2882900"/>
          <a:ext cx="62071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3" name="Формула" r:id="rId5" imgW="215640" imgH="228600" progId="Equation.3">
                  <p:embed/>
                </p:oleObj>
              </mc:Choice>
              <mc:Fallback>
                <p:oleObj name="Формула" r:id="rId5" imgW="215640" imgH="2286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2882900"/>
                        <a:ext cx="620712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86" name="Object 3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492500" y="2862263"/>
          <a:ext cx="571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4" name="Формула" r:id="rId7" imgW="190440" imgH="215640" progId="Equation.3">
                  <p:embed/>
                </p:oleObj>
              </mc:Choice>
              <mc:Fallback>
                <p:oleObj name="Формула" r:id="rId7" imgW="190440" imgH="215640" progId="Equation.3">
                  <p:embed/>
                  <p:pic>
                    <p:nvPicPr>
                      <p:cNvPr id="0" name="Picture 3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2862263"/>
                        <a:ext cx="5715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87" name="Object 35"/>
          <p:cNvGraphicFramePr>
            <a:graphicFrameLocks noChangeAspect="1"/>
          </p:cNvGraphicFramePr>
          <p:nvPr/>
        </p:nvGraphicFramePr>
        <p:xfrm>
          <a:off x="4972050" y="2917825"/>
          <a:ext cx="684213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5" name="Формула" r:id="rId9" imgW="215640" imgH="215640" progId="Equation.3">
                  <p:embed/>
                </p:oleObj>
              </mc:Choice>
              <mc:Fallback>
                <p:oleObj name="Формула" r:id="rId9" imgW="215640" imgH="21564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2050" y="2917825"/>
                        <a:ext cx="684213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88" name="Object 36"/>
          <p:cNvGraphicFramePr>
            <a:graphicFrameLocks noChangeAspect="1"/>
          </p:cNvGraphicFramePr>
          <p:nvPr/>
        </p:nvGraphicFramePr>
        <p:xfrm>
          <a:off x="6627813" y="2917825"/>
          <a:ext cx="6858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6" name="Формула" r:id="rId11" imgW="215640" imgH="241200" progId="Equation.3">
                  <p:embed/>
                </p:oleObj>
              </mc:Choice>
              <mc:Fallback>
                <p:oleObj name="Формула" r:id="rId11" imgW="215640" imgH="24120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7813" y="2917825"/>
                        <a:ext cx="685800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89" name="Object 37"/>
          <p:cNvGraphicFramePr>
            <a:graphicFrameLocks noChangeAspect="1"/>
          </p:cNvGraphicFramePr>
          <p:nvPr/>
        </p:nvGraphicFramePr>
        <p:xfrm>
          <a:off x="2163763" y="4070350"/>
          <a:ext cx="684212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7" name="Формула" r:id="rId13" imgW="215640" imgH="228600" progId="Equation.3">
                  <p:embed/>
                </p:oleObj>
              </mc:Choice>
              <mc:Fallback>
                <p:oleObj name="Формула" r:id="rId13" imgW="215640" imgH="22860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4070350"/>
                        <a:ext cx="684212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91" name="Object 39"/>
          <p:cNvGraphicFramePr>
            <a:graphicFrameLocks noChangeAspect="1"/>
          </p:cNvGraphicFramePr>
          <p:nvPr/>
        </p:nvGraphicFramePr>
        <p:xfrm>
          <a:off x="3206750" y="3617913"/>
          <a:ext cx="1144588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8" name="Формула" r:id="rId15" imgW="685800" imgH="228600" progId="Equation.3">
                  <p:embed/>
                </p:oleObj>
              </mc:Choice>
              <mc:Fallback>
                <p:oleObj name="Формула" r:id="rId15" imgW="685800" imgH="22860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0" y="3617913"/>
                        <a:ext cx="1144588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92" name="Object 40"/>
          <p:cNvGraphicFramePr>
            <a:graphicFrameLocks noChangeAspect="1"/>
          </p:cNvGraphicFramePr>
          <p:nvPr/>
        </p:nvGraphicFramePr>
        <p:xfrm>
          <a:off x="2195736" y="3787378"/>
          <a:ext cx="295116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9" name="Формула" r:id="rId17" imgW="177480" imgH="634680" progId="Equation.3">
                  <p:embed/>
                </p:oleObj>
              </mc:Choice>
              <mc:Fallback>
                <p:oleObj name="Формула" r:id="rId17" imgW="177480" imgH="63468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787378"/>
                        <a:ext cx="2951162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93" name="Object 41"/>
          <p:cNvGraphicFramePr>
            <a:graphicFrameLocks noChangeAspect="1"/>
          </p:cNvGraphicFramePr>
          <p:nvPr/>
        </p:nvGraphicFramePr>
        <p:xfrm>
          <a:off x="3606800" y="4206875"/>
          <a:ext cx="407988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0" name="Формула" r:id="rId19" imgW="177480" imgH="215640" progId="Equation.3">
                  <p:embed/>
                </p:oleObj>
              </mc:Choice>
              <mc:Fallback>
                <p:oleObj name="Формула" r:id="rId19" imgW="177480" imgH="21564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4206875"/>
                        <a:ext cx="407988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96" name="Object 44"/>
          <p:cNvGraphicFramePr>
            <a:graphicFrameLocks noChangeAspect="1"/>
          </p:cNvGraphicFramePr>
          <p:nvPr/>
        </p:nvGraphicFramePr>
        <p:xfrm>
          <a:off x="4794250" y="3619500"/>
          <a:ext cx="11398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1" name="Формула" r:id="rId21" imgW="672840" imgH="215640" progId="Equation.3">
                  <p:embed/>
                </p:oleObj>
              </mc:Choice>
              <mc:Fallback>
                <p:oleObj name="Формула" r:id="rId21" imgW="672840" imgH="21564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3619500"/>
                        <a:ext cx="113982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97" name="Object 45"/>
          <p:cNvGraphicFramePr>
            <a:graphicFrameLocks noChangeAspect="1"/>
          </p:cNvGraphicFramePr>
          <p:nvPr/>
        </p:nvGraphicFramePr>
        <p:xfrm>
          <a:off x="6367463" y="3616325"/>
          <a:ext cx="108743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2" name="Формула" r:id="rId23" imgW="685800" imgH="241200" progId="Equation.3">
                  <p:embed/>
                </p:oleObj>
              </mc:Choice>
              <mc:Fallback>
                <p:oleObj name="Формула" r:id="rId23" imgW="685800" imgH="24120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7463" y="3616325"/>
                        <a:ext cx="1087437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98" name="Object 46"/>
          <p:cNvGraphicFramePr>
            <a:graphicFrameLocks noChangeAspect="1"/>
          </p:cNvGraphicFramePr>
          <p:nvPr/>
        </p:nvGraphicFramePr>
        <p:xfrm>
          <a:off x="3924300" y="3717032"/>
          <a:ext cx="280828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3" name="Формула" r:id="rId25" imgW="177480" imgH="761760" progId="Equation.3">
                  <p:embed/>
                </p:oleObj>
              </mc:Choice>
              <mc:Fallback>
                <p:oleObj name="Формула" r:id="rId25" imgW="177480" imgH="76176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717032"/>
                        <a:ext cx="2808288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99" name="Object 47"/>
          <p:cNvGraphicFramePr>
            <a:graphicFrameLocks noChangeAspect="1"/>
          </p:cNvGraphicFramePr>
          <p:nvPr/>
        </p:nvGraphicFramePr>
        <p:xfrm>
          <a:off x="5435600" y="3700636"/>
          <a:ext cx="2881313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4" name="Формула" r:id="rId27" imgW="177480" imgH="761760" progId="Equation.3">
                  <p:embed/>
                </p:oleObj>
              </mc:Choice>
              <mc:Fallback>
                <p:oleObj name="Формула" r:id="rId27" imgW="177480" imgH="76176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700636"/>
                        <a:ext cx="2881313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00" name="Object 48"/>
          <p:cNvGraphicFramePr>
            <a:graphicFrameLocks noChangeAspect="1"/>
          </p:cNvGraphicFramePr>
          <p:nvPr/>
        </p:nvGraphicFramePr>
        <p:xfrm>
          <a:off x="5105400" y="4211638"/>
          <a:ext cx="46513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5" name="Формула" r:id="rId29" imgW="203040" imgH="215640" progId="Equation.3">
                  <p:embed/>
                </p:oleObj>
              </mc:Choice>
              <mc:Fallback>
                <p:oleObj name="Формула" r:id="rId29" imgW="203040" imgH="21564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211638"/>
                        <a:ext cx="465138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401" name="Object 49"/>
          <p:cNvGraphicFramePr>
            <a:graphicFrameLocks noChangeAspect="1"/>
          </p:cNvGraphicFramePr>
          <p:nvPr/>
        </p:nvGraphicFramePr>
        <p:xfrm>
          <a:off x="6688138" y="4206875"/>
          <a:ext cx="465137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16" name="Формула" r:id="rId31" imgW="203040" imgH="241200" progId="Equation.3">
                  <p:embed/>
                </p:oleObj>
              </mc:Choice>
              <mc:Fallback>
                <p:oleObj name="Формула" r:id="rId31" imgW="203040" imgH="24120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8138" y="4206875"/>
                        <a:ext cx="465137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100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0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0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0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0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0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0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0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0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0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0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0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0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0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0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0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0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0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0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0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0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82" grpId="0" animBg="1"/>
      <p:bldP spid="1003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AutoShape 4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№2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00113" y="1412875"/>
            <a:ext cx="8243887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Пользуясь схемой Горнера разделить многочлен </a:t>
            </a:r>
            <a:r>
              <a:rPr lang="en-US" sz="2800" b="1" i="1">
                <a:solidFill>
                  <a:schemeClr val="tx2"/>
                </a:solidFill>
                <a:latin typeface="Georgia" pitchFamily="18" charset="0"/>
              </a:rPr>
              <a:t>P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(х) 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=х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4 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–2х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+ х</a:t>
            </a:r>
            <a:r>
              <a:rPr lang="ru-RU" sz="4000" b="1" i="1" baseline="3000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000" b="1" i="1">
                <a:solidFill>
                  <a:schemeClr val="tx2"/>
                </a:solidFill>
                <a:latin typeface="Georgia" pitchFamily="18" charset="0"/>
              </a:rPr>
              <a:t> + х +1</a:t>
            </a:r>
            <a:endParaRPr lang="ru-RU" sz="3200" b="1" i="1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       </a:t>
            </a:r>
            <a:r>
              <a:rPr lang="ru-RU" sz="2800" b="1" i="1">
                <a:solidFill>
                  <a:schemeClr val="tx2"/>
                </a:solidFill>
                <a:latin typeface="Georgia" pitchFamily="18" charset="0"/>
              </a:rPr>
              <a:t>на двучлен  </a:t>
            </a:r>
            <a:r>
              <a:rPr lang="ru-RU" sz="3600" b="1" i="1">
                <a:solidFill>
                  <a:schemeClr val="tx2"/>
                </a:solidFill>
                <a:latin typeface="Georgia" pitchFamily="18" charset="0"/>
              </a:rPr>
              <a:t> х + 3                                                </a:t>
            </a: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250825" y="4149725"/>
            <a:ext cx="8893175" cy="165576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i="1">
                <a:latin typeface="Georgia" pitchFamily="18" charset="0"/>
              </a:rPr>
              <a:t>Ответ: Р(х) = (х+3)</a:t>
            </a:r>
            <a:r>
              <a:rPr lang="en-US" sz="2400" b="1" i="1">
                <a:latin typeface="Georgia" pitchFamily="18" charset="0"/>
              </a:rPr>
              <a:t>·</a:t>
            </a:r>
            <a:r>
              <a:rPr lang="ru-RU" sz="2400" b="1" i="1">
                <a:latin typeface="Georgia" pitchFamily="18" charset="0"/>
              </a:rPr>
              <a:t>( х</a:t>
            </a:r>
            <a:r>
              <a:rPr lang="ru-RU" sz="2400" b="1" i="1" baseline="30000">
                <a:latin typeface="Georgia" pitchFamily="18" charset="0"/>
              </a:rPr>
              <a:t>3</a:t>
            </a:r>
            <a:r>
              <a:rPr lang="ru-RU" sz="2400" b="1" i="1">
                <a:latin typeface="Georgia" pitchFamily="18" charset="0"/>
              </a:rPr>
              <a:t> – 5х</a:t>
            </a:r>
            <a:r>
              <a:rPr lang="ru-RU" sz="2400" b="1" i="1" baseline="30000">
                <a:latin typeface="Georgia" pitchFamily="18" charset="0"/>
              </a:rPr>
              <a:t>2</a:t>
            </a:r>
            <a:r>
              <a:rPr lang="ru-RU" sz="2400" b="1" i="1">
                <a:latin typeface="Georgia" pitchFamily="18" charset="0"/>
              </a:rPr>
              <a:t> + 16х – 47) + 142</a:t>
            </a:r>
            <a:endParaRPr lang="en-US" sz="2400" b="1" i="1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68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1042988" y="1363762"/>
            <a:ext cx="8642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 i="1" dirty="0">
                <a:solidFill>
                  <a:schemeClr val="tx2"/>
                </a:solidFill>
                <a:latin typeface="Georgia" pitchFamily="18" charset="0"/>
              </a:rPr>
              <a:t>Пользуясь схемой Горнера выполнить деление:</a:t>
            </a:r>
          </a:p>
        </p:txBody>
      </p:sp>
      <p:sp>
        <p:nvSpPr>
          <p:cNvPr id="103443" name="AutoShape 19"/>
          <p:cNvSpPr>
            <a:spLocks noChangeArrowheads="1"/>
          </p:cNvSpPr>
          <p:nvPr/>
        </p:nvSpPr>
        <p:spPr bwMode="gray">
          <a:xfrm>
            <a:off x="1187450" y="404813"/>
            <a:ext cx="2952750" cy="6477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2A99EC">
                  <a:gamma/>
                  <a:shade val="46275"/>
                  <a:invGamma/>
                </a:srgbClr>
              </a:gs>
              <a:gs pos="50000">
                <a:srgbClr val="2A99EC"/>
              </a:gs>
              <a:gs pos="100000">
                <a:srgbClr val="2A99E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ru-RU" sz="3200" b="1" i="1">
                <a:solidFill>
                  <a:srgbClr val="FFFFFF"/>
                </a:solidFill>
                <a:latin typeface="Georgia" pitchFamily="18" charset="0"/>
              </a:rPr>
              <a:t>Задача №3</a:t>
            </a:r>
            <a:endParaRPr lang="en-US" sz="3200" b="1" i="1">
              <a:solidFill>
                <a:srgbClr val="FFFFFF"/>
              </a:solidFill>
              <a:latin typeface="Georgia" pitchFamily="18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971600" y="3955703"/>
            <a:ext cx="8172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в) (3х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5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+3х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+х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–</a:t>
            </a:r>
            <a:r>
              <a:rPr lang="ru-RU" sz="4400" b="1" i="1" dirty="0" err="1" smtClean="0">
                <a:solidFill>
                  <a:schemeClr val="tx2"/>
                </a:solidFill>
                <a:latin typeface="Georgia" pitchFamily="18" charset="0"/>
              </a:rPr>
              <a:t>х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–2)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:(</a:t>
            </a:r>
            <a:r>
              <a:rPr lang="ru-RU" sz="4400" b="1" i="1" dirty="0" err="1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х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 +1)</a:t>
            </a:r>
            <a:endParaRPr lang="ru-RU" sz="4400" b="1" i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971600" y="2227511"/>
            <a:ext cx="7200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а) (6х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 – 11х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 – 1)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:(</a:t>
            </a:r>
            <a:r>
              <a:rPr lang="ru-RU" sz="4400" b="1" i="1" dirty="0" err="1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х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 – 2)</a:t>
            </a:r>
            <a:endParaRPr lang="ru-RU" sz="4400" b="1" i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971600" y="3091607"/>
            <a:ext cx="8172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б) (2х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4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–х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–х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+3х–2)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:(</a:t>
            </a:r>
            <a:r>
              <a:rPr lang="ru-RU" sz="4400" b="1" i="1" dirty="0" err="1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х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 +2)</a:t>
            </a:r>
            <a:endParaRPr lang="ru-RU" sz="4400" b="1" i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971600" y="4819799"/>
            <a:ext cx="8172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г) (3х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3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+4х</a:t>
            </a:r>
            <a:r>
              <a:rPr lang="ru-RU" sz="4400" b="1" i="1" baseline="30000" dirty="0" smtClean="0">
                <a:solidFill>
                  <a:schemeClr val="tx2"/>
                </a:solidFill>
                <a:latin typeface="Georgia" pitchFamily="18" charset="0"/>
              </a:rPr>
              <a:t>2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</a:rPr>
              <a:t>)</a:t>
            </a:r>
            <a:r>
              <a:rPr lang="ru-RU" sz="4400" b="1" i="1" dirty="0" smtClean="0">
                <a:solidFill>
                  <a:schemeClr val="tx2"/>
                </a:solidFill>
                <a:latin typeface="Georgia" pitchFamily="18" charset="0"/>
                <a:sym typeface="Wingdings" pitchFamily="2" charset="2"/>
              </a:rPr>
              <a:t>:(3х +2)</a:t>
            </a:r>
            <a:endParaRPr lang="ru-RU" sz="4400" b="1" i="1" dirty="0">
              <a:solidFill>
                <a:schemeClr val="tx2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/>
      <p:bldP spid="18" grpId="0"/>
      <p:bldP spid="19" grpId="0"/>
      <p:bldP spid="21" grpId="0"/>
      <p:bldP spid="24" grpId="0"/>
    </p:bldLst>
  </p:timing>
</p:sld>
</file>

<file path=ppt/theme/theme1.xml><?xml version="1.0" encoding="utf-8"?>
<a:theme xmlns:a="http://schemas.openxmlformats.org/drawingml/2006/main" name="математика - 1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атематика - 1!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атематика - 1!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005C5C"/>
        </a:accent6>
        <a:hlink>
          <a:srgbClr val="CC9900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- 1!</Template>
  <TotalTime>743</TotalTime>
  <Words>252</Words>
  <Application>Microsoft Office PowerPoint</Application>
  <PresentationFormat>Экран (4:3)</PresentationFormat>
  <Paragraphs>59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математика - 1!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Схема Горнера: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Алгебра и начала анализа  11 класс</dc:subject>
  <dc:creator>Малая</dc:creator>
  <cp:lastModifiedBy>Юлия</cp:lastModifiedBy>
  <cp:revision>27</cp:revision>
  <dcterms:created xsi:type="dcterms:W3CDTF">2010-03-29T10:01:28Z</dcterms:created>
  <dcterms:modified xsi:type="dcterms:W3CDTF">2015-09-04T13:23:13Z</dcterms:modified>
</cp:coreProperties>
</file>