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0" r:id="rId2"/>
    <p:sldId id="285" r:id="rId3"/>
    <p:sldId id="286" r:id="rId4"/>
    <p:sldId id="287" r:id="rId5"/>
    <p:sldId id="289" r:id="rId6"/>
    <p:sldId id="290" r:id="rId7"/>
    <p:sldId id="288" r:id="rId8"/>
    <p:sldId id="291" r:id="rId9"/>
    <p:sldId id="292" r:id="rId10"/>
    <p:sldId id="293" r:id="rId11"/>
    <p:sldId id="295" r:id="rId12"/>
    <p:sldId id="298" r:id="rId13"/>
    <p:sldId id="29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1AF6"/>
    <a:srgbClr val="FF3300"/>
    <a:srgbClr val="FFCC00"/>
    <a:srgbClr val="993300"/>
    <a:srgbClr val="00FF00"/>
    <a:srgbClr val="006600"/>
    <a:srgbClr val="33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6DF93-EE19-40E8-8D22-6AAD909442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5C24E-FB55-49FF-A9D5-78E3462A29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8DE9E-69B8-4CCD-9CC7-14E2F64518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68ECA-AEAB-45EF-9370-682223CE6B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BA2EE-0BCE-43C2-AF7D-0650E7859A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37506-B8B0-44FD-A842-7CD7C6830E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0E326C-F184-438F-91A1-E3F06BB50B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D0D73-3ADE-48C2-83D8-61CC9F57B4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23A68-4746-41EF-8F30-AFB7099859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D0979-1442-4F52-9F82-A3A06C0F5A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BFFCC-0309-40B1-B5B9-20E6E608BC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2F3BB25-19B7-4BE0-A720-0B8F972582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12.png"/><Relationship Id="rId10" Type="http://schemas.openxmlformats.org/officeDocument/2006/relationships/image" Target="../media/image45.png"/><Relationship Id="rId4" Type="http://schemas.openxmlformats.org/officeDocument/2006/relationships/image" Target="../media/image35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2.png"/><Relationship Id="rId7" Type="http://schemas.openxmlformats.org/officeDocument/2006/relationships/image" Target="../media/image3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5"/>
          <p:cNvSpPr>
            <a:spLocks noChangeArrowheads="1" noChangeShapeType="1" noTextEdit="1"/>
          </p:cNvSpPr>
          <p:nvPr/>
        </p:nvSpPr>
        <p:spPr bwMode="auto">
          <a:xfrm>
            <a:off x="107504" y="599931"/>
            <a:ext cx="8784976" cy="3333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b="1" i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11 класс</a:t>
            </a:r>
          </a:p>
          <a:p>
            <a:pPr algn="ctr"/>
            <a:r>
              <a:rPr lang="ru-RU" sz="2800" b="1" i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Тема урока : </a:t>
            </a:r>
          </a:p>
          <a:p>
            <a:pPr algn="ctr"/>
            <a:r>
              <a:rPr lang="ru-RU" sz="2800" b="1" i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«Свойства корня </a:t>
            </a:r>
            <a:r>
              <a:rPr lang="en-US" sz="2800" b="1" i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n-</a:t>
            </a:r>
            <a:r>
              <a:rPr lang="ru-RU" sz="2800" b="1" i="1" kern="10" dirty="0">
                <a:ln w="9525">
                  <a:noFill/>
                  <a:round/>
                  <a:headEnd/>
                  <a:tailEnd/>
                </a:ln>
                <a:latin typeface="Times New Roman"/>
                <a:cs typeface="Times New Roman"/>
              </a:rPr>
              <a:t>й степени»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5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6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7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3072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1418" y="20946"/>
            <a:ext cx="9144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III.    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Преобразуйте заданное выражение к виду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388" y="3111500"/>
            <a:ext cx="863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307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179388" y="191611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3074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79388" y="508476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307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4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5813" y="574675"/>
            <a:ext cx="1009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52" name="Rectangle 7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07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1700213"/>
            <a:ext cx="7334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1692275" y="1844675"/>
            <a:ext cx="44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  <a:cs typeface="Times New Roman" pitchFamily="18" charset="0"/>
              </a:rPr>
              <a:t>*</a:t>
            </a:r>
          </a:p>
        </p:txBody>
      </p:sp>
      <p:sp>
        <p:nvSpPr>
          <p:cNvPr id="3075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82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1700213"/>
            <a:ext cx="933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84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1773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86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1628775"/>
            <a:ext cx="1276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9163" y="2781300"/>
            <a:ext cx="7334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8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6150" y="2781300"/>
            <a:ext cx="9334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65" name="Rectangle 20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1782763" y="2924175"/>
            <a:ext cx="44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Times New Roman" pitchFamily="18" charset="0"/>
                <a:cs typeface="Times New Roman" pitchFamily="18" charset="0"/>
              </a:rPr>
              <a:t>*</a:t>
            </a:r>
          </a:p>
        </p:txBody>
      </p:sp>
      <p:pic>
        <p:nvPicPr>
          <p:cNvPr id="60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11550" y="28527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93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3713" y="2781300"/>
            <a:ext cx="12763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95" name="Picture 2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450" y="3944938"/>
            <a:ext cx="2219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97" name="Picture 2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3944938"/>
            <a:ext cx="114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Прямоугольник 66"/>
          <p:cNvSpPr/>
          <p:nvPr/>
        </p:nvSpPr>
        <p:spPr>
          <a:xfrm>
            <a:off x="179388" y="422116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3077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299" name="Picture 27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5013325"/>
            <a:ext cx="17907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508476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4302" name="Picture 3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2500" y="5084763"/>
            <a:ext cx="1438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2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4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3277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7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0" y="188913"/>
            <a:ext cx="9144000" cy="1322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Выполнение самостоятельных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вылетов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8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8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5" name="Rectangle 7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279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79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1" name="Rectangle 20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280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280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0" y="2492375"/>
            <a:ext cx="91440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Самостоятельная </a:t>
            </a:r>
          </a:p>
          <a:p>
            <a:pPr algn="ctr">
              <a:defRPr/>
            </a:pPr>
            <a:r>
              <a:rPr lang="ru-RU" sz="48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4500563" y="4149725"/>
            <a:ext cx="3995737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задание группы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оценка «удовлетворительно»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4572000" y="4941888"/>
            <a:ext cx="3995738" cy="13223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задание группы В и С дополнительные на оценку «хорошо» и «отлично» </a:t>
            </a:r>
          </a:p>
          <a:p>
            <a:pPr>
              <a:defRPr/>
            </a:pPr>
            <a:r>
              <a:rPr lang="ru-RU" sz="2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68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0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3687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5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0" name="Rectangle 7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689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6" name="Rectangle 20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689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89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90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690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6902" name="Рисунок 88" descr="СР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0"/>
            <a:ext cx="530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903" name="TextBox 89"/>
          <p:cNvSpPr txBox="1">
            <a:spLocks noChangeArrowheads="1"/>
          </p:cNvSpPr>
          <p:nvPr/>
        </p:nvSpPr>
        <p:spPr bwMode="auto">
          <a:xfrm>
            <a:off x="6516688" y="188913"/>
            <a:ext cx="2159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Приложение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4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37895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7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4" name="Rectangle 7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791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1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0" name="Rectangle 20"/>
          <p:cNvSpPr>
            <a:spLocks noChangeArrowheads="1"/>
          </p:cNvSpPr>
          <p:nvPr/>
        </p:nvSpPr>
        <p:spPr bwMode="auto">
          <a:xfrm>
            <a:off x="0" y="1819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/>
              <a:t> </a:t>
            </a:r>
            <a:endParaRPr lang="ru-RU"/>
          </a:p>
        </p:txBody>
      </p:sp>
      <p:sp>
        <p:nvSpPr>
          <p:cNvPr id="3792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926" name="TextBox 89"/>
          <p:cNvSpPr txBox="1">
            <a:spLocks noChangeArrowheads="1"/>
          </p:cNvSpPr>
          <p:nvPr/>
        </p:nvSpPr>
        <p:spPr bwMode="auto">
          <a:xfrm>
            <a:off x="6516688" y="188913"/>
            <a:ext cx="2159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Приложение 2</a:t>
            </a:r>
          </a:p>
        </p:txBody>
      </p:sp>
      <p:pic>
        <p:nvPicPr>
          <p:cNvPr id="37927" name="Рисунок 39" descr="ответы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96975"/>
            <a:ext cx="8235950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1520" y="227012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 </a:t>
            </a:r>
          </a:p>
          <a:p>
            <a:pPr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продолжить формулировку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1304230"/>
            <a:ext cx="8280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1.Корень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 (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=2,3,4,5, …) из произведения двух неотрицательных чисел равен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05572" y="2286000"/>
            <a:ext cx="7993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произведению корней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степени  из этих чисел: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3860800"/>
            <a:ext cx="1190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3860800"/>
            <a:ext cx="17049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3276600" y="38608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4825" y="4724400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  <a:endParaRPr lang="ru-RU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275" y="5403850"/>
            <a:ext cx="22764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5403850"/>
            <a:ext cx="23812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3276600" y="5476875"/>
            <a:ext cx="714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 </a:t>
            </a:r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300788" y="5476875"/>
            <a:ext cx="542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=</a:t>
            </a: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75463" y="5445125"/>
            <a:ext cx="1800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>
                <a:latin typeface="Times New Roman" pitchFamily="18" charset="0"/>
                <a:cs typeface="Times New Roman" pitchFamily="18" charset="0"/>
              </a:rPr>
              <a:t>2*3=6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418306" y="215106"/>
            <a:ext cx="7993063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Если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b&gt;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=2,3,4,5,… то справедливо равенство     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1150" y="20272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4146550" y="2387600"/>
            <a:ext cx="490538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7275" y="1954213"/>
            <a:ext cx="8572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>
          <a:xfrm>
            <a:off x="468313" y="48688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35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3933825"/>
            <a:ext cx="16097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24300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221163"/>
            <a:ext cx="11430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5940425" y="4724400"/>
            <a:ext cx="4905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=</a:t>
            </a:r>
            <a:endParaRPr lang="ru-RU"/>
          </a:p>
        </p:txBody>
      </p:sp>
      <p:sp>
        <p:nvSpPr>
          <p:cNvPr id="2356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588" y="4365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19" grpId="1"/>
      <p:bldP spid="2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404813"/>
            <a:ext cx="799306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Если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=2,3,4,5,… 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любое натуральное число, то справедливо равенство     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68313" y="4141788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1700213"/>
            <a:ext cx="1676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63" y="1773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6763" y="1700213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3925888"/>
            <a:ext cx="15906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1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175" y="399891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3781425"/>
            <a:ext cx="11334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549275"/>
            <a:ext cx="7993062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Если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≥ 0,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натуральные числа, большие 1, то справедливо равенство     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84213" y="4437063"/>
            <a:ext cx="799147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1700213"/>
            <a:ext cx="14001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00338" y="2060575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1989138"/>
            <a:ext cx="10953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500438"/>
            <a:ext cx="13239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6100" y="4005263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0188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3860800"/>
            <a:ext cx="1019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95288" y="333375"/>
            <a:ext cx="799306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Если показатели корня и подкоренного выражения умножить или разделить на одно и то же натуральное число, то…</a:t>
            </a: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1150938" y="1916113"/>
            <a:ext cx="5149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значение корня не изменится   </a:t>
            </a:r>
          </a:p>
        </p:txBody>
      </p:sp>
      <p:sp>
        <p:nvSpPr>
          <p:cNvPr id="266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9913" y="2727325"/>
            <a:ext cx="17430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287178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727325"/>
            <a:ext cx="12192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611188" y="4365625"/>
            <a:ext cx="7993062" cy="522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Пример: </a:t>
            </a:r>
          </a:p>
        </p:txBody>
      </p:sp>
      <p:sp>
        <p:nvSpPr>
          <p:cNvPr id="266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4365625"/>
            <a:ext cx="13716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638" y="4508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211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4365625"/>
            <a:ext cx="11525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26206" y="332656"/>
            <a:ext cx="88018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    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Найдите значение числового выражения</a:t>
            </a:r>
          </a:p>
        </p:txBody>
      </p:sp>
      <p:sp>
        <p:nvSpPr>
          <p:cNvPr id="276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48" name="Picture 2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1782763"/>
            <a:ext cx="39052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1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8542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Прямоугольник 50"/>
          <p:cNvSpPr/>
          <p:nvPr/>
        </p:nvSpPr>
        <p:spPr>
          <a:xfrm>
            <a:off x="5292725" y="1782763"/>
            <a:ext cx="954088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3348038" y="2781300"/>
            <a:ext cx="34925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3" name="Picture 2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35413" y="2636838"/>
            <a:ext cx="2714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75500" y="25654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Прямоугольник 55"/>
          <p:cNvSpPr/>
          <p:nvPr/>
        </p:nvSpPr>
        <p:spPr>
          <a:xfrm>
            <a:off x="8112125" y="2565400"/>
            <a:ext cx="492125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766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5" name="Picture 2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429000"/>
            <a:ext cx="16002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775" y="34290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Прямоугольник 60"/>
          <p:cNvSpPr/>
          <p:nvPr/>
        </p:nvSpPr>
        <p:spPr>
          <a:xfrm>
            <a:off x="3563938" y="3357563"/>
            <a:ext cx="492125" cy="83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0" y="3500438"/>
            <a:ext cx="4500563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3563938" y="4365625"/>
            <a:ext cx="5364162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767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58" name="Picture 3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6388" y="4149725"/>
            <a:ext cx="1943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11900" y="4149725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Прямоугольник 66"/>
          <p:cNvSpPr/>
          <p:nvPr/>
        </p:nvSpPr>
        <p:spPr>
          <a:xfrm>
            <a:off x="6888163" y="4149725"/>
            <a:ext cx="492125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0" y="5300663"/>
            <a:ext cx="88201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767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8160" name="Picture 3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4652963"/>
            <a:ext cx="14763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313" y="5202238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Прямоугольник 71"/>
          <p:cNvSpPr/>
          <p:nvPr/>
        </p:nvSpPr>
        <p:spPr>
          <a:xfrm>
            <a:off x="3348038" y="5183188"/>
            <a:ext cx="492125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0" y="2060575"/>
            <a:ext cx="61118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6" grpId="0"/>
      <p:bldP spid="61" grpId="0"/>
      <p:bldP spid="67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9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868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60363" y="13747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86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3843338" y="3033713"/>
            <a:ext cx="44989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868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8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-26988"/>
            <a:ext cx="1943100" cy="226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575" y="9080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54927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773238"/>
            <a:ext cx="27432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4250" y="245745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26413" y="2098675"/>
            <a:ext cx="3333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360363" y="4664075"/>
            <a:ext cx="3490912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86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4005263"/>
            <a:ext cx="14763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2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8038" y="4635500"/>
            <a:ext cx="4572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0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238625"/>
            <a:ext cx="333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0" y="1041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0" y="332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0" y="1041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3" name="Rectangle 22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4800">
                <a:cs typeface="Times New Roman" pitchFamily="18" charset="0"/>
              </a:rPr>
              <a:t>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2970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8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0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-7538" y="0"/>
            <a:ext cx="9144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   </a:t>
            </a:r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Приведите радикалы к одинаковому показателю корня и сравните их  </a:t>
            </a:r>
            <a:endParaRPr lang="ru-RU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9388" y="3111500"/>
            <a:ext cx="8636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170021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/>
          <p:cNvSpPr>
            <a:spLocks noChangeArrowheads="1"/>
          </p:cNvSpPr>
          <p:nvPr/>
        </p:nvSpPr>
        <p:spPr bwMode="auto">
          <a:xfrm>
            <a:off x="2268538" y="1844675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1700213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Прямоугольник 42"/>
          <p:cNvSpPr/>
          <p:nvPr/>
        </p:nvSpPr>
        <p:spPr>
          <a:xfrm>
            <a:off x="179388" y="191611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58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2773363"/>
            <a:ext cx="9334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2411413" y="2846388"/>
            <a:ext cx="473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0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2708275"/>
            <a:ext cx="80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Прямоугольник 48"/>
          <p:cNvSpPr/>
          <p:nvPr/>
        </p:nvSpPr>
        <p:spPr>
          <a:xfrm>
            <a:off x="179388" y="4221163"/>
            <a:ext cx="8636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</p:txBody>
      </p:sp>
      <p:sp>
        <p:nvSpPr>
          <p:cNvPr id="2972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2" name="Picture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6013" y="4005263"/>
            <a:ext cx="933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2339975" y="4005263"/>
            <a:ext cx="476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ru-RU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32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3264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4005263"/>
            <a:ext cx="114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/>
      <p:bldP spid="47" grpId="0"/>
      <p:bldP spid="49" grpId="0"/>
      <p:bldP spid="55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2101</TotalTime>
  <Words>252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Юлия</cp:lastModifiedBy>
  <cp:revision>248</cp:revision>
  <dcterms:created xsi:type="dcterms:W3CDTF">2006-11-08T06:27:51Z</dcterms:created>
  <dcterms:modified xsi:type="dcterms:W3CDTF">2014-09-11T15:38:20Z</dcterms:modified>
</cp:coreProperties>
</file>