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3.wmf"/><Relationship Id="rId3" Type="http://schemas.openxmlformats.org/officeDocument/2006/relationships/image" Target="../media/image16.wmf"/><Relationship Id="rId7" Type="http://schemas.openxmlformats.org/officeDocument/2006/relationships/image" Target="../media/image19.wmf"/><Relationship Id="rId12" Type="http://schemas.openxmlformats.org/officeDocument/2006/relationships/image" Target="../media/image22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Relationship Id="rId6" Type="http://schemas.openxmlformats.org/officeDocument/2006/relationships/image" Target="../media/image18.wmf"/><Relationship Id="rId11" Type="http://schemas.openxmlformats.org/officeDocument/2006/relationships/image" Target="../media/image21.wmf"/><Relationship Id="rId5" Type="http://schemas.openxmlformats.org/officeDocument/2006/relationships/image" Target="../media/image12.wmf"/><Relationship Id="rId10" Type="http://schemas.openxmlformats.org/officeDocument/2006/relationships/image" Target="../media/image14.wmf"/><Relationship Id="rId4" Type="http://schemas.openxmlformats.org/officeDocument/2006/relationships/image" Target="../media/image17.wmf"/><Relationship Id="rId9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6C56D5-C263-4543-AED2-DFB93A282C46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B01051-0FBF-4C3E-889E-1A4DC252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.Видео\Documents\картинки на школьныю тему\sovik_na_say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786314" y="714356"/>
            <a:ext cx="3714776" cy="3732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34" y="500042"/>
            <a:ext cx="390677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МОУ лицей №10</a:t>
            </a: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города Советска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Калининградской области</a:t>
            </a: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математики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Разыграева Татьяна Николаевна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643446"/>
            <a:ext cx="76818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Понятие корня </a:t>
            </a:r>
            <a:r>
              <a:rPr lang="en-US" sz="4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b="1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степени</a:t>
            </a:r>
          </a:p>
          <a:p>
            <a:pPr algn="ctr"/>
            <a:r>
              <a:rPr lang="ru-RU" sz="4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из действительного числа.</a:t>
            </a:r>
            <a:endParaRPr lang="ru-RU" sz="44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195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кривая является графиком функции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?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928670"/>
            <a:ext cx="8195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кривая является графиком функции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⁴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?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357298"/>
            <a:ext cx="5231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Рассмотрим уравнение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⁴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1785926"/>
            <a:ext cx="33073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Построим графики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функций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⁴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и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y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642910" y="1857364"/>
            <a:ext cx="4767040" cy="4310076"/>
            <a:chOff x="642910" y="1928802"/>
            <a:chExt cx="4767040" cy="4310076"/>
          </a:xfrm>
          <a:noFill/>
        </p:grpSpPr>
        <p:cxnSp>
          <p:nvCxnSpPr>
            <p:cNvPr id="7" name="Прямая со стрелкой 6"/>
            <p:cNvCxnSpPr/>
            <p:nvPr/>
          </p:nvCxnSpPr>
          <p:spPr>
            <a:xfrm>
              <a:off x="642910" y="4786322"/>
              <a:ext cx="4714908" cy="1588"/>
            </a:xfrm>
            <a:prstGeom prst="straightConnector1">
              <a:avLst/>
            </a:prstGeom>
            <a:grpFill/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3178959" y="4036223"/>
              <a:ext cx="4214842" cy="1588"/>
            </a:xfrm>
            <a:prstGeom prst="line">
              <a:avLst/>
            </a:prstGeom>
            <a:grpFill/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rot="5400000" flipH="1" flipV="1">
              <a:off x="858018" y="4071148"/>
              <a:ext cx="4286280" cy="1588"/>
            </a:xfrm>
            <a:prstGeom prst="straightConnector1">
              <a:avLst/>
            </a:prstGeom>
            <a:grpFill/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893737" y="4035429"/>
              <a:ext cx="4214842" cy="1588"/>
            </a:xfrm>
            <a:prstGeom prst="line">
              <a:avLst/>
            </a:prstGeom>
            <a:grpFill/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642910" y="1928806"/>
              <a:ext cx="4767040" cy="4310072"/>
              <a:chOff x="2409" y="203"/>
              <a:chExt cx="3210" cy="3026"/>
            </a:xfrm>
            <a:grpFill/>
          </p:grpSpPr>
          <p:grpSp>
            <p:nvGrpSpPr>
              <p:cNvPr id="12" name="Group 8"/>
              <p:cNvGrpSpPr>
                <a:grpSpLocks/>
              </p:cNvGrpSpPr>
              <p:nvPr/>
            </p:nvGrpSpPr>
            <p:grpSpPr bwMode="auto">
              <a:xfrm>
                <a:off x="2409" y="203"/>
                <a:ext cx="3148" cy="3026"/>
                <a:chOff x="2409" y="203"/>
                <a:chExt cx="3148" cy="3026"/>
              </a:xfrm>
              <a:grpFill/>
            </p:grpSpPr>
            <p:sp>
              <p:nvSpPr>
                <p:cNvPr id="26" name="Freeform 9"/>
                <p:cNvSpPr>
                  <a:spLocks/>
                </p:cNvSpPr>
                <p:nvPr/>
              </p:nvSpPr>
              <p:spPr bwMode="auto">
                <a:xfrm>
                  <a:off x="2426" y="211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10"/>
                <p:cNvSpPr>
                  <a:spLocks/>
                </p:cNvSpPr>
                <p:nvPr/>
              </p:nvSpPr>
              <p:spPr bwMode="auto">
                <a:xfrm>
                  <a:off x="2409" y="2945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" name="Freeform 11"/>
                <p:cNvSpPr>
                  <a:spLocks/>
                </p:cNvSpPr>
                <p:nvPr/>
              </p:nvSpPr>
              <p:spPr bwMode="auto">
                <a:xfrm>
                  <a:off x="2677" y="211"/>
                  <a:ext cx="8" cy="29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2994"/>
                    </a:cxn>
                  </a:cxnLst>
                  <a:rect l="0" t="0" r="r" b="b"/>
                  <a:pathLst>
                    <a:path w="8" h="2994">
                      <a:moveTo>
                        <a:pt x="0" y="0"/>
                      </a:moveTo>
                      <a:lnTo>
                        <a:pt x="8" y="2994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Line 12"/>
                <p:cNvSpPr>
                  <a:spLocks noChangeShapeType="1"/>
                </p:cNvSpPr>
                <p:nvPr/>
              </p:nvSpPr>
              <p:spPr bwMode="auto">
                <a:xfrm>
                  <a:off x="2426" y="2704"/>
                  <a:ext cx="313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Freeform 13"/>
                <p:cNvSpPr>
                  <a:spLocks/>
                </p:cNvSpPr>
                <p:nvPr/>
              </p:nvSpPr>
              <p:spPr bwMode="auto">
                <a:xfrm>
                  <a:off x="2426" y="3203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" name="Freeform 14"/>
                <p:cNvSpPr>
                  <a:spLocks/>
                </p:cNvSpPr>
                <p:nvPr/>
              </p:nvSpPr>
              <p:spPr bwMode="auto">
                <a:xfrm>
                  <a:off x="2418" y="2450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Freeform 15"/>
                <p:cNvSpPr>
                  <a:spLocks/>
                </p:cNvSpPr>
                <p:nvPr/>
              </p:nvSpPr>
              <p:spPr bwMode="auto">
                <a:xfrm>
                  <a:off x="2426" y="2205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" name="Freeform 16"/>
                <p:cNvSpPr>
                  <a:spLocks/>
                </p:cNvSpPr>
                <p:nvPr/>
              </p:nvSpPr>
              <p:spPr bwMode="auto">
                <a:xfrm>
                  <a:off x="2409" y="1955"/>
                  <a:ext cx="3132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32" y="8"/>
                    </a:cxn>
                  </a:cxnLst>
                  <a:rect l="0" t="0" r="r" b="b"/>
                  <a:pathLst>
                    <a:path w="3132" h="8">
                      <a:moveTo>
                        <a:pt x="0" y="0"/>
                      </a:moveTo>
                      <a:lnTo>
                        <a:pt x="3132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" name="Freeform 17"/>
                <p:cNvSpPr>
                  <a:spLocks/>
                </p:cNvSpPr>
                <p:nvPr/>
              </p:nvSpPr>
              <p:spPr bwMode="auto">
                <a:xfrm>
                  <a:off x="2434" y="1444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5" name="Freeform 18"/>
                <p:cNvSpPr>
                  <a:spLocks/>
                </p:cNvSpPr>
                <p:nvPr/>
              </p:nvSpPr>
              <p:spPr bwMode="auto">
                <a:xfrm>
                  <a:off x="2426" y="1207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" name="Freeform 19"/>
                <p:cNvSpPr>
                  <a:spLocks/>
                </p:cNvSpPr>
                <p:nvPr/>
              </p:nvSpPr>
              <p:spPr bwMode="auto">
                <a:xfrm>
                  <a:off x="2426" y="949"/>
                  <a:ext cx="3123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3" y="8"/>
                    </a:cxn>
                  </a:cxnLst>
                  <a:rect l="0" t="0" r="r" b="b"/>
                  <a:pathLst>
                    <a:path w="3123" h="8">
                      <a:moveTo>
                        <a:pt x="0" y="0"/>
                      </a:moveTo>
                      <a:lnTo>
                        <a:pt x="3123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" name="Freeform 20"/>
                <p:cNvSpPr>
                  <a:spLocks/>
                </p:cNvSpPr>
                <p:nvPr/>
              </p:nvSpPr>
              <p:spPr bwMode="auto">
                <a:xfrm>
                  <a:off x="2426" y="708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" name="Freeform 21"/>
                <p:cNvSpPr>
                  <a:spLocks/>
                </p:cNvSpPr>
                <p:nvPr/>
              </p:nvSpPr>
              <p:spPr bwMode="auto">
                <a:xfrm>
                  <a:off x="2434" y="446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" name="Freeform 22"/>
                <p:cNvSpPr>
                  <a:spLocks/>
                </p:cNvSpPr>
                <p:nvPr/>
              </p:nvSpPr>
              <p:spPr bwMode="auto">
                <a:xfrm>
                  <a:off x="2426" y="210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" name="Freeform 23"/>
                <p:cNvSpPr>
                  <a:spLocks/>
                </p:cNvSpPr>
                <p:nvPr/>
              </p:nvSpPr>
              <p:spPr bwMode="auto">
                <a:xfrm>
                  <a:off x="2937" y="203"/>
                  <a:ext cx="8" cy="30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3026"/>
                    </a:cxn>
                  </a:cxnLst>
                  <a:rect l="0" t="0" r="r" b="b"/>
                  <a:pathLst>
                    <a:path w="8" h="3026">
                      <a:moveTo>
                        <a:pt x="8" y="0"/>
                      </a:moveTo>
                      <a:lnTo>
                        <a:pt x="0" y="3026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" name="Freeform 24"/>
                <p:cNvSpPr>
                  <a:spLocks/>
                </p:cNvSpPr>
                <p:nvPr/>
              </p:nvSpPr>
              <p:spPr bwMode="auto">
                <a:xfrm>
                  <a:off x="3198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" name="Freeform 25"/>
                <p:cNvSpPr>
                  <a:spLocks/>
                </p:cNvSpPr>
                <p:nvPr/>
              </p:nvSpPr>
              <p:spPr bwMode="auto">
                <a:xfrm>
                  <a:off x="3470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" name="Freeform 26"/>
                <p:cNvSpPr>
                  <a:spLocks/>
                </p:cNvSpPr>
                <p:nvPr/>
              </p:nvSpPr>
              <p:spPr bwMode="auto">
                <a:xfrm>
                  <a:off x="3707" y="219"/>
                  <a:ext cx="9" cy="3010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3010"/>
                    </a:cxn>
                  </a:cxnLst>
                  <a:rect l="0" t="0" r="r" b="b"/>
                  <a:pathLst>
                    <a:path w="9" h="3010">
                      <a:moveTo>
                        <a:pt x="9" y="0"/>
                      </a:moveTo>
                      <a:lnTo>
                        <a:pt x="0" y="301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" name="Freeform 27"/>
                <p:cNvSpPr>
                  <a:spLocks/>
                </p:cNvSpPr>
                <p:nvPr/>
              </p:nvSpPr>
              <p:spPr bwMode="auto">
                <a:xfrm>
                  <a:off x="4241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" name="Freeform 28"/>
                <p:cNvSpPr>
                  <a:spLocks/>
                </p:cNvSpPr>
                <p:nvPr/>
              </p:nvSpPr>
              <p:spPr bwMode="auto">
                <a:xfrm>
                  <a:off x="4494" y="203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" name="Freeform 29"/>
                <p:cNvSpPr>
                  <a:spLocks/>
                </p:cNvSpPr>
                <p:nvPr/>
              </p:nvSpPr>
              <p:spPr bwMode="auto">
                <a:xfrm>
                  <a:off x="4762" y="219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" name="Freeform 30"/>
                <p:cNvSpPr>
                  <a:spLocks/>
                </p:cNvSpPr>
                <p:nvPr/>
              </p:nvSpPr>
              <p:spPr bwMode="auto">
                <a:xfrm>
                  <a:off x="5012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5284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" name="Line 12"/>
                <p:cNvSpPr>
                  <a:spLocks noChangeShapeType="1"/>
                </p:cNvSpPr>
                <p:nvPr/>
              </p:nvSpPr>
              <p:spPr bwMode="auto">
                <a:xfrm>
                  <a:off x="2409" y="1708"/>
                  <a:ext cx="313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" name="Text Box 32"/>
              <p:cNvSpPr txBox="1">
                <a:spLocks noChangeArrowheads="1"/>
              </p:cNvSpPr>
              <p:nvPr/>
            </p:nvSpPr>
            <p:spPr bwMode="auto">
              <a:xfrm>
                <a:off x="5391" y="186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err="1">
                    <a:latin typeface="Times New Roman" pitchFamily="18" charset="0"/>
                    <a:cs typeface="Times New Roman" pitchFamily="18" charset="0"/>
                  </a:rPr>
                  <a:t>х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33"/>
              <p:cNvSpPr txBox="1">
                <a:spLocks noChangeArrowheads="1"/>
              </p:cNvSpPr>
              <p:nvPr/>
            </p:nvSpPr>
            <p:spPr bwMode="auto">
              <a:xfrm>
                <a:off x="3660" y="203"/>
                <a:ext cx="216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Times New Roman" pitchFamily="18" charset="0"/>
                    <a:cs typeface="Times New Roman" pitchFamily="18" charset="0"/>
                  </a:rPr>
                  <a:t>у</a:t>
                </a:r>
              </a:p>
            </p:txBody>
          </p:sp>
          <p:sp>
            <p:nvSpPr>
              <p:cNvPr id="16" name="Text Box 32"/>
              <p:cNvSpPr txBox="1">
                <a:spLocks noChangeArrowheads="1"/>
              </p:cNvSpPr>
              <p:nvPr/>
            </p:nvSpPr>
            <p:spPr bwMode="auto">
              <a:xfrm>
                <a:off x="3227" y="2159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32"/>
              <p:cNvSpPr txBox="1">
                <a:spLocks noChangeArrowheads="1"/>
              </p:cNvSpPr>
              <p:nvPr/>
            </p:nvSpPr>
            <p:spPr bwMode="auto">
              <a:xfrm>
                <a:off x="3804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err="1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32"/>
              <p:cNvSpPr txBox="1">
                <a:spLocks noChangeArrowheads="1"/>
              </p:cNvSpPr>
              <p:nvPr/>
            </p:nvSpPr>
            <p:spPr bwMode="auto">
              <a:xfrm>
                <a:off x="3900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32"/>
              <p:cNvSpPr txBox="1">
                <a:spLocks noChangeArrowheads="1"/>
              </p:cNvSpPr>
              <p:nvPr/>
            </p:nvSpPr>
            <p:spPr bwMode="auto">
              <a:xfrm>
                <a:off x="3275" y="1056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 Box 32"/>
              <p:cNvSpPr txBox="1">
                <a:spLocks noChangeArrowheads="1"/>
              </p:cNvSpPr>
              <p:nvPr/>
            </p:nvSpPr>
            <p:spPr bwMode="auto">
              <a:xfrm>
                <a:off x="3756" y="16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32"/>
              <p:cNvSpPr txBox="1">
                <a:spLocks noChangeArrowheads="1"/>
              </p:cNvSpPr>
              <p:nvPr/>
            </p:nvSpPr>
            <p:spPr bwMode="auto">
              <a:xfrm>
                <a:off x="4622" y="404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32"/>
              <p:cNvSpPr txBox="1">
                <a:spLocks noChangeArrowheads="1"/>
              </p:cNvSpPr>
              <p:nvPr/>
            </p:nvSpPr>
            <p:spPr bwMode="auto">
              <a:xfrm>
                <a:off x="3612" y="15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 Box 32"/>
              <p:cNvSpPr txBox="1">
                <a:spLocks noChangeArrowheads="1"/>
              </p:cNvSpPr>
              <p:nvPr/>
            </p:nvSpPr>
            <p:spPr bwMode="auto">
              <a:xfrm>
                <a:off x="4189" y="15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32"/>
              <p:cNvSpPr txBox="1">
                <a:spLocks noChangeArrowheads="1"/>
              </p:cNvSpPr>
              <p:nvPr/>
            </p:nvSpPr>
            <p:spPr bwMode="auto">
              <a:xfrm>
                <a:off x="4574" y="253"/>
                <a:ext cx="610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x</a:t>
                </a:r>
                <a:r>
                  <a:rPr lang="ru-RU" sz="2400" b="1" i="1" baseline="30000" dirty="0" smtClean="0">
                    <a:latin typeface="Times New Roman"/>
                    <a:cs typeface="Times New Roman"/>
                  </a:rPr>
                  <a:t>4</a:t>
                </a:r>
                <a:endParaRPr lang="ru-RU" sz="2400" b="1" i="1" baseline="30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4814" y="1607"/>
                <a:ext cx="541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Text Box 32"/>
              <p:cNvSpPr txBox="1">
                <a:spLocks noChangeArrowheads="1"/>
              </p:cNvSpPr>
              <p:nvPr/>
            </p:nvSpPr>
            <p:spPr bwMode="auto">
              <a:xfrm>
                <a:off x="4141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err="1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Text Box 32"/>
              <p:cNvSpPr txBox="1">
                <a:spLocks noChangeArrowheads="1"/>
              </p:cNvSpPr>
              <p:nvPr/>
            </p:nvSpPr>
            <p:spPr bwMode="auto">
              <a:xfrm>
                <a:off x="3515" y="2209"/>
                <a:ext cx="297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-1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 Box 32"/>
              <p:cNvSpPr txBox="1">
                <a:spLocks noChangeArrowheads="1"/>
              </p:cNvSpPr>
              <p:nvPr/>
            </p:nvSpPr>
            <p:spPr bwMode="auto">
              <a:xfrm>
                <a:off x="4814" y="1607"/>
                <a:ext cx="541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6" name="Полилиния 55"/>
          <p:cNvSpPr/>
          <p:nvPr/>
        </p:nvSpPr>
        <p:spPr>
          <a:xfrm>
            <a:off x="2279490" y="1857363"/>
            <a:ext cx="1428760" cy="2910613"/>
          </a:xfrm>
          <a:custGeom>
            <a:avLst/>
            <a:gdLst>
              <a:gd name="connsiteX0" fmla="*/ 0 w 624468"/>
              <a:gd name="connsiteY0" fmla="*/ 0 h 2549912"/>
              <a:gd name="connsiteX1" fmla="*/ 33453 w 624468"/>
              <a:gd name="connsiteY1" fmla="*/ 1048215 h 2549912"/>
              <a:gd name="connsiteX2" fmla="*/ 144966 w 624468"/>
              <a:gd name="connsiteY2" fmla="*/ 2141034 h 2549912"/>
              <a:gd name="connsiteX3" fmla="*/ 334536 w 624468"/>
              <a:gd name="connsiteY3" fmla="*/ 2486722 h 2549912"/>
              <a:gd name="connsiteX4" fmla="*/ 524107 w 624468"/>
              <a:gd name="connsiteY4" fmla="*/ 1761893 h 2549912"/>
              <a:gd name="connsiteX5" fmla="*/ 624468 w 624468"/>
              <a:gd name="connsiteY5" fmla="*/ 0 h 2549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468" h="2549912">
                <a:moveTo>
                  <a:pt x="0" y="0"/>
                </a:moveTo>
                <a:cubicBezTo>
                  <a:pt x="4646" y="345688"/>
                  <a:pt x="9292" y="691376"/>
                  <a:pt x="33453" y="1048215"/>
                </a:cubicBezTo>
                <a:cubicBezTo>
                  <a:pt x="57614" y="1405054"/>
                  <a:pt x="94786" y="1901283"/>
                  <a:pt x="144966" y="2141034"/>
                </a:cubicBezTo>
                <a:cubicBezTo>
                  <a:pt x="195146" y="2380785"/>
                  <a:pt x="271346" y="2549912"/>
                  <a:pt x="334536" y="2486722"/>
                </a:cubicBezTo>
                <a:cubicBezTo>
                  <a:pt x="397726" y="2423532"/>
                  <a:pt x="475785" y="2176347"/>
                  <a:pt x="524107" y="1761893"/>
                </a:cubicBezTo>
                <a:cubicBezTo>
                  <a:pt x="572429" y="1347439"/>
                  <a:pt x="598448" y="673719"/>
                  <a:pt x="624468" y="0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>
            <a:stCxn id="33" idx="1"/>
          </p:cNvCxnSpPr>
          <p:nvPr/>
        </p:nvCxnSpPr>
        <p:spPr>
          <a:xfrm>
            <a:off x="646042" y="4352831"/>
            <a:ext cx="4640338" cy="48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2571736" y="4286256"/>
            <a:ext cx="142876" cy="14287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286116" y="4286256"/>
            <a:ext cx="142876" cy="14287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5286380" y="3143248"/>
            <a:ext cx="3399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1,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x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-1.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72198" y="3571876"/>
            <a:ext cx="21868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Аналогично:</a:t>
            </a:r>
          </a:p>
          <a:p>
            <a:pPr algn="ctr"/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⁴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16.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29256" y="4429132"/>
            <a:ext cx="3399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2,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x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-2.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72198" y="4929198"/>
            <a:ext cx="21868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Аналогично:</a:t>
            </a:r>
          </a:p>
          <a:p>
            <a:pPr algn="ctr"/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⁴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5.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642910" y="2928934"/>
            <a:ext cx="4640338" cy="48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2285984" y="2857496"/>
            <a:ext cx="142876" cy="14287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571868" y="2857496"/>
            <a:ext cx="129888" cy="14989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4429124" y="2428868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y = 5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единительная линия 75"/>
          <p:cNvCxnSpPr>
            <a:stCxn id="70" idx="4"/>
          </p:cNvCxnSpPr>
          <p:nvPr/>
        </p:nvCxnSpPr>
        <p:spPr>
          <a:xfrm rot="5400000">
            <a:off x="1535885" y="3821909"/>
            <a:ext cx="1643074" cy="1588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2822563" y="3821115"/>
            <a:ext cx="1643074" cy="1588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2251059" y="4678371"/>
            <a:ext cx="214314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3536943" y="4678371"/>
            <a:ext cx="214314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14942" y="5786454"/>
            <a:ext cx="1522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3" name="Объект 82"/>
          <p:cNvGraphicFramePr>
            <a:graphicFrameLocks noChangeAspect="1"/>
          </p:cNvGraphicFramePr>
          <p:nvPr/>
        </p:nvGraphicFramePr>
        <p:xfrm>
          <a:off x="6572264" y="5715016"/>
          <a:ext cx="2214578" cy="571504"/>
        </p:xfrm>
        <a:graphic>
          <a:graphicData uri="http://schemas.openxmlformats.org/presentationml/2006/ole">
            <p:oleObj spid="_x0000_s1029" name="Формула" r:id="rId3" imgW="1016000" imgH="241300" progId="Equation.3">
              <p:embed/>
            </p:oleObj>
          </a:graphicData>
        </a:graphic>
      </p:graphicFrame>
      <p:graphicFrame>
        <p:nvGraphicFramePr>
          <p:cNvPr id="72" name="Объект 71"/>
          <p:cNvGraphicFramePr>
            <a:graphicFrameLocks noChangeAspect="1"/>
          </p:cNvGraphicFramePr>
          <p:nvPr/>
        </p:nvGraphicFramePr>
        <p:xfrm flipV="1">
          <a:off x="1604936" y="4758734"/>
          <a:ext cx="823924" cy="596514"/>
        </p:xfrm>
        <a:graphic>
          <a:graphicData uri="http://schemas.openxmlformats.org/presentationml/2006/ole">
            <p:oleObj spid="_x0000_s1030" name="Формула" r:id="rId4" imgW="342751" imgH="228501" progId="Equation.3">
              <p:embed/>
            </p:oleObj>
          </a:graphicData>
        </a:graphic>
      </p:graphicFrame>
      <p:graphicFrame>
        <p:nvGraphicFramePr>
          <p:cNvPr id="73" name="Объект 72"/>
          <p:cNvGraphicFramePr>
            <a:graphicFrameLocks noChangeAspect="1"/>
          </p:cNvGraphicFramePr>
          <p:nvPr/>
        </p:nvGraphicFramePr>
        <p:xfrm flipV="1">
          <a:off x="3571868" y="4714884"/>
          <a:ext cx="549275" cy="596900"/>
        </p:xfrm>
        <a:graphic>
          <a:graphicData uri="http://schemas.openxmlformats.org/presentationml/2006/ole">
            <p:oleObj spid="_x0000_s1031" name="Формула" r:id="rId5" imgW="228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6" grpId="0" animBg="1"/>
      <p:bldP spid="60" grpId="0" animBg="1"/>
      <p:bldP spid="61" grpId="0" animBg="1"/>
      <p:bldP spid="64" grpId="0"/>
      <p:bldP spid="65" grpId="0"/>
      <p:bldP spid="66" grpId="0"/>
      <p:bldP spid="67" grpId="0"/>
      <p:bldP spid="70" grpId="0" animBg="1"/>
      <p:bldP spid="71" grpId="0" animBg="1"/>
      <p:bldP spid="74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Прямая соединительная линия 78"/>
          <p:cNvCxnSpPr/>
          <p:nvPr/>
        </p:nvCxnSpPr>
        <p:spPr>
          <a:xfrm rot="5400000">
            <a:off x="3179753" y="3821115"/>
            <a:ext cx="357190" cy="1588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0034" y="428604"/>
            <a:ext cx="5141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Рассмотрим уравнение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0694" y="428604"/>
            <a:ext cx="33073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Построим графики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функций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⁵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и 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y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42910" y="1071771"/>
            <a:ext cx="4767040" cy="4381289"/>
            <a:chOff x="642910" y="1857589"/>
            <a:chExt cx="4767040" cy="4381289"/>
          </a:xfrm>
          <a:noFill/>
        </p:grpSpPr>
        <p:cxnSp>
          <p:nvCxnSpPr>
            <p:cNvPr id="5" name="Прямая со стрелкой 4"/>
            <p:cNvCxnSpPr/>
            <p:nvPr/>
          </p:nvCxnSpPr>
          <p:spPr>
            <a:xfrm>
              <a:off x="642910" y="4786322"/>
              <a:ext cx="4714908" cy="1588"/>
            </a:xfrm>
            <a:prstGeom prst="straightConnector1">
              <a:avLst/>
            </a:prstGeom>
            <a:grpFill/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3178959" y="4036223"/>
              <a:ext cx="4214842" cy="1588"/>
            </a:xfrm>
            <a:prstGeom prst="line">
              <a:avLst/>
            </a:prstGeom>
            <a:grpFill/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858018" y="4071148"/>
              <a:ext cx="4286280" cy="1588"/>
            </a:xfrm>
            <a:prstGeom prst="straightConnector1">
              <a:avLst/>
            </a:prstGeom>
            <a:grpFill/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893737" y="4035429"/>
              <a:ext cx="4214842" cy="1588"/>
            </a:xfrm>
            <a:prstGeom prst="line">
              <a:avLst/>
            </a:prstGeom>
            <a:grpFill/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642910" y="1857589"/>
              <a:ext cx="4767040" cy="4381289"/>
              <a:chOff x="2409" y="153"/>
              <a:chExt cx="3210" cy="3076"/>
            </a:xfrm>
            <a:grpFill/>
          </p:grpSpPr>
          <p:grpSp>
            <p:nvGrpSpPr>
              <p:cNvPr id="10" name="Group 8"/>
              <p:cNvGrpSpPr>
                <a:grpSpLocks/>
              </p:cNvGrpSpPr>
              <p:nvPr/>
            </p:nvGrpSpPr>
            <p:grpSpPr bwMode="auto">
              <a:xfrm>
                <a:off x="2409" y="203"/>
                <a:ext cx="3148" cy="3026"/>
                <a:chOff x="2409" y="203"/>
                <a:chExt cx="3148" cy="3026"/>
              </a:xfrm>
              <a:grpFill/>
            </p:grpSpPr>
            <p:sp>
              <p:nvSpPr>
                <p:cNvPr id="26" name="Freeform 9"/>
                <p:cNvSpPr>
                  <a:spLocks/>
                </p:cNvSpPr>
                <p:nvPr/>
              </p:nvSpPr>
              <p:spPr bwMode="auto">
                <a:xfrm>
                  <a:off x="2426" y="211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10"/>
                <p:cNvSpPr>
                  <a:spLocks/>
                </p:cNvSpPr>
                <p:nvPr/>
              </p:nvSpPr>
              <p:spPr bwMode="auto">
                <a:xfrm>
                  <a:off x="2409" y="2945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" name="Freeform 11"/>
                <p:cNvSpPr>
                  <a:spLocks/>
                </p:cNvSpPr>
                <p:nvPr/>
              </p:nvSpPr>
              <p:spPr bwMode="auto">
                <a:xfrm>
                  <a:off x="2677" y="211"/>
                  <a:ext cx="8" cy="29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2994"/>
                    </a:cxn>
                  </a:cxnLst>
                  <a:rect l="0" t="0" r="r" b="b"/>
                  <a:pathLst>
                    <a:path w="8" h="2994">
                      <a:moveTo>
                        <a:pt x="0" y="0"/>
                      </a:moveTo>
                      <a:lnTo>
                        <a:pt x="8" y="2994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Line 12"/>
                <p:cNvSpPr>
                  <a:spLocks noChangeShapeType="1"/>
                </p:cNvSpPr>
                <p:nvPr/>
              </p:nvSpPr>
              <p:spPr bwMode="auto">
                <a:xfrm>
                  <a:off x="2426" y="2704"/>
                  <a:ext cx="313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Freeform 13"/>
                <p:cNvSpPr>
                  <a:spLocks/>
                </p:cNvSpPr>
                <p:nvPr/>
              </p:nvSpPr>
              <p:spPr bwMode="auto">
                <a:xfrm>
                  <a:off x="2426" y="3203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" name="Freeform 14"/>
                <p:cNvSpPr>
                  <a:spLocks/>
                </p:cNvSpPr>
                <p:nvPr/>
              </p:nvSpPr>
              <p:spPr bwMode="auto">
                <a:xfrm>
                  <a:off x="2418" y="2450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Freeform 15"/>
                <p:cNvSpPr>
                  <a:spLocks/>
                </p:cNvSpPr>
                <p:nvPr/>
              </p:nvSpPr>
              <p:spPr bwMode="auto">
                <a:xfrm>
                  <a:off x="2426" y="2205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" name="Freeform 16"/>
                <p:cNvSpPr>
                  <a:spLocks/>
                </p:cNvSpPr>
                <p:nvPr/>
              </p:nvSpPr>
              <p:spPr bwMode="auto">
                <a:xfrm>
                  <a:off x="2409" y="1955"/>
                  <a:ext cx="3132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32" y="8"/>
                    </a:cxn>
                  </a:cxnLst>
                  <a:rect l="0" t="0" r="r" b="b"/>
                  <a:pathLst>
                    <a:path w="3132" h="8">
                      <a:moveTo>
                        <a:pt x="0" y="0"/>
                      </a:moveTo>
                      <a:lnTo>
                        <a:pt x="3132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" name="Freeform 17"/>
                <p:cNvSpPr>
                  <a:spLocks/>
                </p:cNvSpPr>
                <p:nvPr/>
              </p:nvSpPr>
              <p:spPr bwMode="auto">
                <a:xfrm>
                  <a:off x="2434" y="1444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5" name="Freeform 18"/>
                <p:cNvSpPr>
                  <a:spLocks/>
                </p:cNvSpPr>
                <p:nvPr/>
              </p:nvSpPr>
              <p:spPr bwMode="auto">
                <a:xfrm>
                  <a:off x="2426" y="1207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" name="Freeform 19"/>
                <p:cNvSpPr>
                  <a:spLocks/>
                </p:cNvSpPr>
                <p:nvPr/>
              </p:nvSpPr>
              <p:spPr bwMode="auto">
                <a:xfrm>
                  <a:off x="2426" y="949"/>
                  <a:ext cx="3123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3" y="8"/>
                    </a:cxn>
                  </a:cxnLst>
                  <a:rect l="0" t="0" r="r" b="b"/>
                  <a:pathLst>
                    <a:path w="3123" h="8">
                      <a:moveTo>
                        <a:pt x="0" y="0"/>
                      </a:moveTo>
                      <a:lnTo>
                        <a:pt x="3123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" name="Freeform 20"/>
                <p:cNvSpPr>
                  <a:spLocks/>
                </p:cNvSpPr>
                <p:nvPr/>
              </p:nvSpPr>
              <p:spPr bwMode="auto">
                <a:xfrm>
                  <a:off x="2426" y="708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8" name="Freeform 21"/>
                <p:cNvSpPr>
                  <a:spLocks/>
                </p:cNvSpPr>
                <p:nvPr/>
              </p:nvSpPr>
              <p:spPr bwMode="auto">
                <a:xfrm>
                  <a:off x="2434" y="446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" name="Freeform 22"/>
                <p:cNvSpPr>
                  <a:spLocks/>
                </p:cNvSpPr>
                <p:nvPr/>
              </p:nvSpPr>
              <p:spPr bwMode="auto">
                <a:xfrm>
                  <a:off x="2426" y="210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" name="Freeform 23"/>
                <p:cNvSpPr>
                  <a:spLocks/>
                </p:cNvSpPr>
                <p:nvPr/>
              </p:nvSpPr>
              <p:spPr bwMode="auto">
                <a:xfrm>
                  <a:off x="2937" y="203"/>
                  <a:ext cx="8" cy="30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3026"/>
                    </a:cxn>
                  </a:cxnLst>
                  <a:rect l="0" t="0" r="r" b="b"/>
                  <a:pathLst>
                    <a:path w="8" h="3026">
                      <a:moveTo>
                        <a:pt x="8" y="0"/>
                      </a:moveTo>
                      <a:lnTo>
                        <a:pt x="0" y="3026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" name="Freeform 24"/>
                <p:cNvSpPr>
                  <a:spLocks/>
                </p:cNvSpPr>
                <p:nvPr/>
              </p:nvSpPr>
              <p:spPr bwMode="auto">
                <a:xfrm>
                  <a:off x="3198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2" name="Freeform 25"/>
                <p:cNvSpPr>
                  <a:spLocks/>
                </p:cNvSpPr>
                <p:nvPr/>
              </p:nvSpPr>
              <p:spPr bwMode="auto">
                <a:xfrm>
                  <a:off x="3470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" name="Freeform 26"/>
                <p:cNvSpPr>
                  <a:spLocks/>
                </p:cNvSpPr>
                <p:nvPr/>
              </p:nvSpPr>
              <p:spPr bwMode="auto">
                <a:xfrm>
                  <a:off x="3707" y="219"/>
                  <a:ext cx="9" cy="3010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3010"/>
                    </a:cxn>
                  </a:cxnLst>
                  <a:rect l="0" t="0" r="r" b="b"/>
                  <a:pathLst>
                    <a:path w="9" h="3010">
                      <a:moveTo>
                        <a:pt x="9" y="0"/>
                      </a:moveTo>
                      <a:lnTo>
                        <a:pt x="0" y="3010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" name="Freeform 27"/>
                <p:cNvSpPr>
                  <a:spLocks/>
                </p:cNvSpPr>
                <p:nvPr/>
              </p:nvSpPr>
              <p:spPr bwMode="auto">
                <a:xfrm>
                  <a:off x="4241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" name="Freeform 28"/>
                <p:cNvSpPr>
                  <a:spLocks/>
                </p:cNvSpPr>
                <p:nvPr/>
              </p:nvSpPr>
              <p:spPr bwMode="auto">
                <a:xfrm>
                  <a:off x="4494" y="203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" name="Freeform 29"/>
                <p:cNvSpPr>
                  <a:spLocks/>
                </p:cNvSpPr>
                <p:nvPr/>
              </p:nvSpPr>
              <p:spPr bwMode="auto">
                <a:xfrm>
                  <a:off x="4762" y="219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" name="Freeform 30"/>
                <p:cNvSpPr>
                  <a:spLocks/>
                </p:cNvSpPr>
                <p:nvPr/>
              </p:nvSpPr>
              <p:spPr bwMode="auto">
                <a:xfrm>
                  <a:off x="5012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5284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grp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" name="Line 12"/>
                <p:cNvSpPr>
                  <a:spLocks noChangeShapeType="1"/>
                </p:cNvSpPr>
                <p:nvPr/>
              </p:nvSpPr>
              <p:spPr bwMode="auto">
                <a:xfrm>
                  <a:off x="2409" y="1708"/>
                  <a:ext cx="313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" name="Text Box 32"/>
              <p:cNvSpPr txBox="1">
                <a:spLocks noChangeArrowheads="1"/>
              </p:cNvSpPr>
              <p:nvPr/>
            </p:nvSpPr>
            <p:spPr bwMode="auto">
              <a:xfrm>
                <a:off x="5391" y="186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err="1">
                    <a:latin typeface="Times New Roman" pitchFamily="18" charset="0"/>
                    <a:cs typeface="Times New Roman" pitchFamily="18" charset="0"/>
                  </a:rPr>
                  <a:t>х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33"/>
              <p:cNvSpPr txBox="1">
                <a:spLocks noChangeArrowheads="1"/>
              </p:cNvSpPr>
              <p:nvPr/>
            </p:nvSpPr>
            <p:spPr bwMode="auto">
              <a:xfrm>
                <a:off x="3660" y="203"/>
                <a:ext cx="216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Times New Roman" pitchFamily="18" charset="0"/>
                    <a:cs typeface="Times New Roman" pitchFamily="18" charset="0"/>
                  </a:rPr>
                  <a:t>у</a:t>
                </a:r>
              </a:p>
            </p:txBody>
          </p:sp>
          <p:sp>
            <p:nvSpPr>
              <p:cNvPr id="13" name="Text Box 32"/>
              <p:cNvSpPr txBox="1">
                <a:spLocks noChangeArrowheads="1"/>
              </p:cNvSpPr>
              <p:nvPr/>
            </p:nvSpPr>
            <p:spPr bwMode="auto">
              <a:xfrm>
                <a:off x="3227" y="2159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32"/>
              <p:cNvSpPr txBox="1">
                <a:spLocks noChangeArrowheads="1"/>
              </p:cNvSpPr>
              <p:nvPr/>
            </p:nvSpPr>
            <p:spPr bwMode="auto">
              <a:xfrm>
                <a:off x="3756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err="1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32"/>
              <p:cNvSpPr txBox="1">
                <a:spLocks noChangeArrowheads="1"/>
              </p:cNvSpPr>
              <p:nvPr/>
            </p:nvSpPr>
            <p:spPr bwMode="auto">
              <a:xfrm>
                <a:off x="3900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32"/>
              <p:cNvSpPr txBox="1">
                <a:spLocks noChangeArrowheads="1"/>
              </p:cNvSpPr>
              <p:nvPr/>
            </p:nvSpPr>
            <p:spPr bwMode="auto">
              <a:xfrm>
                <a:off x="3275" y="1056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32"/>
              <p:cNvSpPr txBox="1">
                <a:spLocks noChangeArrowheads="1"/>
              </p:cNvSpPr>
              <p:nvPr/>
            </p:nvSpPr>
            <p:spPr bwMode="auto">
              <a:xfrm>
                <a:off x="3756" y="16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32"/>
              <p:cNvSpPr txBox="1">
                <a:spLocks noChangeArrowheads="1"/>
              </p:cNvSpPr>
              <p:nvPr/>
            </p:nvSpPr>
            <p:spPr bwMode="auto">
              <a:xfrm>
                <a:off x="4622" y="404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32"/>
              <p:cNvSpPr txBox="1">
                <a:spLocks noChangeArrowheads="1"/>
              </p:cNvSpPr>
              <p:nvPr/>
            </p:nvSpPr>
            <p:spPr bwMode="auto">
              <a:xfrm>
                <a:off x="3612" y="15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 Box 32"/>
              <p:cNvSpPr txBox="1">
                <a:spLocks noChangeArrowheads="1"/>
              </p:cNvSpPr>
              <p:nvPr/>
            </p:nvSpPr>
            <p:spPr bwMode="auto">
              <a:xfrm>
                <a:off x="4189" y="1557"/>
                <a:ext cx="12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32"/>
              <p:cNvSpPr txBox="1">
                <a:spLocks noChangeArrowheads="1"/>
              </p:cNvSpPr>
              <p:nvPr/>
            </p:nvSpPr>
            <p:spPr bwMode="auto">
              <a:xfrm>
                <a:off x="2938" y="2410"/>
                <a:ext cx="604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x</a:t>
                </a:r>
                <a:r>
                  <a:rPr lang="en-US" sz="2400" b="1" i="1" dirty="0" smtClean="0">
                    <a:latin typeface="Times New Roman"/>
                    <a:cs typeface="Times New Roman"/>
                  </a:rPr>
                  <a:t>³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 Box 32"/>
              <p:cNvSpPr txBox="1">
                <a:spLocks noChangeArrowheads="1"/>
              </p:cNvSpPr>
              <p:nvPr/>
            </p:nvSpPr>
            <p:spPr bwMode="auto">
              <a:xfrm>
                <a:off x="4141" y="2209"/>
                <a:ext cx="228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err="1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5007" y="153"/>
                <a:ext cx="541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32"/>
              <p:cNvSpPr txBox="1">
                <a:spLocks noChangeArrowheads="1"/>
              </p:cNvSpPr>
              <p:nvPr/>
            </p:nvSpPr>
            <p:spPr bwMode="auto">
              <a:xfrm>
                <a:off x="3515" y="2209"/>
                <a:ext cx="297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0" name="Text Box 32"/>
              <p:cNvSpPr txBox="1">
                <a:spLocks noChangeArrowheads="1"/>
              </p:cNvSpPr>
              <p:nvPr/>
            </p:nvSpPr>
            <p:spPr bwMode="auto">
              <a:xfrm>
                <a:off x="5007" y="1607"/>
                <a:ext cx="541" cy="3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y =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6" name="Полилиния 65"/>
          <p:cNvSpPr/>
          <p:nvPr/>
        </p:nvSpPr>
        <p:spPr>
          <a:xfrm>
            <a:off x="2428860" y="4000504"/>
            <a:ext cx="543969" cy="1428760"/>
          </a:xfrm>
          <a:custGeom>
            <a:avLst/>
            <a:gdLst>
              <a:gd name="connsiteX0" fmla="*/ 0 w 758283"/>
              <a:gd name="connsiteY0" fmla="*/ 1773044 h 1773044"/>
              <a:gd name="connsiteX1" fmla="*/ 267629 w 758283"/>
              <a:gd name="connsiteY1" fmla="*/ 345688 h 1773044"/>
              <a:gd name="connsiteX2" fmla="*/ 758283 w 758283"/>
              <a:gd name="connsiteY2" fmla="*/ 0 h 1773044"/>
              <a:gd name="connsiteX3" fmla="*/ 758283 w 758283"/>
              <a:gd name="connsiteY3" fmla="*/ 0 h 177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283" h="1773044">
                <a:moveTo>
                  <a:pt x="0" y="1773044"/>
                </a:moveTo>
                <a:cubicBezTo>
                  <a:pt x="70624" y="1207119"/>
                  <a:pt x="141249" y="641195"/>
                  <a:pt x="267629" y="345688"/>
                </a:cubicBezTo>
                <a:cubicBezTo>
                  <a:pt x="394010" y="50181"/>
                  <a:pt x="758283" y="0"/>
                  <a:pt x="758283" y="0"/>
                </a:cubicBezTo>
                <a:lnTo>
                  <a:pt x="758283" y="0"/>
                </a:lnTo>
              </a:path>
            </a:pathLst>
          </a:cu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10800000">
            <a:off x="2928926" y="1142984"/>
            <a:ext cx="758283" cy="2844614"/>
          </a:xfrm>
          <a:custGeom>
            <a:avLst/>
            <a:gdLst>
              <a:gd name="connsiteX0" fmla="*/ 0 w 758283"/>
              <a:gd name="connsiteY0" fmla="*/ 1773044 h 1773044"/>
              <a:gd name="connsiteX1" fmla="*/ 267629 w 758283"/>
              <a:gd name="connsiteY1" fmla="*/ 345688 h 1773044"/>
              <a:gd name="connsiteX2" fmla="*/ 758283 w 758283"/>
              <a:gd name="connsiteY2" fmla="*/ 0 h 1773044"/>
              <a:gd name="connsiteX3" fmla="*/ 758283 w 758283"/>
              <a:gd name="connsiteY3" fmla="*/ 0 h 177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283" h="1773044">
                <a:moveTo>
                  <a:pt x="0" y="1773044"/>
                </a:moveTo>
                <a:cubicBezTo>
                  <a:pt x="70624" y="1207119"/>
                  <a:pt x="141249" y="641195"/>
                  <a:pt x="267629" y="345688"/>
                </a:cubicBezTo>
                <a:cubicBezTo>
                  <a:pt x="394010" y="50181"/>
                  <a:pt x="758283" y="0"/>
                  <a:pt x="758283" y="0"/>
                </a:cubicBezTo>
                <a:lnTo>
                  <a:pt x="758283" y="0"/>
                </a:lnTo>
              </a:path>
            </a:pathLst>
          </a:cu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42910" y="1500174"/>
            <a:ext cx="4643470" cy="1588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3571868" y="1428736"/>
            <a:ext cx="142876" cy="142876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>
            <a:stCxn id="70" idx="4"/>
          </p:cNvCxnSpPr>
          <p:nvPr/>
        </p:nvCxnSpPr>
        <p:spPr>
          <a:xfrm rot="5400000">
            <a:off x="2428860" y="2786058"/>
            <a:ext cx="2428892" cy="1588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42910" y="3638443"/>
            <a:ext cx="4643470" cy="4871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Овал 77"/>
          <p:cNvSpPr/>
          <p:nvPr/>
        </p:nvSpPr>
        <p:spPr>
          <a:xfrm>
            <a:off x="3286116" y="3571876"/>
            <a:ext cx="142876" cy="142876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428992" y="4000504"/>
          <a:ext cx="579437" cy="596900"/>
        </p:xfrm>
        <a:graphic>
          <a:graphicData uri="http://schemas.openxmlformats.org/presentationml/2006/ole">
            <p:oleObj spid="_x0000_s15367" name="Формула" r:id="rId3" imgW="241300" imgH="228600" progId="Equation.3">
              <p:embed/>
            </p:oleObj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6000760" y="2428868"/>
            <a:ext cx="21868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Аналогично:</a:t>
            </a:r>
          </a:p>
          <a:p>
            <a:pPr algn="ctr"/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7.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29322" y="1785926"/>
            <a:ext cx="2355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= 1.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786446" y="3214686"/>
            <a:ext cx="1522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7143768" y="3214686"/>
          <a:ext cx="1023938" cy="541338"/>
        </p:xfrm>
        <a:graphic>
          <a:graphicData uri="http://schemas.openxmlformats.org/presentationml/2006/ole">
            <p:oleObj spid="_x0000_s15368" name="Формула" r:id="rId4" imgW="469900" imgH="228600" progId="Equation.3">
              <p:embed/>
            </p:oleObj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5357818" y="3857628"/>
            <a:ext cx="22164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Рассмотрим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уравнение: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6" name="Object 3"/>
          <p:cNvGraphicFramePr>
            <a:graphicFrameLocks noChangeAspect="1"/>
          </p:cNvGraphicFramePr>
          <p:nvPr/>
        </p:nvGraphicFramePr>
        <p:xfrm>
          <a:off x="7286644" y="4143380"/>
          <a:ext cx="1428760" cy="642942"/>
        </p:xfrm>
        <a:graphic>
          <a:graphicData uri="http://schemas.openxmlformats.org/presentationml/2006/ole">
            <p:oleObj spid="_x0000_s15369" name="Формула" r:id="rId5" imgW="431613" imgH="203112" progId="Equation.3">
              <p:embed/>
            </p:oleObj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5357818" y="4857760"/>
            <a:ext cx="3427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&gt; 0, 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N, n &gt;1.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14348" y="5429264"/>
            <a:ext cx="7855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- чётное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то уравнение имеет два корня: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99" name="Object 3"/>
          <p:cNvGraphicFramePr>
            <a:graphicFrameLocks noChangeAspect="1"/>
          </p:cNvGraphicFramePr>
          <p:nvPr/>
        </p:nvGraphicFramePr>
        <p:xfrm>
          <a:off x="428596" y="5857892"/>
          <a:ext cx="1579543" cy="597766"/>
        </p:xfrm>
        <a:graphic>
          <a:graphicData uri="http://schemas.openxmlformats.org/presentationml/2006/ole">
            <p:oleObj spid="_x0000_s15370" name="Формула" r:id="rId6" imgW="609336" imgH="241195" progId="Equation.3">
              <p:embed/>
            </p:oleObj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928794" y="5929330"/>
            <a:ext cx="5828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- нечётное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то один корень: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101" name="Object 3"/>
          <p:cNvGraphicFramePr>
            <a:graphicFrameLocks noChangeAspect="1"/>
          </p:cNvGraphicFramePr>
          <p:nvPr/>
        </p:nvGraphicFramePr>
        <p:xfrm>
          <a:off x="7572396" y="5857892"/>
          <a:ext cx="625475" cy="566738"/>
        </p:xfrm>
        <a:graphic>
          <a:graphicData uri="http://schemas.openxmlformats.org/presentationml/2006/ole">
            <p:oleObj spid="_x0000_s15371" name="Формула" r:id="rId7" imgW="2413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6" grpId="0" animBg="1"/>
      <p:bldP spid="67" grpId="0" animBg="1"/>
      <p:bldP spid="70" grpId="0" animBg="1"/>
      <p:bldP spid="78" grpId="0" animBg="1"/>
      <p:bldP spid="91" grpId="0"/>
      <p:bldP spid="92" grpId="0"/>
      <p:bldP spid="93" grpId="0"/>
      <p:bldP spid="95" grpId="0"/>
      <p:bldP spid="97" grpId="0"/>
      <p:bldP spid="98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2681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en-US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i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928670"/>
            <a:ext cx="848097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Корнем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степени из неотрицательного числа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= 2,3,4,5,…) называют такое неотрицательное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число, которое при возведении в степень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даёт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результате число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2786058"/>
            <a:ext cx="4010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Это число обозначают: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5715008" y="2643182"/>
          <a:ext cx="928694" cy="785818"/>
        </p:xfrm>
        <a:graphic>
          <a:graphicData uri="http://schemas.openxmlformats.org/presentationml/2006/ole">
            <p:oleObj spid="_x0000_s16387" name="Формула" r:id="rId3" imgW="241300" imgH="2286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2198" y="2643182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26431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3214686"/>
            <a:ext cx="4281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подкоренное выражение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3571876"/>
            <a:ext cx="3130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-показатель корня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785786" y="4071942"/>
            <a:ext cx="7643866" cy="1285884"/>
            <a:chOff x="714348" y="4214818"/>
            <a:chExt cx="7643866" cy="1285884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14348" y="4214818"/>
              <a:ext cx="7643866" cy="1285884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Если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 0,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n =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2,3,4,5,…, то</a:t>
              </a:r>
            </a:p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</a:t>
              </a:r>
              <a:endParaRPr 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2357422" y="4714884"/>
              <a:ext cx="1627369" cy="666096"/>
              <a:chOff x="6786578" y="3429000"/>
              <a:chExt cx="1627369" cy="666096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7215206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7500958" y="3643314"/>
                <a:ext cx="285752" cy="1588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6786578" y="3571876"/>
                <a:ext cx="16273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1)</a:t>
                </a:r>
                <a:r>
                  <a:rPr lang="ru-RU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a  0;</a:t>
                </a:r>
                <a:endPara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4286248" y="4714884"/>
              <a:ext cx="2055371" cy="666096"/>
              <a:chOff x="4714876" y="3429000"/>
              <a:chExt cx="2055371" cy="666096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643570" y="3643314"/>
                <a:ext cx="285752" cy="1588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714876" y="3571876"/>
                <a:ext cx="20553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2) (</a:t>
                </a:r>
                <a:r>
                  <a:rPr lang="ru-RU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a ) = a;</a:t>
                </a:r>
                <a:endPara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286380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929322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357158" y="5429264"/>
            <a:ext cx="84511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Операцию нахождения корня из неотрицательного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числа называют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извлечением корня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58333 0.0585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-0.06719 0.1393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6" grpId="1"/>
      <p:bldP spid="7" grpId="0"/>
      <p:bldP spid="7" grpId="1"/>
      <p:bldP spid="8" grpId="0"/>
      <p:bldP spid="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3061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Операция извлечение корня является обратной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по отношению к возведению в соответствующую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степень.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2000242"/>
          <a:ext cx="7429552" cy="2500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3714776"/>
              </a:tblGrid>
              <a:tr h="682392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Возведение в степень</a:t>
                      </a:r>
                      <a:endParaRPr lang="ru-RU" sz="2800" i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Извлечение корня</a:t>
                      </a:r>
                      <a:endParaRPr lang="ru-RU" sz="2800" i="1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5979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5979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5979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28794" y="2643182"/>
            <a:ext cx="150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cs typeface="Times New Roman"/>
              </a:rPr>
              <a:t>² = 25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3214686"/>
            <a:ext cx="2201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cs typeface="Times New Roman"/>
              </a:rPr>
              <a:t>³ = 1000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3786190"/>
            <a:ext cx="2709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0,3</a:t>
            </a:r>
            <a:r>
              <a:rPr lang="ru-RU" sz="3600" b="1" dirty="0" smtClean="0">
                <a:solidFill>
                  <a:srgbClr val="000099"/>
                </a:solidFill>
                <a:latin typeface="Times New Roman"/>
                <a:cs typeface="Times New Roman"/>
              </a:rPr>
              <a:t>⁴ = 0,0081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357818" y="2714620"/>
            <a:ext cx="1624163" cy="646331"/>
            <a:chOff x="3214678" y="5143512"/>
            <a:chExt cx="1624163" cy="646331"/>
          </a:xfrm>
        </p:grpSpPr>
        <p:sp>
          <p:nvSpPr>
            <p:cNvPr id="7" name="TextBox 6"/>
            <p:cNvSpPr txBox="1"/>
            <p:nvPr/>
          </p:nvSpPr>
          <p:spPr>
            <a:xfrm>
              <a:off x="3214678" y="5143512"/>
              <a:ext cx="1624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</a:t>
              </a:r>
              <a:r>
                <a:rPr lang="ru-RU" sz="3600" b="1" dirty="0" smtClean="0">
                  <a:solidFill>
                    <a:srgbClr val="000099"/>
                  </a:solidFill>
                  <a:latin typeface="Times New Roman"/>
                  <a:cs typeface="Times New Roman"/>
                </a:rPr>
                <a:t>25 = 5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3571868" y="5214950"/>
              <a:ext cx="500066" cy="1588"/>
            </a:xfrm>
            <a:prstGeom prst="line">
              <a:avLst/>
            </a:prstGeom>
            <a:ln w="28575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4929190" y="3071810"/>
            <a:ext cx="2388098" cy="860645"/>
            <a:chOff x="3214678" y="5000636"/>
            <a:chExt cx="2388098" cy="860645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3286116" y="5214950"/>
              <a:ext cx="2316660" cy="646331"/>
              <a:chOff x="3286116" y="5143512"/>
              <a:chExt cx="2316660" cy="646331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286116" y="5143512"/>
                <a:ext cx="23166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ru-RU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  <a:sym typeface="Symbol"/>
                  </a:rPr>
                  <a:t>1000</a:t>
                </a:r>
                <a:r>
                  <a:rPr lang="ru-RU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</a:rPr>
                  <a:t> = 10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3643306" y="5214950"/>
                <a:ext cx="857256" cy="1588"/>
              </a:xfrm>
              <a:prstGeom prst="line">
                <a:avLst/>
              </a:prstGeom>
              <a:ln w="28575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214678" y="500063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643438" y="3643314"/>
            <a:ext cx="2778325" cy="860645"/>
            <a:chOff x="3214678" y="5000636"/>
            <a:chExt cx="2778325" cy="860645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3214678" y="5214950"/>
              <a:ext cx="2778325" cy="646331"/>
              <a:chOff x="3214678" y="5143512"/>
              <a:chExt cx="2778325" cy="64633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214678" y="5143512"/>
                <a:ext cx="2778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en-US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  <a:sym typeface="Symbol"/>
                  </a:rPr>
                  <a:t>0</a:t>
                </a:r>
                <a:r>
                  <a:rPr lang="ru-RU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  <a:sym typeface="Symbol"/>
                  </a:rPr>
                  <a:t>,</a:t>
                </a:r>
                <a:r>
                  <a:rPr lang="en-US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  <a:sym typeface="Symbol"/>
                  </a:rPr>
                  <a:t>0081</a:t>
                </a:r>
                <a:r>
                  <a:rPr lang="ru-RU" sz="3600" b="1" dirty="0" smtClean="0">
                    <a:solidFill>
                      <a:srgbClr val="000099"/>
                    </a:solidFill>
                    <a:latin typeface="Times New Roman"/>
                    <a:cs typeface="Times New Roman"/>
                  </a:rPr>
                  <a:t> = 0,3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3571868" y="5214950"/>
                <a:ext cx="1214446" cy="1588"/>
              </a:xfrm>
              <a:prstGeom prst="line">
                <a:avLst/>
              </a:prstGeom>
              <a:ln w="28575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3214678" y="500063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42910" y="4357694"/>
            <a:ext cx="7858946" cy="1096983"/>
            <a:chOff x="642910" y="4357694"/>
            <a:chExt cx="7858946" cy="1096983"/>
          </a:xfrm>
        </p:grpSpPr>
        <p:sp>
          <p:nvSpPr>
            <p:cNvPr id="24" name="TextBox 23"/>
            <p:cNvSpPr txBox="1"/>
            <p:nvPr/>
          </p:nvSpPr>
          <p:spPr>
            <a:xfrm>
              <a:off x="642910" y="4500570"/>
              <a:ext cx="785894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Иногда выражение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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a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называют </a:t>
              </a:r>
              <a:r>
                <a:rPr lang="ru-RU" sz="28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радикалом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от</a:t>
              </a:r>
            </a:p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латинского слова </a:t>
              </a:r>
              <a:r>
                <a:rPr lang="en-US" sz="28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radix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–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«корень». </a:t>
              </a:r>
              <a:endParaRPr 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7620" y="4357694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214810" y="4572008"/>
              <a:ext cx="285752" cy="1588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1214414" y="5429265"/>
            <a:ext cx="6691639" cy="954107"/>
            <a:chOff x="1142976" y="4500571"/>
            <a:chExt cx="6691639" cy="954107"/>
          </a:xfrm>
        </p:grpSpPr>
        <p:sp>
          <p:nvSpPr>
            <p:cNvPr id="31" name="TextBox 30"/>
            <p:cNvSpPr txBox="1"/>
            <p:nvPr/>
          </p:nvSpPr>
          <p:spPr>
            <a:xfrm>
              <a:off x="1142976" y="4500571"/>
              <a:ext cx="669163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Символ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 - это стилизованная буква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r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. </a:t>
              </a:r>
            </a:p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786050" y="4572008"/>
              <a:ext cx="285752" cy="1588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Пример 1:</a:t>
            </a:r>
            <a:endParaRPr lang="ru-RU" sz="2800" b="1" i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142984"/>
            <a:ext cx="7322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Вычислить: а) 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 49; б)  0,125; в)  0 ; г)  17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1214422"/>
            <a:ext cx="357190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786314" y="1214422"/>
            <a:ext cx="785818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29124" y="100010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429388" y="1214422"/>
            <a:ext cx="285752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72198" y="100010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500958" y="1214422"/>
            <a:ext cx="357190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15206" y="100010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1785926"/>
            <a:ext cx="1686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800" b="1" i="1" u="sng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786" y="2285992"/>
            <a:ext cx="5595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 49 = 7, так как 7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&gt; 0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и 7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/>
                <a:cs typeface="Times New Roman"/>
                <a:sym typeface="Symbol"/>
              </a:rPr>
              <a:t>² = 49;</a:t>
            </a:r>
            <a:endParaRPr lang="ru-RU" sz="28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71604" y="2357430"/>
            <a:ext cx="357190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571604" y="2928934"/>
            <a:ext cx="785818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4414" y="271462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5786" y="2857496"/>
            <a:ext cx="7390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 0,125 = 0,5, так как 0,5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&gt; 0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и 0,5³ = 0,125; 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4348" y="3357562"/>
            <a:ext cx="1705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в)  0 =0;</a:t>
            </a:r>
            <a:endParaRPr lang="ru-RU" sz="28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571604" y="3429000"/>
            <a:ext cx="285752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43174" y="3357562"/>
            <a:ext cx="2268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г)  17 ≈ 2,03</a:t>
            </a:r>
            <a:endParaRPr lang="ru-RU" sz="28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428992" y="3429000"/>
            <a:ext cx="500066" cy="1588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43240" y="321468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0034" y="3929066"/>
            <a:ext cx="2681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en-US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i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1472" y="4429132"/>
            <a:ext cx="79455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Корнем нечётной степени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из отрицательного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= 3,5,…) называют такое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отрицательное число, которое при возведении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степень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даёт в результате число </a:t>
            </a:r>
            <a:r>
              <a:rPr lang="en-US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4" grpId="0"/>
      <p:bldP spid="15" grpId="0"/>
      <p:bldP spid="16" grpId="0"/>
      <p:bldP spid="22" grpId="0"/>
      <p:bldP spid="23" grpId="0"/>
      <p:bldP spid="24" grpId="0"/>
      <p:bldP spid="27" grpId="0"/>
      <p:bldP spid="30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7224" y="1071546"/>
            <a:ext cx="7643866" cy="1285884"/>
            <a:chOff x="714348" y="4214818"/>
            <a:chExt cx="7643866" cy="128588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14348" y="4214818"/>
              <a:ext cx="7643866" cy="1285884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Если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&lt;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0, </a:t>
              </a:r>
              <a:r>
                <a:rPr lang="en-US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n = </a:t>
              </a:r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3,5,7,…, то</a:t>
              </a:r>
            </a:p>
            <a:p>
              <a:pPr algn="ctr"/>
              <a:r>
                <a:rPr lang="ru-RU" sz="2800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</a:t>
              </a:r>
              <a:endParaRPr 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2357422" y="4714884"/>
              <a:ext cx="1635384" cy="666096"/>
              <a:chOff x="6786578" y="3429000"/>
              <a:chExt cx="1635384" cy="666096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7215206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7500958" y="3643314"/>
                <a:ext cx="285752" cy="1588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6786578" y="3571876"/>
                <a:ext cx="16353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1)</a:t>
                </a:r>
                <a:r>
                  <a:rPr lang="ru-RU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a &lt; 0;</a:t>
                </a:r>
                <a:endPara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" name="Группа 17"/>
            <p:cNvGrpSpPr/>
            <p:nvPr/>
          </p:nvGrpSpPr>
          <p:grpSpPr>
            <a:xfrm>
              <a:off x="4286248" y="4714884"/>
              <a:ext cx="2055371" cy="666096"/>
              <a:chOff x="4714876" y="3429000"/>
              <a:chExt cx="2055371" cy="666096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5643570" y="3643314"/>
                <a:ext cx="285752" cy="1588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4714876" y="3571876"/>
                <a:ext cx="20553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2) (</a:t>
                </a:r>
                <a:r>
                  <a:rPr lang="ru-RU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</a:t>
                </a:r>
                <a:r>
                  <a:rPr lang="en-US" sz="2800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a ) = a;</a:t>
                </a:r>
                <a:endPara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286380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929322" y="3429000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714348" y="571480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Итак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2428868"/>
            <a:ext cx="1300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28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2857496"/>
            <a:ext cx="868718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Корень чётной степени имеет смысл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(т.е. определён) только для неотрицательного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подкоренного выражения; корень нечётной степени</a:t>
            </a:r>
          </a:p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имеет смысл для любого подкоренного выражения.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4643446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Пример 2:</a:t>
            </a:r>
            <a:endParaRPr lang="ru-RU" sz="2800" b="1" i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5143512"/>
            <a:ext cx="3307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Решите уравнения: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4000496" y="5072074"/>
          <a:ext cx="2357454" cy="571504"/>
        </p:xfrm>
        <a:graphic>
          <a:graphicData uri="http://schemas.openxmlformats.org/presentationml/2006/ole">
            <p:oleObj spid="_x0000_s18438" name="Формула" r:id="rId3" imgW="838200" imgH="228600" progId="Equation.3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731838" y="5643563"/>
          <a:ext cx="2035175" cy="571500"/>
        </p:xfrm>
        <a:graphic>
          <a:graphicData uri="http://schemas.openxmlformats.org/presentationml/2006/ole">
            <p:oleObj spid="_x0000_s18439" name="Формула" r:id="rId4" imgW="723586" imgH="228501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000364" y="5643578"/>
          <a:ext cx="2355850" cy="571500"/>
        </p:xfrm>
        <a:graphic>
          <a:graphicData uri="http://schemas.openxmlformats.org/presentationml/2006/ole">
            <p:oleObj spid="_x0000_s18440" name="Формула" r:id="rId5" imgW="838200" imgH="22860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572132" y="5643578"/>
          <a:ext cx="3105150" cy="635000"/>
        </p:xfrm>
        <a:graphic>
          <a:graphicData uri="http://schemas.openxmlformats.org/presentationml/2006/ole">
            <p:oleObj spid="_x0000_s18441" name="Формула" r:id="rId6" imgW="1104900" imgH="2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142976" y="571480"/>
          <a:ext cx="2357438" cy="571500"/>
        </p:xfrm>
        <a:graphic>
          <a:graphicData uri="http://schemas.openxmlformats.org/presentationml/2006/ole">
            <p:oleObj spid="_x0000_s21520" name="Формула" r:id="rId3" imgW="838200" imgH="2286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4348" y="1214422"/>
            <a:ext cx="601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Возведём обе части уравнения в куб: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963613" y="1778000"/>
          <a:ext cx="2000250" cy="444500"/>
        </p:xfrm>
        <a:graphic>
          <a:graphicData uri="http://schemas.openxmlformats.org/presentationml/2006/ole">
            <p:oleObj spid="_x0000_s21521" name="Формула" r:id="rId4" imgW="710891" imgH="177723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749675" y="1785938"/>
          <a:ext cx="1643063" cy="444500"/>
        </p:xfrm>
        <a:graphic>
          <a:graphicData uri="http://schemas.openxmlformats.org/presentationml/2006/ole">
            <p:oleObj spid="_x0000_s21522" name="Формула" r:id="rId5" imgW="583693" imgH="177646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072198" y="1785926"/>
          <a:ext cx="1214438" cy="444500"/>
        </p:xfrm>
        <a:graphic>
          <a:graphicData uri="http://schemas.openxmlformats.org/presentationml/2006/ole">
            <p:oleObj spid="_x0000_s21523" name="Формула" r:id="rId6" imgW="431425" imgH="177646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472" y="642918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2214554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0" name="Object 2"/>
          <p:cNvGraphicFramePr>
            <a:graphicFrameLocks noChangeAspect="1"/>
          </p:cNvGraphicFramePr>
          <p:nvPr/>
        </p:nvGraphicFramePr>
        <p:xfrm>
          <a:off x="1142976" y="2214554"/>
          <a:ext cx="2035175" cy="571500"/>
        </p:xfrm>
        <a:graphic>
          <a:graphicData uri="http://schemas.openxmlformats.org/presentationml/2006/ole">
            <p:oleObj spid="_x0000_s21524" name="Формула" r:id="rId7" imgW="723586" imgH="228501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5720" y="2857496"/>
            <a:ext cx="8703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Возведём обе части уравнения в четвёртую степень: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160463" y="3421063"/>
          <a:ext cx="1712912" cy="444500"/>
        </p:xfrm>
        <a:graphic>
          <a:graphicData uri="http://schemas.openxmlformats.org/presentationml/2006/ole">
            <p:oleObj spid="_x0000_s21525" name="Формула" r:id="rId8" imgW="609336" imgH="177723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767138" y="3429000"/>
          <a:ext cx="1177925" cy="444500"/>
        </p:xfrm>
        <a:graphic>
          <a:graphicData uri="http://schemas.openxmlformats.org/presentationml/2006/ole">
            <p:oleObj spid="_x0000_s21526" name="Формула" r:id="rId9" imgW="418918" imgH="177723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5911850" y="3429000"/>
          <a:ext cx="927100" cy="444500"/>
        </p:xfrm>
        <a:graphic>
          <a:graphicData uri="http://schemas.openxmlformats.org/presentationml/2006/ole">
            <p:oleObj spid="_x0000_s21527" name="Формула" r:id="rId10" imgW="329914" imgH="177646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71472" y="3929066"/>
            <a:ext cx="46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1071538" y="3929066"/>
          <a:ext cx="2355850" cy="571500"/>
        </p:xfrm>
        <a:graphic>
          <a:graphicData uri="http://schemas.openxmlformats.org/presentationml/2006/ole">
            <p:oleObj spid="_x0000_s21528" name="Формула" r:id="rId11" imgW="838200" imgH="22860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786182" y="3929066"/>
            <a:ext cx="3884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Решений нет. Почему?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472" y="4572008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г)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1000100" y="4572008"/>
          <a:ext cx="3105150" cy="635000"/>
        </p:xfrm>
        <a:graphic>
          <a:graphicData uri="http://schemas.openxmlformats.org/presentationml/2006/ole">
            <p:oleObj spid="_x0000_s21529" name="Формула" r:id="rId12" imgW="1104900" imgH="2540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28596" y="5214950"/>
            <a:ext cx="8200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Возведём обе части уравнения в шестую степень: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500034" y="5786454"/>
          <a:ext cx="2998788" cy="508000"/>
        </p:xfrm>
        <a:graphic>
          <a:graphicData uri="http://schemas.openxmlformats.org/presentationml/2006/ole">
            <p:oleObj spid="_x0000_s21530" name="Формула" r:id="rId13" imgW="1066337" imgH="203112" progId="Equation.3">
              <p:embed/>
            </p:oleObj>
          </a:graphicData>
        </a:graphic>
      </p:graphicFrame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3714744" y="5786454"/>
          <a:ext cx="2570163" cy="508000"/>
        </p:xfrm>
        <a:graphic>
          <a:graphicData uri="http://schemas.openxmlformats.org/presentationml/2006/ole">
            <p:oleObj spid="_x0000_s21531" name="Формула" r:id="rId14" imgW="914400" imgH="203200" progId="Equation.3">
              <p:embed/>
            </p:oleObj>
          </a:graphicData>
        </a:graphic>
      </p:graphicFrame>
      <p:graphicFrame>
        <p:nvGraphicFramePr>
          <p:cNvPr id="24" name="Object 12"/>
          <p:cNvGraphicFramePr>
            <a:graphicFrameLocks noChangeAspect="1"/>
          </p:cNvGraphicFramePr>
          <p:nvPr/>
        </p:nvGraphicFramePr>
        <p:xfrm>
          <a:off x="6500826" y="5786454"/>
          <a:ext cx="2212975" cy="539750"/>
        </p:xfrm>
        <a:graphic>
          <a:graphicData uri="http://schemas.openxmlformats.org/presentationml/2006/ole">
            <p:oleObj spid="_x0000_s21532" name="Формула" r:id="rId15" imgW="787058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5" grpId="0"/>
      <p:bldP spid="17" grpId="0"/>
      <p:bldP spid="18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49C197B7DD90548B0FCFD600905EEAD" ma:contentTypeVersion="0" ma:contentTypeDescription="Создание документа." ma:contentTypeScope="" ma:versionID="2bf7a6ee93d275f3f87ff761978e16a0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B1D3C5A-A4CC-4182-A9E9-DC4431E64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B035D7C-9129-4179-92E7-8FD1B41285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F9A81-89F0-45FA-A02D-7974F68EAFD8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426</TotalTime>
  <Words>592</Words>
  <Application>Microsoft Office PowerPoint</Application>
  <PresentationFormat>Экран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Аспект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46</cp:revision>
  <dcterms:created xsi:type="dcterms:W3CDTF">2011-10-06T16:37:14Z</dcterms:created>
  <dcterms:modified xsi:type="dcterms:W3CDTF">2014-09-07T12:22:08Z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0x010100B49C197B7DD90548B0FCFD600905EEAD</vt:lpwstr>
  </property>
</Properties>
</file>