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D14-A2E4-4FEE-83B1-B8E4D5EDA58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0916-6F25-4587-816A-84A686B2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5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D14-A2E4-4FEE-83B1-B8E4D5EDA58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0916-6F25-4587-816A-84A686B2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30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D14-A2E4-4FEE-83B1-B8E4D5EDA58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0916-6F25-4587-816A-84A686B2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07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D14-A2E4-4FEE-83B1-B8E4D5EDA58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0916-6F25-4587-816A-84A686B2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4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D14-A2E4-4FEE-83B1-B8E4D5EDA58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0916-6F25-4587-816A-84A686B2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2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D14-A2E4-4FEE-83B1-B8E4D5EDA58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0916-6F25-4587-816A-84A686B2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4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D14-A2E4-4FEE-83B1-B8E4D5EDA58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0916-6F25-4587-816A-84A686B2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D14-A2E4-4FEE-83B1-B8E4D5EDA58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0916-6F25-4587-816A-84A686B2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8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D14-A2E4-4FEE-83B1-B8E4D5EDA58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0916-6F25-4587-816A-84A686B2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50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D14-A2E4-4FEE-83B1-B8E4D5EDA58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0916-6F25-4587-816A-84A686B2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5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D14-A2E4-4FEE-83B1-B8E4D5EDA58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20916-6F25-4587-816A-84A686B2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7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51D14-A2E4-4FEE-83B1-B8E4D5EDA58D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20916-6F25-4587-816A-84A686B2D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9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" y="18403"/>
            <a:ext cx="8594639" cy="34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2" y="3523272"/>
            <a:ext cx="8332788" cy="327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02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49" t="15477" r="4287" b="6250"/>
          <a:stretch/>
        </p:blipFill>
        <p:spPr bwMode="auto">
          <a:xfrm>
            <a:off x="10007" y="-99392"/>
            <a:ext cx="9133993" cy="58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40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t="21230" r="4623" b="49801"/>
          <a:stretch/>
        </p:blipFill>
        <p:spPr bwMode="auto">
          <a:xfrm>
            <a:off x="0" y="32792"/>
            <a:ext cx="8969828" cy="21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27368" r="42972" b="22064"/>
          <a:stretch/>
        </p:blipFill>
        <p:spPr bwMode="auto">
          <a:xfrm>
            <a:off x="251520" y="2276872"/>
            <a:ext cx="4752528" cy="434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737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771775" y="188913"/>
            <a:ext cx="4613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392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cs typeface="Times New Roman" pitchFamily="18" charset="0"/>
              </a:rPr>
              <a:t>Дан  график  производной  функции.   / ЕГЭ-2006/</a:t>
            </a:r>
            <a:endParaRPr lang="ru-RU" altLang="ru-RU" sz="1200">
              <a:cs typeface="Times New Roman" pitchFamily="18" charset="0"/>
            </a:endParaRPr>
          </a:p>
          <a:p>
            <a:pPr algn="ctr"/>
            <a:endParaRPr lang="ru-RU" altLang="ru-RU" sz="7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700" b="1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/>
          </a:p>
        </p:txBody>
      </p:sp>
      <p:pic>
        <p:nvPicPr>
          <p:cNvPr id="15363" name="Picture 3" descr="gra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6250"/>
            <a:ext cx="7632700" cy="4905375"/>
          </a:xfrm>
          <a:prstGeom prst="rect">
            <a:avLst/>
          </a:prstGeom>
          <a:solidFill>
            <a:srgbClr val="F2F4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223963" y="5360988"/>
            <a:ext cx="1841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700" b="1">
              <a:latin typeface="Times New Roman" pitchFamily="18" charset="0"/>
              <a:cs typeface="Times New Roman" pitchFamily="18" charset="0"/>
            </a:endParaRPr>
          </a:p>
          <a:p>
            <a:endParaRPr lang="ru-RU" alt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95731" y="5049233"/>
            <a:ext cx="70032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dirty="0"/>
              <a:t>Сколько  промежутков  возрастания  функции? </a:t>
            </a:r>
            <a:endParaRPr lang="ru-RU" altLang="ru-RU" sz="2400" dirty="0" smtClean="0"/>
          </a:p>
          <a:p>
            <a:pPr eaLnBrk="1" hangingPunct="1"/>
            <a:endParaRPr lang="ru-RU" altLang="ru-RU" sz="2400" dirty="0"/>
          </a:p>
          <a:p>
            <a:pPr eaLnBrk="1" hangingPunct="1"/>
            <a:r>
              <a:rPr lang="ru-RU" altLang="ru-RU" sz="2400" dirty="0"/>
              <a:t> Сколько  промежутков  убывания  функции? </a:t>
            </a:r>
          </a:p>
          <a:p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31955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84976" cy="320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8568952" cy="295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60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412776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dirty="0" smtClean="0">
                <a:solidFill>
                  <a:srgbClr val="FF0000"/>
                </a:solidFill>
              </a:rPr>
              <a:t>Тема   </a:t>
            </a:r>
            <a:br>
              <a:rPr lang="ru-RU" altLang="ru-RU" sz="4000" dirty="0" smtClean="0">
                <a:solidFill>
                  <a:srgbClr val="FF0000"/>
                </a:solidFill>
              </a:rPr>
            </a:br>
            <a:r>
              <a:rPr lang="ru-RU" altLang="ru-RU" sz="4000" b="1" dirty="0" smtClean="0">
                <a:solidFill>
                  <a:srgbClr val="FF0000"/>
                </a:solidFill>
              </a:rPr>
              <a:t>«Исследование функции </a:t>
            </a:r>
            <a:br>
              <a:rPr lang="ru-RU" altLang="ru-RU" sz="4000" b="1" dirty="0" smtClean="0">
                <a:solidFill>
                  <a:srgbClr val="FF0000"/>
                </a:solidFill>
              </a:rPr>
            </a:br>
            <a:r>
              <a:rPr lang="ru-RU" altLang="ru-RU" sz="4000" b="1" dirty="0" smtClean="0">
                <a:solidFill>
                  <a:srgbClr val="FF0000"/>
                </a:solidFill>
              </a:rPr>
              <a:t>на  монотонность»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038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dirty="0" smtClean="0">
                <a:solidFill>
                  <a:schemeClr val="hlink"/>
                </a:solidFill>
              </a:rPr>
              <a:t>В экзаменационной  работе по ЕГЭ часто встречаются вопросы:</a:t>
            </a:r>
            <a:endParaRPr lang="ru-RU" altLang="ru-RU" sz="3600" dirty="0" smtClean="0">
              <a:solidFill>
                <a:schemeClr val="hlin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252" y="1628800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/>
              <a:t>Назвать количество  промежутков   возрастания   (убывания)  функции.  </a:t>
            </a:r>
          </a:p>
          <a:p>
            <a:endParaRPr lang="ru-RU" altLang="ru-RU" sz="3200" dirty="0" smtClean="0"/>
          </a:p>
          <a:p>
            <a:r>
              <a:rPr lang="ru-RU" altLang="ru-RU" sz="3200" dirty="0" smtClean="0"/>
              <a:t>Указать  наибольшую  длину  промежутка  возрастания  функции.      </a:t>
            </a:r>
          </a:p>
          <a:p>
            <a:endParaRPr lang="ru-RU" altLang="ru-RU" sz="3200" dirty="0" smtClean="0"/>
          </a:p>
          <a:p>
            <a:r>
              <a:rPr lang="ru-RU" altLang="ru-RU" sz="3200" dirty="0" smtClean="0"/>
              <a:t>Указать  количество  точек  максимума  или  минимума  </a:t>
            </a:r>
          </a:p>
          <a:p>
            <a:r>
              <a:rPr lang="ru-RU" altLang="ru-RU" sz="3200" dirty="0" smtClean="0"/>
              <a:t>и  так  далее.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2263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3838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479925" y="3292475"/>
            <a:ext cx="1841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0000FF"/>
                </a:solidFill>
                <a:cs typeface="Times New Roman" pitchFamily="18" charset="0"/>
              </a:rPr>
              <a:t/>
            </a:r>
            <a:br>
              <a:rPr lang="ru-RU" altLang="ru-RU" sz="2000">
                <a:solidFill>
                  <a:srgbClr val="0000FF"/>
                </a:solidFill>
                <a:cs typeface="Times New Roman" pitchFamily="18" charset="0"/>
              </a:rPr>
            </a:br>
            <a:endParaRPr lang="ru-RU" altLang="ru-RU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611188" y="574675"/>
          <a:ext cx="7993062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Слайд" r:id="rId3" imgW="4572180" imgH="3428972" progId="PowerPoint.Slide.8">
                  <p:embed/>
                </p:oleObj>
              </mc:Choice>
              <mc:Fallback>
                <p:oleObj name="Слайд" r:id="rId3" imgW="4572180" imgH="3428972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74675"/>
                        <a:ext cx="7993062" cy="405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344440"/>
              </p:ext>
            </p:extLst>
          </p:nvPr>
        </p:nvGraphicFramePr>
        <p:xfrm>
          <a:off x="179512" y="138112"/>
          <a:ext cx="8784975" cy="630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Слайд" r:id="rId5" imgW="4108736" imgH="3081467" progId="PowerPoint.Slide.8">
                  <p:embed/>
                </p:oleObj>
              </mc:Choice>
              <mc:Fallback>
                <p:oleObj name="Слайд" r:id="rId5" imgW="4108736" imgH="308146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38112"/>
                        <a:ext cx="8784975" cy="630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43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" y="496275"/>
            <a:ext cx="9087675" cy="6171226"/>
          </a:xfrm>
          <a:prstGeom prst="rect">
            <a:avLst/>
          </a:prstGeom>
          <a:solidFill>
            <a:srgbClr val="F2F4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41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" y="332656"/>
            <a:ext cx="8945215" cy="652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835150" y="7104063"/>
            <a:ext cx="4865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Рассмотрим   график  убывающей  функции </a:t>
            </a:r>
          </a:p>
        </p:txBody>
      </p:sp>
    </p:spTree>
    <p:extLst>
      <p:ext uri="{BB962C8B-B14F-4D97-AF65-F5344CB8AC3E}">
        <p14:creationId xmlns:p14="http://schemas.microsoft.com/office/powerpoint/2010/main" val="26546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258888" y="484188"/>
            <a:ext cx="578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Рассмотрим   график  убывающей  функции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7"/>
          <a:stretch/>
        </p:blipFill>
        <p:spPr bwMode="auto">
          <a:xfrm>
            <a:off x="0" y="-1"/>
            <a:ext cx="9144000" cy="568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99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750" y="908050"/>
            <a:ext cx="7704138" cy="48260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654267"/>
              </p:ext>
            </p:extLst>
          </p:nvPr>
        </p:nvGraphicFramePr>
        <p:xfrm>
          <a:off x="107504" y="43718"/>
          <a:ext cx="8930200" cy="669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Слайд" r:id="rId3" imgW="4572180" imgH="3428972" progId="PowerPoint.Slide.8">
                  <p:embed/>
                </p:oleObj>
              </mc:Choice>
              <mc:Fallback>
                <p:oleObj name="Слайд" r:id="rId3" imgW="4572180" imgH="3428972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3718"/>
                        <a:ext cx="8930200" cy="669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0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63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Слайд Microsoft PowerPoint</vt:lpstr>
      <vt:lpstr>Microsoft PowerPoint 97-2003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4</cp:revision>
  <dcterms:created xsi:type="dcterms:W3CDTF">2014-04-02T15:42:10Z</dcterms:created>
  <dcterms:modified xsi:type="dcterms:W3CDTF">2014-04-02T16:30:20Z</dcterms:modified>
</cp:coreProperties>
</file>