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61" r:id="rId2"/>
    <p:sldId id="263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5C375-5CA8-40B3-B9BE-28DBF3912BBD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35934-6AD7-49D9-A4A0-D6E6D372DB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3590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590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885E1-465D-470E-B11B-085299B3F19F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D1492-4728-4EC5-BF26-2C8111F88D36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32C0-D73A-43EE-A487-BDE05D8AC0D9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5B65B-1412-400E-92AA-179DCFEF7BE3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5C08A-0CED-4E05-B504-B5C865614B6E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4E1C6-6478-4D94-853E-C98A0BCE3000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434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81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19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DFAF3-0EE6-4E4C-A07E-1223EA3EB4A6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5402A-995A-4CA9-A65F-E97D164DA07F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40458C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05821CA-8B03-4F73-A3FA-4BC5770DE6F1}" type="slidenum">
              <a:rPr lang="ru-RU">
                <a:solidFill>
                  <a:srgbClr val="40458C"/>
                </a:solidFill>
              </a:rPr>
              <a:pPr/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975"/>
            <a:ext cx="9144000" cy="109537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85750" y="1600200"/>
            <a:ext cx="41021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40250" y="1600200"/>
            <a:ext cx="4103688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40250" y="3938588"/>
            <a:ext cx="4103688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1FEA2-04FF-4B86-80E0-1E821D81367F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876A5-0C1C-485A-8E56-5081E8BD6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E6876-DF62-40FB-A459-C84A8B9202FB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7766A-B3F0-491D-B7E4-B446F6EC60FB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68A36-8396-43E7-9E6C-235F4CF64F30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4DDEE-A004-4121-8343-AECE3284E767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37E49-4EA3-4AFF-B6BF-E4CE5E5C3E94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3E4FC-2148-4382-8D3F-DA57848F2BCE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10F30-3EDA-41DD-8613-BBFFBD9C4EB3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99730-A50E-4D25-BBE1-973810767199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0D5F-B693-435D-AAE4-F9E1AAD00047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036BE-068D-434B-BE35-0367193061C7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4ED33-28A0-4374-8ABB-AB32CE8C541A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8C2AC-DC2F-4EDB-8C17-4697EE28A808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96839-B65F-4930-9BC8-F5E560863934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29B3-22E8-4DF9-8E25-291BF882C3F4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8AF9-203B-4EAE-9159-0F7993491C01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7A80-22C8-4119-9A11-63BFA8BC18F7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4821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2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3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4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5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6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1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6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1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484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</p:grpSp>
        <p:sp>
          <p:nvSpPr>
            <p:cNvPr id="3487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40458C"/>
                </a:solidFill>
              </a:endParaRPr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40458C"/>
                </a:solidFill>
              </a:endParaRPr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487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3487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3487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614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8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6CE51E8A-CDD8-44A2-8210-99B83DC531A2}" type="datetime1">
              <a:rPr lang="ru-RU">
                <a:solidFill>
                  <a:srgbClr val="40458C"/>
                </a:solidFill>
              </a:rPr>
              <a:pPr>
                <a:defRPr/>
              </a:pPr>
              <a:t>11.09.2013</a:t>
            </a:fld>
            <a:endParaRPr lang="ru-RU">
              <a:solidFill>
                <a:srgbClr val="40458C"/>
              </a:solidFill>
            </a:endParaRPr>
          </a:p>
        </p:txBody>
      </p:sp>
      <p:sp>
        <p:nvSpPr>
          <p:cNvPr id="3488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3488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AA7525F7-2D01-49F6-8338-64940718D3C4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ransition spd="med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3"/>
          <p:cNvSpPr>
            <a:spLocks noChangeShapeType="1"/>
          </p:cNvSpPr>
          <p:nvPr/>
        </p:nvSpPr>
        <p:spPr bwMode="auto">
          <a:xfrm flipH="1">
            <a:off x="1752600" y="0"/>
            <a:ext cx="0" cy="6858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40458C"/>
              </a:solidFill>
              <a:latin typeface="Arial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12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.0</a:t>
            </a: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9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</a:t>
            </a: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12</a:t>
            </a:r>
            <a:endParaRPr lang="ru-RU" sz="2800" dirty="0">
              <a:solidFill>
                <a:srgbClr val="0000CC"/>
              </a:solidFill>
              <a:latin typeface="Monotype Corsiva" pitchFamily="66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28813" y="214313"/>
            <a:ext cx="6924675" cy="690562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6F89F7"/>
              </a:buClr>
              <a:buSzPct val="110000"/>
              <a:defRPr/>
            </a:pPr>
            <a:r>
              <a:rPr lang="ru-RU" sz="4400" i="1" kern="0" dirty="0" smtClean="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Линейные и квадратные неравенства.</a:t>
            </a:r>
            <a:endParaRPr lang="ru-RU" sz="4400" i="1" kern="0" dirty="0">
              <a:solidFill>
                <a:srgbClr val="0000CC"/>
              </a:solidFill>
              <a:latin typeface="Arial" charset="0"/>
              <a:cs typeface="Times New Roman" pitchFamily="18" charset="0"/>
            </a:endParaRPr>
          </a:p>
          <a:p>
            <a:pPr marL="342900" indent="-342900" algn="r" eaLnBrk="0" hangingPunct="0">
              <a:spcBef>
                <a:spcPct val="20000"/>
              </a:spcBef>
              <a:buClr>
                <a:srgbClr val="6F89F7"/>
              </a:buClr>
              <a:buSzPct val="110000"/>
              <a:defRPr/>
            </a:pPr>
            <a:endParaRPr lang="ru-RU" sz="4400" i="1" kern="0" dirty="0">
              <a:solidFill>
                <a:srgbClr val="0000CC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624" y="260648"/>
            <a:ext cx="6769100" cy="865188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C0C0C0">
                  <a:gamma/>
                  <a:tint val="23137"/>
                  <a:invGamma/>
                </a:srgbClr>
              </a:gs>
              <a:gs pos="100000">
                <a:srgbClr val="C0C0C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Решите неравенство: 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827126" y="1628800"/>
            <a:ext cx="6392982" cy="1710804"/>
            <a:chOff x="806" y="1688"/>
            <a:chExt cx="5522" cy="1499"/>
          </a:xfrm>
        </p:grpSpPr>
        <p:sp>
          <p:nvSpPr>
            <p:cNvPr id="4" name="Rectangle 7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" name="Object 8"/>
            <p:cNvGraphicFramePr>
              <a:graphicFrameLocks noChangeAspect="1"/>
            </p:cNvGraphicFramePr>
            <p:nvPr/>
          </p:nvGraphicFramePr>
          <p:xfrm>
            <a:off x="806" y="1688"/>
            <a:ext cx="5522" cy="1499"/>
          </p:xfrm>
          <a:graphic>
            <a:graphicData uri="http://schemas.openxmlformats.org/presentationml/2006/ole">
              <p:oleObj spid="_x0000_s22530" name="Формула" r:id="rId3" imgW="1714320" imgH="457200" progId="Equation.3">
                <p:embed/>
              </p:oleObj>
            </a:graphicData>
          </a:graphic>
        </p:graphicFrame>
      </p:grpSp>
      <p:sp>
        <p:nvSpPr>
          <p:cNvPr id="6" name="TextBox 5"/>
          <p:cNvSpPr txBox="1"/>
          <p:nvPr/>
        </p:nvSpPr>
        <p:spPr>
          <a:xfrm>
            <a:off x="611560" y="119675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335699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Вариант 2</a:t>
            </a:r>
            <a:endParaRPr lang="ru-RU" dirty="0"/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899592" y="3861048"/>
            <a:ext cx="6819830" cy="1710804"/>
            <a:chOff x="253" y="1293"/>
            <a:chExt cx="5891" cy="1499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1" name="Object 8"/>
            <p:cNvGraphicFramePr>
              <a:graphicFrameLocks noChangeAspect="1"/>
            </p:cNvGraphicFramePr>
            <p:nvPr/>
          </p:nvGraphicFramePr>
          <p:xfrm>
            <a:off x="253" y="1293"/>
            <a:ext cx="5891" cy="1499"/>
          </p:xfrm>
          <a:graphic>
            <a:graphicData uri="http://schemas.openxmlformats.org/presentationml/2006/ole">
              <p:oleObj spid="_x0000_s22531" name="Формула" r:id="rId4" imgW="1828800" imgH="457200" progId="Equation.3">
                <p:embed/>
              </p:oleObj>
            </a:graphicData>
          </a:graphic>
        </p:graphicFrame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6" name="Rectangle 2"/>
          <p:cNvSpPr>
            <a:spLocks noGrp="1"/>
          </p:cNvSpPr>
          <p:nvPr>
            <p:ph type="title"/>
          </p:nvPr>
        </p:nvSpPr>
        <p:spPr bwMode="auto">
          <a:xfrm>
            <a:off x="467544" y="260648"/>
            <a:ext cx="8229600" cy="638944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effectLst/>
                <a:latin typeface="Arial" charset="0"/>
              </a:rPr>
              <a:t>Решите самостоятельно:</a:t>
            </a:r>
          </a:p>
        </p:txBody>
      </p:sp>
      <p:sp>
        <p:nvSpPr>
          <p:cNvPr id="45087" name="Text Box 4"/>
          <p:cNvSpPr txBox="1">
            <a:spLocks noChangeArrowheads="1"/>
          </p:cNvSpPr>
          <p:nvPr/>
        </p:nvSpPr>
        <p:spPr bwMode="auto">
          <a:xfrm>
            <a:off x="250825" y="17002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45069" name="Group 13"/>
          <p:cNvGraphicFramePr>
            <a:graphicFrameLocks noGrp="1"/>
          </p:cNvGraphicFramePr>
          <p:nvPr/>
        </p:nvGraphicFramePr>
        <p:xfrm>
          <a:off x="539552" y="1484784"/>
          <a:ext cx="8064896" cy="736600"/>
        </p:xfrm>
        <a:graphic>
          <a:graphicData uri="http://schemas.openxmlformats.org/drawingml/2006/table">
            <a:tbl>
              <a:tblPr/>
              <a:tblGrid>
                <a:gridCol w="4106897"/>
                <a:gridCol w="3957999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1 вариант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2 вариант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070" name="Object 14"/>
          <p:cNvGraphicFramePr>
            <a:graphicFrameLocks noChangeAspect="1"/>
          </p:cNvGraphicFramePr>
          <p:nvPr/>
        </p:nvGraphicFramePr>
        <p:xfrm>
          <a:off x="1043608" y="2348880"/>
          <a:ext cx="3024188" cy="465137"/>
        </p:xfrm>
        <a:graphic>
          <a:graphicData uri="http://schemas.openxmlformats.org/presentationml/2006/ole">
            <p:oleObj spid="_x0000_s1026" name="Формула" r:id="rId3" imgW="1485720" imgH="228600" progId="Equation.3">
              <p:embed/>
            </p:oleObj>
          </a:graphicData>
        </a:graphic>
      </p:graphicFrame>
      <p:graphicFrame>
        <p:nvGraphicFramePr>
          <p:cNvPr id="45071" name="Object 15"/>
          <p:cNvGraphicFramePr>
            <a:graphicFrameLocks noChangeAspect="1"/>
          </p:cNvGraphicFramePr>
          <p:nvPr/>
        </p:nvGraphicFramePr>
        <p:xfrm>
          <a:off x="5220072" y="2276872"/>
          <a:ext cx="2998787" cy="439737"/>
        </p:xfrm>
        <a:graphic>
          <a:graphicData uri="http://schemas.openxmlformats.org/presentationml/2006/ole">
            <p:oleObj spid="_x0000_s1027" name="Формула" r:id="rId4" imgW="1473120" imgH="215640" progId="Equation.3">
              <p:embed/>
            </p:oleObj>
          </a:graphicData>
        </a:graphic>
      </p:graphicFrame>
      <p:graphicFrame>
        <p:nvGraphicFramePr>
          <p:cNvPr id="45082" name="Group 26"/>
          <p:cNvGraphicFramePr>
            <a:graphicFrameLocks noGrp="1"/>
          </p:cNvGraphicFramePr>
          <p:nvPr/>
        </p:nvGraphicFramePr>
        <p:xfrm>
          <a:off x="1619672" y="2996952"/>
          <a:ext cx="6143625" cy="576263"/>
        </p:xfrm>
        <a:graphic>
          <a:graphicData uri="http://schemas.openxmlformats.org/drawingml/2006/table">
            <a:tbl>
              <a:tblPr/>
              <a:tblGrid>
                <a:gridCol w="3071813"/>
                <a:gridCol w="3071812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Ответ: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Ответ: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083" name="Object 27"/>
          <p:cNvGraphicFramePr>
            <a:graphicFrameLocks noChangeAspect="1"/>
          </p:cNvGraphicFramePr>
          <p:nvPr/>
        </p:nvGraphicFramePr>
        <p:xfrm>
          <a:off x="4283968" y="3789040"/>
          <a:ext cx="1223963" cy="998538"/>
        </p:xfrm>
        <a:graphic>
          <a:graphicData uri="http://schemas.openxmlformats.org/presentationml/2006/ole">
            <p:oleObj spid="_x0000_s1028" name="Формула" r:id="rId5" imgW="482400" imgH="393480" progId="Equation.3">
              <p:embed/>
            </p:oleObj>
          </a:graphicData>
        </a:graphic>
      </p:graphicFrame>
      <p:sp>
        <p:nvSpPr>
          <p:cNvPr id="45104" name="Text Box 28"/>
          <p:cNvSpPr txBox="1">
            <a:spLocks noChangeArrowheads="1"/>
          </p:cNvSpPr>
          <p:nvPr/>
        </p:nvSpPr>
        <p:spPr bwMode="auto">
          <a:xfrm>
            <a:off x="3563888" y="4797152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>
                <a:solidFill>
                  <a:srgbClr val="000000"/>
                </a:solidFill>
              </a:rPr>
              <a:t>или</a:t>
            </a:r>
          </a:p>
        </p:txBody>
      </p:sp>
      <p:graphicFrame>
        <p:nvGraphicFramePr>
          <p:cNvPr id="45085" name="Object 29"/>
          <p:cNvGraphicFramePr>
            <a:graphicFrameLocks noChangeAspect="1"/>
          </p:cNvGraphicFramePr>
          <p:nvPr/>
        </p:nvGraphicFramePr>
        <p:xfrm>
          <a:off x="4283968" y="5301208"/>
          <a:ext cx="1728787" cy="587375"/>
        </p:xfrm>
        <a:graphic>
          <a:graphicData uri="http://schemas.openxmlformats.org/presentationml/2006/ole">
            <p:oleObj spid="_x0000_s1029" name="Формула" r:id="rId6" imgW="634680" imgH="215640" progId="Equation.3">
              <p:embed/>
            </p:oleObj>
          </a:graphicData>
        </a:graphic>
      </p:graphicFrame>
      <p:sp>
        <p:nvSpPr>
          <p:cNvPr id="45110" name="AutoShape 54"/>
          <p:cNvSpPr>
            <a:spLocks noChangeArrowheads="1"/>
          </p:cNvSpPr>
          <p:nvPr/>
        </p:nvSpPr>
        <p:spPr bwMode="auto">
          <a:xfrm>
            <a:off x="395288" y="4437063"/>
            <a:ext cx="2808287" cy="1512887"/>
          </a:xfrm>
          <a:prstGeom prst="cloudCallout">
            <a:avLst>
              <a:gd name="adj1" fmla="val -35866"/>
              <a:gd name="adj2" fmla="val 10425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i="1"/>
              <a:t>Получили одинаковые ответы!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04" grpId="0"/>
      <p:bldP spid="45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755576" y="1628800"/>
            <a:ext cx="5976664" cy="45259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Arial" charset="0"/>
              </a:rPr>
              <a:t>   </a:t>
            </a:r>
            <a:r>
              <a:rPr lang="ru-RU" sz="2800" b="1" i="1" dirty="0" smtClean="0">
                <a:latin typeface="Arial" charset="0"/>
              </a:rPr>
              <a:t>Два неравенства называют равносильными, если они имеют одинаковые решения или оба не имеют решений.</a:t>
            </a:r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899592" y="4005064"/>
          <a:ext cx="1944687" cy="592137"/>
        </p:xfrm>
        <a:graphic>
          <a:graphicData uri="http://schemas.openxmlformats.org/presentationml/2006/ole">
            <p:oleObj spid="_x0000_s2050" name="Формула" r:id="rId3" imgW="583920" imgH="177480" progId="Equation.3">
              <p:embed/>
            </p:oleObj>
          </a:graphicData>
        </a:graphic>
      </p:graphicFrame>
      <p:graphicFrame>
        <p:nvGraphicFramePr>
          <p:cNvPr id="46091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427984" y="4005064"/>
          <a:ext cx="2160587" cy="606425"/>
        </p:xfrm>
        <a:graphic>
          <a:graphicData uri="http://schemas.openxmlformats.org/presentationml/2006/ole">
            <p:oleObj spid="_x0000_s2051" name="Формула" r:id="rId4" imgW="723600" imgH="203040" progId="Equation.3">
              <p:embed/>
            </p:oleObj>
          </a:graphicData>
        </a:graphic>
      </p:graphicFrame>
      <p:sp>
        <p:nvSpPr>
          <p:cNvPr id="46094" name="Text Box 5"/>
          <p:cNvSpPr txBox="1">
            <a:spLocks noChangeArrowheads="1"/>
          </p:cNvSpPr>
          <p:nvPr/>
        </p:nvSpPr>
        <p:spPr bwMode="auto">
          <a:xfrm>
            <a:off x="827584" y="404664"/>
            <a:ext cx="7561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>
                <a:solidFill>
                  <a:srgbClr val="336600"/>
                </a:solidFill>
              </a:rPr>
              <a:t>Равносильные неравенства</a:t>
            </a:r>
          </a:p>
        </p:txBody>
      </p:sp>
      <p:sp>
        <p:nvSpPr>
          <p:cNvPr id="46095" name="Text Box 10"/>
          <p:cNvSpPr txBox="1">
            <a:spLocks noChangeArrowheads="1"/>
          </p:cNvSpPr>
          <p:nvPr/>
        </p:nvSpPr>
        <p:spPr bwMode="auto">
          <a:xfrm>
            <a:off x="3131840" y="4077072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rgbClr val="336600"/>
                </a:solidFill>
              </a:rPr>
              <a:t>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3" grpId="0" build="p"/>
      <p:bldP spid="46095" grpId="0"/>
    </p:bldLst>
  </p:timing>
</p:sld>
</file>

<file path=ppt/theme/theme1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53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Эскиз</vt:lpstr>
      <vt:lpstr>Формула</vt:lpstr>
      <vt:lpstr>Microsoft Equation 3.0</vt:lpstr>
      <vt:lpstr>Слайд 1</vt:lpstr>
      <vt:lpstr>Слайд 2</vt:lpstr>
      <vt:lpstr>Решите самостоятельно:</vt:lpstr>
      <vt:lpstr>Слайд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2012-09-11T13:57:16Z</dcterms:created>
  <dcterms:modified xsi:type="dcterms:W3CDTF">2013-09-11T16:42:14Z</dcterms:modified>
</cp:coreProperties>
</file>