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64" r:id="rId3"/>
    <p:sldId id="265" r:id="rId4"/>
    <p:sldId id="266" r:id="rId5"/>
    <p:sldId id="260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B7032-4A49-44FF-84CF-C93B3E49DB0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C86B2-F39D-4576-A32D-632F72332E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F6276F-C0C2-499D-918A-DC9DBAAB8334}" type="slidenum">
              <a:rPr lang="ru-RU"/>
              <a:pPr/>
              <a:t>5</a:t>
            </a:fld>
            <a:endParaRPr lang="ru-RU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C1266-0D91-40FA-954C-F315EAA55D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028E4-73B1-46D8-9780-9D5CDDAB84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7B19A-6BCF-4FC2-9909-551D8DB4F46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432CF2C-07AD-4BFB-8D5F-6F3E32023D0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C24C8-76D1-4E8B-B0D9-5C2CE19A658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EAC3B-28F1-4912-AB83-D98DAB40275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115C9-BD1A-4FD0-AA25-3F0FA0B95F1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20287-DD96-42EB-A8B6-71BC26045B1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C703B-5C4F-469A-BF5B-C6690A3227B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30FB2-34B2-4AC5-AA40-5F5AE4AB09C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6E5C-7D3C-48A1-9D6A-80CDB5F256A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4D2CA-4A48-4D0E-8EBF-4F563E32564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10F2B9-F261-4BD8-91FE-21776F9FD7D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Самостоятельная работа</a:t>
            </a:r>
            <a:endParaRPr lang="ru-RU" sz="36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572000" y="620688"/>
            <a:ext cx="36004" cy="60230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27584" y="76470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Вариант 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32040" y="76470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Вариант 2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1340768"/>
            <a:ext cx="4320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Прямая КЕ касается окружности с центром в точке О, К – точка касания. Найдите ОЕ, если КЕ=8см, а радиус окружности равен 6см.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треугольнике АВС, АВ=4см, ВС=3см, АС=5см. Докажите, что АВ - отрезок касательной, проведенной из точки А к окружности с центром в точке С и радиусом, равным 3см.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08" y="1340768"/>
            <a:ext cx="44999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Прямая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касается окружности с центром в точке О,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точка касания. Найдите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О, если угол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MNO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равен 30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радиус окружности равен 5см.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треугольнике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MNK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см. Докажите, что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отрезок касательной, проведенной из точки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 окружности с центром в точке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радиусом, равным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3"/>
          <p:cNvSpPr>
            <a:spLocks noChangeShapeType="1"/>
          </p:cNvSpPr>
          <p:nvPr/>
        </p:nvSpPr>
        <p:spPr bwMode="auto">
          <a:xfrm flipH="1">
            <a:off x="1500188" y="0"/>
            <a:ext cx="0" cy="68580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28575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0000CC"/>
                </a:solidFill>
                <a:latin typeface="Monotype Corsiva" pitchFamily="66" charset="0"/>
              </a:rPr>
              <a:t>09. 04. </a:t>
            </a:r>
            <a:r>
              <a:rPr lang="en-US" sz="2800" b="1" dirty="0" smtClean="0">
                <a:solidFill>
                  <a:srgbClr val="0000CC"/>
                </a:solidFill>
                <a:latin typeface="Monotype Corsiva" pitchFamily="66" charset="0"/>
              </a:rPr>
              <a:t>1</a:t>
            </a:r>
            <a:r>
              <a:rPr lang="ru-RU" sz="2800" b="1" dirty="0" smtClean="0">
                <a:solidFill>
                  <a:srgbClr val="0000CC"/>
                </a:solidFill>
                <a:latin typeface="Monotype Corsiva" pitchFamily="66" charset="0"/>
              </a:rPr>
              <a:t>3</a:t>
            </a:r>
            <a:endParaRPr lang="ru-RU" sz="2800" b="1" dirty="0">
              <a:solidFill>
                <a:srgbClr val="0000CC"/>
              </a:solidFill>
              <a:latin typeface="Monotype Corsiva" pitchFamily="66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71625" y="214313"/>
            <a:ext cx="7215188" cy="690562"/>
          </a:xfrm>
          <a:prstGeom prst="rect">
            <a:avLst/>
          </a:prstGeom>
        </p:spPr>
        <p:txBody>
          <a:bodyPr/>
          <a:lstStyle/>
          <a:p>
            <a:pPr marL="342900" indent="-342900" algn="ct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110000"/>
              <a:defRPr/>
            </a:pPr>
            <a:r>
              <a:rPr lang="ru-RU" sz="4400" b="1" i="1" kern="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Градусная мера дуги окружности.</a:t>
            </a:r>
            <a:endParaRPr lang="ru-RU" sz="4400" b="1" i="1" kern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6F89F7"/>
              </a:buClr>
              <a:buSzPct val="110000"/>
              <a:defRPr/>
            </a:pPr>
            <a:endParaRPr lang="ru-RU" sz="4400" b="1" i="1" kern="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251520" y="4725144"/>
            <a:ext cx="835292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/>
              <a:t>Чтобы  различить эти дуги, на  каждой  из   них отмечают промежуточную точку С и </a:t>
            </a:r>
            <a:r>
              <a:rPr lang="ru-RU" sz="2400" dirty="0" smtClean="0"/>
              <a:t>М. Обозначают </a:t>
            </a:r>
            <a:r>
              <a:rPr lang="ru-RU" sz="2400" dirty="0"/>
              <a:t>дуги:     </a:t>
            </a:r>
            <a:r>
              <a:rPr lang="ru-RU" sz="2400" dirty="0" smtClean="0"/>
              <a:t> АМВ</a:t>
            </a:r>
            <a:r>
              <a:rPr lang="ru-RU" sz="2400" dirty="0"/>
              <a:t>,       </a:t>
            </a:r>
            <a:r>
              <a:rPr lang="ru-RU" sz="2400" dirty="0" smtClean="0"/>
              <a:t>     	АСВ</a:t>
            </a:r>
            <a:r>
              <a:rPr lang="ru-RU" sz="2400" dirty="0"/>
              <a:t>.</a:t>
            </a:r>
            <a:r>
              <a:rPr lang="ru-RU" sz="2800" dirty="0"/>
              <a:t> 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39750" y="170021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 b="1" u="sng">
              <a:latin typeface="Arial Black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32000" y="1081088"/>
            <a:ext cx="2252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endParaRPr lang="ru-RU" sz="1800" b="1" u="sng">
              <a:latin typeface="Arial Black" pitchFamily="34" charset="0"/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692275" y="981075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 b="1" u="sng">
              <a:latin typeface="Arial Black" pitchFamily="34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68313" y="2492375"/>
            <a:ext cx="4103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 i="1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750386" y="1930828"/>
            <a:ext cx="655119" cy="85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 b="1" u="sng">
              <a:latin typeface="Arial Black" pitchFamily="34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421015" y="1764915"/>
            <a:ext cx="984490" cy="851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 b="1" u="sng">
              <a:latin typeface="Arial Black" pitchFamily="34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491880" y="1988840"/>
            <a:ext cx="1313859" cy="85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>
                <a:cs typeface="Arial" charset="0"/>
              </a:rPr>
              <a:t>• </a:t>
            </a:r>
            <a:r>
              <a:rPr lang="ru-RU" sz="1800" dirty="0"/>
              <a:t>В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339752" y="260648"/>
            <a:ext cx="821614" cy="851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/>
              <a:t>М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107156" y="2937358"/>
            <a:ext cx="1313859" cy="851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 b="1" u="sng">
              <a:latin typeface="Arial Black" pitchFamily="34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107156" y="2937358"/>
            <a:ext cx="1313859" cy="851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 b="1" u="sng">
              <a:latin typeface="Arial Black" pitchFamily="34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483768" y="2780928"/>
            <a:ext cx="821616" cy="851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/>
              <a:t>С</a:t>
            </a:r>
          </a:p>
        </p:txBody>
      </p:sp>
      <p:sp>
        <p:nvSpPr>
          <p:cNvPr id="14" name="Oval 57"/>
          <p:cNvSpPr>
            <a:spLocks noChangeArrowheads="1"/>
          </p:cNvSpPr>
          <p:nvPr/>
        </p:nvSpPr>
        <p:spPr bwMode="auto">
          <a:xfrm>
            <a:off x="1452034" y="596160"/>
            <a:ext cx="2135475" cy="2005689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" name="Text Box 58"/>
          <p:cNvSpPr txBox="1">
            <a:spLocks noChangeArrowheads="1"/>
          </p:cNvSpPr>
          <p:nvPr/>
        </p:nvSpPr>
        <p:spPr bwMode="auto">
          <a:xfrm>
            <a:off x="1452034" y="426561"/>
            <a:ext cx="2790597" cy="8516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/>
          </a:p>
        </p:txBody>
      </p:sp>
      <p:sp>
        <p:nvSpPr>
          <p:cNvPr id="16" name="Oval 59"/>
          <p:cNvSpPr>
            <a:spLocks noChangeArrowheads="1"/>
          </p:cNvSpPr>
          <p:nvPr/>
        </p:nvSpPr>
        <p:spPr bwMode="auto">
          <a:xfrm>
            <a:off x="1781405" y="596160"/>
            <a:ext cx="2298349" cy="21716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7" name="Oval 62"/>
          <p:cNvSpPr>
            <a:spLocks noChangeArrowheads="1"/>
          </p:cNvSpPr>
          <p:nvPr/>
        </p:nvSpPr>
        <p:spPr bwMode="auto">
          <a:xfrm>
            <a:off x="1614911" y="596160"/>
            <a:ext cx="2135475" cy="21716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" name="Oval 63"/>
          <p:cNvSpPr>
            <a:spLocks noChangeArrowheads="1"/>
          </p:cNvSpPr>
          <p:nvPr/>
        </p:nvSpPr>
        <p:spPr bwMode="auto">
          <a:xfrm>
            <a:off x="1452034" y="596160"/>
            <a:ext cx="2298352" cy="2171600"/>
          </a:xfrm>
          <a:prstGeom prst="ellips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9" name="Text Box 64"/>
          <p:cNvSpPr txBox="1">
            <a:spLocks noChangeArrowheads="1"/>
          </p:cNvSpPr>
          <p:nvPr/>
        </p:nvSpPr>
        <p:spPr bwMode="auto">
          <a:xfrm>
            <a:off x="2555776" y="1412776"/>
            <a:ext cx="1639610" cy="8516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>
                <a:cs typeface="Arial" charset="0"/>
              </a:rPr>
              <a:t>•О</a:t>
            </a:r>
          </a:p>
        </p:txBody>
      </p:sp>
      <p:sp>
        <p:nvSpPr>
          <p:cNvPr id="20" name="Text Box 65"/>
          <p:cNvSpPr txBox="1">
            <a:spLocks noChangeArrowheads="1"/>
          </p:cNvSpPr>
          <p:nvPr/>
        </p:nvSpPr>
        <p:spPr bwMode="auto">
          <a:xfrm>
            <a:off x="971600" y="1412776"/>
            <a:ext cx="1639612" cy="8516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>
                <a:cs typeface="Arial" charset="0"/>
              </a:rPr>
              <a:t>  А •</a:t>
            </a:r>
          </a:p>
        </p:txBody>
      </p:sp>
      <p:graphicFrame>
        <p:nvGraphicFramePr>
          <p:cNvPr id="21" name="Object 66"/>
          <p:cNvGraphicFramePr>
            <a:graphicFrameLocks noChangeAspect="1"/>
          </p:cNvGraphicFramePr>
          <p:nvPr/>
        </p:nvGraphicFramePr>
        <p:xfrm>
          <a:off x="7092280" y="5229200"/>
          <a:ext cx="376657" cy="288032"/>
        </p:xfrm>
        <a:graphic>
          <a:graphicData uri="http://schemas.openxmlformats.org/presentationml/2006/ole">
            <p:oleObj spid="_x0000_s25603" name="Формула" r:id="rId3" imgW="164880" imgH="126720" progId="Equation.3">
              <p:embed/>
            </p:oleObj>
          </a:graphicData>
        </a:graphic>
      </p:graphicFrame>
      <p:graphicFrame>
        <p:nvGraphicFramePr>
          <p:cNvPr id="22" name="Object 67"/>
          <p:cNvGraphicFramePr>
            <a:graphicFrameLocks noChangeAspect="1"/>
          </p:cNvGraphicFramePr>
          <p:nvPr/>
        </p:nvGraphicFramePr>
        <p:xfrm>
          <a:off x="755576" y="5589240"/>
          <a:ext cx="432048" cy="330390"/>
        </p:xfrm>
        <a:graphic>
          <a:graphicData uri="http://schemas.openxmlformats.org/presentationml/2006/ole">
            <p:oleObj spid="_x0000_s25604" name="Формула" r:id="rId4" imgW="164880" imgH="126720" progId="Equation.3">
              <p:embed/>
            </p:oleObj>
          </a:graphicData>
        </a:graphic>
      </p:graphicFrame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323528" y="3717032"/>
            <a:ext cx="8064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/>
              <a:t>Отметим на </a:t>
            </a:r>
            <a:r>
              <a:rPr lang="ru-RU" sz="2400" dirty="0" smtClean="0"/>
              <a:t>окружности две </a:t>
            </a:r>
            <a:r>
              <a:rPr lang="ru-RU" sz="2400" dirty="0"/>
              <a:t>точки А и В.            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51520" y="4221088"/>
            <a:ext cx="87129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 smtClean="0"/>
              <a:t>Они разделяют окружность </a:t>
            </a:r>
            <a:r>
              <a:rPr lang="ru-RU" sz="2400" dirty="0"/>
              <a:t>на две </a:t>
            </a:r>
            <a:r>
              <a:rPr lang="ru-RU" sz="2400" dirty="0" smtClean="0"/>
              <a:t>дуги. А </a:t>
            </a:r>
            <a:r>
              <a:rPr lang="ru-RU" sz="2400" dirty="0"/>
              <a:t>и В – концы дуг.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6" grpId="0"/>
      <p:bldP spid="7" grpId="0"/>
      <p:bldP spid="10" grpId="0"/>
      <p:bldP spid="20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1691680" y="1772816"/>
            <a:ext cx="358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/>
              <a:t>А </a:t>
            </a:r>
          </a:p>
        </p:txBody>
      </p:sp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1763713" y="4508500"/>
            <a:ext cx="576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800"/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3275856" y="3212976"/>
            <a:ext cx="504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/>
              <a:t>В</a:t>
            </a: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251520" y="3789040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/>
              <a:t>Дуга называется полуокружностью, если отрезок, соединяющий ее концы, </a:t>
            </a:r>
            <a:r>
              <a:rPr lang="ru-RU" sz="2400" dirty="0" smtClean="0"/>
              <a:t>является диаметром окружности.</a:t>
            </a:r>
            <a:endParaRPr lang="ru-RU" sz="2400" dirty="0"/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4572000" y="1772816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/>
              <a:t>С</a:t>
            </a:r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323528" y="4725144"/>
            <a:ext cx="395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800" dirty="0"/>
              <a:t>       АМВ =     АСВ =</a:t>
            </a:r>
            <a:r>
              <a:rPr lang="ru-RU" sz="1800" dirty="0" smtClean="0"/>
              <a:t>180</a:t>
            </a:r>
            <a:r>
              <a:rPr lang="ru-RU" sz="1800" baseline="30000" dirty="0" smtClean="0"/>
              <a:t>0</a:t>
            </a:r>
            <a:endParaRPr lang="ru-RU" sz="1800" baseline="30000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2123728" y="620688"/>
            <a:ext cx="3333330" cy="2664296"/>
            <a:chOff x="827088" y="3933825"/>
            <a:chExt cx="1420138" cy="1008063"/>
          </a:xfrm>
        </p:grpSpPr>
        <p:sp>
          <p:nvSpPr>
            <p:cNvPr id="2" name="Line 27"/>
            <p:cNvSpPr>
              <a:spLocks noChangeShapeType="1"/>
            </p:cNvSpPr>
            <p:nvPr/>
          </p:nvSpPr>
          <p:spPr bwMode="auto">
            <a:xfrm>
              <a:off x="827088" y="4437063"/>
              <a:ext cx="10080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Oval 54"/>
            <p:cNvSpPr>
              <a:spLocks noChangeArrowheads="1"/>
            </p:cNvSpPr>
            <p:nvPr/>
          </p:nvSpPr>
          <p:spPr bwMode="auto">
            <a:xfrm>
              <a:off x="827088" y="4005263"/>
              <a:ext cx="1008062" cy="936625"/>
            </a:xfrm>
            <a:prstGeom prst="ellipse">
              <a:avLst/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1" name="Oval 55"/>
            <p:cNvSpPr>
              <a:spLocks noChangeArrowheads="1"/>
            </p:cNvSpPr>
            <p:nvPr/>
          </p:nvSpPr>
          <p:spPr bwMode="auto">
            <a:xfrm>
              <a:off x="900113" y="4076700"/>
              <a:ext cx="936625" cy="863600"/>
            </a:xfrm>
            <a:prstGeom prst="ellipse">
              <a:avLst/>
            </a:prstGeom>
            <a:noFill/>
            <a:ln w="9525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2" name="Oval 71"/>
            <p:cNvSpPr>
              <a:spLocks noChangeArrowheads="1"/>
            </p:cNvSpPr>
            <p:nvPr/>
          </p:nvSpPr>
          <p:spPr bwMode="auto">
            <a:xfrm>
              <a:off x="827088" y="3933825"/>
              <a:ext cx="1008062" cy="935038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Text Box 72"/>
            <p:cNvSpPr txBox="1">
              <a:spLocks noChangeArrowheads="1"/>
            </p:cNvSpPr>
            <p:nvPr/>
          </p:nvSpPr>
          <p:spPr bwMode="auto">
            <a:xfrm rot="10800000" flipV="1">
              <a:off x="1164551" y="4369744"/>
              <a:ext cx="1082675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1800" dirty="0">
                  <a:cs typeface="Arial" charset="0"/>
                </a:rPr>
                <a:t>    •</a:t>
              </a:r>
            </a:p>
          </p:txBody>
        </p:sp>
        <p:sp>
          <p:nvSpPr>
            <p:cNvPr id="14" name="Text Box 73"/>
            <p:cNvSpPr txBox="1">
              <a:spLocks noChangeArrowheads="1"/>
            </p:cNvSpPr>
            <p:nvPr/>
          </p:nvSpPr>
          <p:spPr bwMode="auto">
            <a:xfrm>
              <a:off x="1256586" y="4288009"/>
              <a:ext cx="576262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1800" dirty="0"/>
                <a:t>О</a:t>
              </a:r>
            </a:p>
          </p:txBody>
        </p:sp>
      </p:grpSp>
      <p:sp>
        <p:nvSpPr>
          <p:cNvPr id="15" name="Text Box 74"/>
          <p:cNvSpPr txBox="1">
            <a:spLocks noChangeArrowheads="1"/>
          </p:cNvSpPr>
          <p:nvPr/>
        </p:nvSpPr>
        <p:spPr bwMode="auto">
          <a:xfrm>
            <a:off x="3059832" y="188640"/>
            <a:ext cx="431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/>
              <a:t>М</a:t>
            </a:r>
          </a:p>
        </p:txBody>
      </p:sp>
      <p:graphicFrame>
        <p:nvGraphicFramePr>
          <p:cNvPr id="16" name="Object 75"/>
          <p:cNvGraphicFramePr>
            <a:graphicFrameLocks noChangeAspect="1"/>
          </p:cNvGraphicFramePr>
          <p:nvPr/>
        </p:nvGraphicFramePr>
        <p:xfrm>
          <a:off x="2195736" y="4797152"/>
          <a:ext cx="287337" cy="220662"/>
        </p:xfrm>
        <a:graphic>
          <a:graphicData uri="http://schemas.openxmlformats.org/presentationml/2006/ole">
            <p:oleObj spid="_x0000_s26626" name="Формула" r:id="rId3" imgW="164880" imgH="12672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187624" y="4797152"/>
          <a:ext cx="287338" cy="220662"/>
        </p:xfrm>
        <a:graphic>
          <a:graphicData uri="http://schemas.openxmlformats.org/presentationml/2006/ole">
            <p:oleObj spid="_x0000_s26627" name="Формула" r:id="rId4" imgW="16488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5519738" y="1676400"/>
            <a:ext cx="2711450" cy="3846513"/>
            <a:chOff x="3477" y="1680"/>
            <a:chExt cx="1708" cy="2423"/>
          </a:xfrm>
        </p:grpSpPr>
        <p:sp>
          <p:nvSpPr>
            <p:cNvPr id="336943" name="Freeform 47"/>
            <p:cNvSpPr>
              <a:spLocks/>
            </p:cNvSpPr>
            <p:nvPr/>
          </p:nvSpPr>
          <p:spPr bwMode="auto">
            <a:xfrm>
              <a:off x="4048" y="1968"/>
              <a:ext cx="624" cy="840"/>
            </a:xfrm>
            <a:custGeom>
              <a:avLst/>
              <a:gdLst/>
              <a:ahLst/>
              <a:cxnLst>
                <a:cxn ang="0">
                  <a:pos x="64" y="632"/>
                </a:cxn>
                <a:cxn ang="0">
                  <a:pos x="336" y="0"/>
                </a:cxn>
                <a:cxn ang="0">
                  <a:pos x="624" y="760"/>
                </a:cxn>
                <a:cxn ang="0">
                  <a:pos x="624" y="744"/>
                </a:cxn>
                <a:cxn ang="0">
                  <a:pos x="416" y="728"/>
                </a:cxn>
                <a:cxn ang="0">
                  <a:pos x="320" y="840"/>
                </a:cxn>
                <a:cxn ang="0">
                  <a:pos x="192" y="824"/>
                </a:cxn>
                <a:cxn ang="0">
                  <a:pos x="16" y="776"/>
                </a:cxn>
                <a:cxn ang="0">
                  <a:pos x="0" y="808"/>
                </a:cxn>
              </a:cxnLst>
              <a:rect l="0" t="0" r="r" b="b"/>
              <a:pathLst>
                <a:path w="624" h="840">
                  <a:moveTo>
                    <a:pt x="64" y="632"/>
                  </a:moveTo>
                  <a:lnTo>
                    <a:pt x="336" y="0"/>
                  </a:lnTo>
                  <a:lnTo>
                    <a:pt x="624" y="760"/>
                  </a:lnTo>
                  <a:lnTo>
                    <a:pt x="624" y="744"/>
                  </a:lnTo>
                  <a:lnTo>
                    <a:pt x="416" y="728"/>
                  </a:lnTo>
                  <a:lnTo>
                    <a:pt x="320" y="840"/>
                  </a:lnTo>
                  <a:lnTo>
                    <a:pt x="192" y="824"/>
                  </a:lnTo>
                  <a:lnTo>
                    <a:pt x="16" y="776"/>
                  </a:lnTo>
                  <a:lnTo>
                    <a:pt x="0" y="808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6934" name="Freeform 38"/>
            <p:cNvSpPr>
              <a:spLocks/>
            </p:cNvSpPr>
            <p:nvPr/>
          </p:nvSpPr>
          <p:spPr bwMode="auto">
            <a:xfrm>
              <a:off x="3670" y="1960"/>
              <a:ext cx="1362" cy="1819"/>
            </a:xfrm>
            <a:custGeom>
              <a:avLst/>
              <a:gdLst/>
              <a:ahLst/>
              <a:cxnLst>
                <a:cxn ang="0">
                  <a:pos x="0" y="1819"/>
                </a:cxn>
                <a:cxn ang="0">
                  <a:pos x="698" y="0"/>
                </a:cxn>
                <a:cxn ang="0">
                  <a:pos x="1362" y="1638"/>
                </a:cxn>
              </a:cxnLst>
              <a:rect l="0" t="0" r="r" b="b"/>
              <a:pathLst>
                <a:path w="1362" h="1819">
                  <a:moveTo>
                    <a:pt x="0" y="1819"/>
                  </a:moveTo>
                  <a:lnTo>
                    <a:pt x="698" y="0"/>
                  </a:lnTo>
                  <a:lnTo>
                    <a:pt x="1362" y="163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6939" name="Text Box 43"/>
            <p:cNvSpPr txBox="1">
              <a:spLocks noChangeArrowheads="1"/>
            </p:cNvSpPr>
            <p:nvPr/>
          </p:nvSpPr>
          <p:spPr bwMode="auto">
            <a:xfrm>
              <a:off x="3477" y="3815"/>
              <a:ext cx="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</a:t>
              </a:r>
            </a:p>
          </p:txBody>
        </p:sp>
        <p:sp>
          <p:nvSpPr>
            <p:cNvPr id="336940" name="Text Box 44"/>
            <p:cNvSpPr txBox="1">
              <a:spLocks noChangeArrowheads="1"/>
            </p:cNvSpPr>
            <p:nvPr/>
          </p:nvSpPr>
          <p:spPr bwMode="auto">
            <a:xfrm>
              <a:off x="4996" y="3597"/>
              <a:ext cx="1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</a:t>
              </a:r>
            </a:p>
          </p:txBody>
        </p:sp>
        <p:sp>
          <p:nvSpPr>
            <p:cNvPr id="336946" name="Text Box 50"/>
            <p:cNvSpPr txBox="1">
              <a:spLocks noChangeArrowheads="1"/>
            </p:cNvSpPr>
            <p:nvPr/>
          </p:nvSpPr>
          <p:spPr bwMode="auto">
            <a:xfrm>
              <a:off x="4272" y="1680"/>
              <a:ext cx="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С</a:t>
              </a: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1023938" y="3324225"/>
            <a:ext cx="2711450" cy="1893888"/>
            <a:chOff x="645" y="2094"/>
            <a:chExt cx="1708" cy="1193"/>
          </a:xfrm>
        </p:grpSpPr>
        <p:sp>
          <p:nvSpPr>
            <p:cNvPr id="336942" name="Freeform 46"/>
            <p:cNvSpPr>
              <a:spLocks/>
            </p:cNvSpPr>
            <p:nvPr/>
          </p:nvSpPr>
          <p:spPr bwMode="auto">
            <a:xfrm>
              <a:off x="1008" y="2104"/>
              <a:ext cx="912" cy="728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400" y="0"/>
                </a:cxn>
                <a:cxn ang="0">
                  <a:pos x="912" y="440"/>
                </a:cxn>
                <a:cxn ang="0">
                  <a:pos x="768" y="584"/>
                </a:cxn>
                <a:cxn ang="0">
                  <a:pos x="480" y="728"/>
                </a:cxn>
                <a:cxn ang="0">
                  <a:pos x="192" y="728"/>
                </a:cxn>
                <a:cxn ang="0">
                  <a:pos x="96" y="632"/>
                </a:cxn>
                <a:cxn ang="0">
                  <a:pos x="0" y="632"/>
                </a:cxn>
              </a:cxnLst>
              <a:rect l="0" t="0" r="r" b="b"/>
              <a:pathLst>
                <a:path w="912" h="728">
                  <a:moveTo>
                    <a:pt x="0" y="584"/>
                  </a:moveTo>
                  <a:lnTo>
                    <a:pt x="400" y="0"/>
                  </a:lnTo>
                  <a:lnTo>
                    <a:pt x="912" y="440"/>
                  </a:lnTo>
                  <a:lnTo>
                    <a:pt x="768" y="584"/>
                  </a:lnTo>
                  <a:lnTo>
                    <a:pt x="480" y="728"/>
                  </a:lnTo>
                  <a:lnTo>
                    <a:pt x="192" y="728"/>
                  </a:lnTo>
                  <a:lnTo>
                    <a:pt x="96" y="632"/>
                  </a:lnTo>
                  <a:lnTo>
                    <a:pt x="0" y="632"/>
                  </a:ln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6926" name="Freeform 30"/>
            <p:cNvSpPr>
              <a:spLocks/>
            </p:cNvSpPr>
            <p:nvPr/>
          </p:nvSpPr>
          <p:spPr bwMode="auto">
            <a:xfrm>
              <a:off x="838" y="2094"/>
              <a:ext cx="1362" cy="869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752" y="0"/>
                </a:cxn>
                <a:cxn ang="0">
                  <a:pos x="1808" y="912"/>
                </a:cxn>
              </a:cxnLst>
              <a:rect l="0" t="0" r="r" b="b"/>
              <a:pathLst>
                <a:path w="1808" h="1152">
                  <a:moveTo>
                    <a:pt x="0" y="1152"/>
                  </a:moveTo>
                  <a:lnTo>
                    <a:pt x="752" y="0"/>
                  </a:lnTo>
                  <a:lnTo>
                    <a:pt x="1808" y="912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6913" name="Text Box 17"/>
            <p:cNvSpPr txBox="1">
              <a:spLocks noChangeArrowheads="1"/>
            </p:cNvSpPr>
            <p:nvPr/>
          </p:nvSpPr>
          <p:spPr bwMode="auto">
            <a:xfrm>
              <a:off x="645" y="2999"/>
              <a:ext cx="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</a:t>
              </a:r>
            </a:p>
          </p:txBody>
        </p:sp>
        <p:sp>
          <p:nvSpPr>
            <p:cNvPr id="336914" name="Text Box 18"/>
            <p:cNvSpPr txBox="1">
              <a:spLocks noChangeArrowheads="1"/>
            </p:cNvSpPr>
            <p:nvPr/>
          </p:nvSpPr>
          <p:spPr bwMode="auto">
            <a:xfrm>
              <a:off x="2164" y="2781"/>
              <a:ext cx="1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</a:t>
              </a:r>
            </a:p>
          </p:txBody>
        </p:sp>
      </p:grpSp>
      <p:sp>
        <p:nvSpPr>
          <p:cNvPr id="336898" name="Text Box 2"/>
          <p:cNvSpPr txBox="1">
            <a:spLocks noChangeArrowheads="1"/>
          </p:cNvSpPr>
          <p:nvPr/>
        </p:nvSpPr>
        <p:spPr bwMode="auto">
          <a:xfrm>
            <a:off x="762000" y="3810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Чем похожи и чем  различаются углы АОВ и АСВ?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09600" y="1828800"/>
            <a:ext cx="3216275" cy="3162300"/>
            <a:chOff x="518" y="960"/>
            <a:chExt cx="2688" cy="2640"/>
          </a:xfrm>
        </p:grpSpPr>
        <p:sp>
          <p:nvSpPr>
            <p:cNvPr id="336909" name="Oval 13"/>
            <p:cNvSpPr>
              <a:spLocks noChangeArrowheads="1"/>
            </p:cNvSpPr>
            <p:nvPr/>
          </p:nvSpPr>
          <p:spPr bwMode="auto">
            <a:xfrm>
              <a:off x="518" y="960"/>
              <a:ext cx="2688" cy="26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6910" name="Oval 14"/>
            <p:cNvSpPr>
              <a:spLocks noChangeArrowheads="1"/>
            </p:cNvSpPr>
            <p:nvPr/>
          </p:nvSpPr>
          <p:spPr bwMode="auto">
            <a:xfrm>
              <a:off x="1821" y="2198"/>
              <a:ext cx="82" cy="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6911" name="Text Box 15"/>
            <p:cNvSpPr txBox="1">
              <a:spLocks noChangeArrowheads="1"/>
            </p:cNvSpPr>
            <p:nvPr/>
          </p:nvSpPr>
          <p:spPr bwMode="auto">
            <a:xfrm>
              <a:off x="1583" y="1920"/>
              <a:ext cx="35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О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5105400" y="2133600"/>
            <a:ext cx="3276600" cy="3162300"/>
            <a:chOff x="518" y="960"/>
            <a:chExt cx="2688" cy="2640"/>
          </a:xfrm>
        </p:grpSpPr>
        <p:sp>
          <p:nvSpPr>
            <p:cNvPr id="336936" name="Oval 40"/>
            <p:cNvSpPr>
              <a:spLocks noChangeArrowheads="1"/>
            </p:cNvSpPr>
            <p:nvPr/>
          </p:nvSpPr>
          <p:spPr bwMode="auto">
            <a:xfrm>
              <a:off x="518" y="960"/>
              <a:ext cx="2688" cy="26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6937" name="Oval 41"/>
            <p:cNvSpPr>
              <a:spLocks noChangeArrowheads="1"/>
            </p:cNvSpPr>
            <p:nvPr/>
          </p:nvSpPr>
          <p:spPr bwMode="auto">
            <a:xfrm>
              <a:off x="1821" y="2198"/>
              <a:ext cx="82" cy="8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6938" name="Text Box 42"/>
            <p:cNvSpPr txBox="1">
              <a:spLocks noChangeArrowheads="1"/>
            </p:cNvSpPr>
            <p:nvPr/>
          </p:nvSpPr>
          <p:spPr bwMode="auto">
            <a:xfrm>
              <a:off x="1583" y="1920"/>
              <a:ext cx="34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О</a:t>
              </a:r>
            </a:p>
          </p:txBody>
        </p:sp>
      </p:grpSp>
      <p:sp>
        <p:nvSpPr>
          <p:cNvPr id="336941" name="Oval 45"/>
          <p:cNvSpPr>
            <a:spLocks noChangeArrowheads="1"/>
          </p:cNvSpPr>
          <p:nvPr/>
        </p:nvSpPr>
        <p:spPr bwMode="auto">
          <a:xfrm>
            <a:off x="6858000" y="20574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6948" name="Oval 52"/>
          <p:cNvSpPr>
            <a:spLocks noChangeArrowheads="1"/>
          </p:cNvSpPr>
          <p:nvPr/>
        </p:nvSpPr>
        <p:spPr bwMode="auto">
          <a:xfrm>
            <a:off x="2133600" y="32766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6949" name="Text Box 53"/>
          <p:cNvSpPr txBox="1">
            <a:spLocks noChangeArrowheads="1"/>
          </p:cNvSpPr>
          <p:nvPr/>
        </p:nvSpPr>
        <p:spPr bwMode="auto">
          <a:xfrm>
            <a:off x="685800" y="1219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</a:rPr>
              <a:t>Центральный угол</a:t>
            </a:r>
          </a:p>
        </p:txBody>
      </p:sp>
      <p:sp>
        <p:nvSpPr>
          <p:cNvPr id="336950" name="Text Box 54"/>
          <p:cNvSpPr txBox="1">
            <a:spLocks noChangeArrowheads="1"/>
          </p:cNvSpPr>
          <p:nvPr/>
        </p:nvSpPr>
        <p:spPr bwMode="auto">
          <a:xfrm>
            <a:off x="5334000" y="1295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00FF"/>
                </a:solidFill>
              </a:rPr>
              <a:t>Вписанный угол</a:t>
            </a:r>
          </a:p>
        </p:txBody>
      </p:sp>
      <p:sp>
        <p:nvSpPr>
          <p:cNvPr id="336951" name="Text Box 55"/>
          <p:cNvSpPr txBox="1">
            <a:spLocks noChangeArrowheads="1"/>
          </p:cNvSpPr>
          <p:nvPr/>
        </p:nvSpPr>
        <p:spPr bwMode="auto">
          <a:xfrm>
            <a:off x="1905000" y="5791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Составьте определение этих углов.</a:t>
            </a:r>
          </a:p>
        </p:txBody>
      </p:sp>
      <p:sp>
        <p:nvSpPr>
          <p:cNvPr id="336952" name="Text Box 56"/>
          <p:cNvSpPr txBox="1">
            <a:spLocks noChangeArrowheads="1"/>
          </p:cNvSpPr>
          <p:nvPr/>
        </p:nvSpPr>
        <p:spPr bwMode="auto">
          <a:xfrm>
            <a:off x="533400" y="563880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/>
              <a:t>Угол с вершиной в центре окружности называется центральным углом.</a:t>
            </a:r>
          </a:p>
        </p:txBody>
      </p:sp>
      <p:sp>
        <p:nvSpPr>
          <p:cNvPr id="336953" name="Text Box 57"/>
          <p:cNvSpPr txBox="1">
            <a:spLocks noChangeArrowheads="1"/>
          </p:cNvSpPr>
          <p:nvPr/>
        </p:nvSpPr>
        <p:spPr bwMode="auto">
          <a:xfrm>
            <a:off x="76200" y="5373216"/>
            <a:ext cx="906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/>
              <a:t>Угол, вершина которого лежит на окружности, а стороны пересекают окружность, называется вписанным углом.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6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6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6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6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36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69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6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6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36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369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6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36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6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41" grpId="0" animBg="1"/>
      <p:bldP spid="336948" grpId="0" animBg="1"/>
      <p:bldP spid="336949" grpId="0"/>
      <p:bldP spid="336950" grpId="0"/>
      <p:bldP spid="336951" grpId="0"/>
      <p:bldP spid="336951" grpId="1"/>
      <p:bldP spid="336952" grpId="0"/>
      <p:bldP spid="336952" grpId="1"/>
      <p:bldP spid="3369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50"/>
          <p:cNvSpPr txBox="1">
            <a:spLocks noChangeArrowheads="1"/>
          </p:cNvSpPr>
          <p:nvPr/>
        </p:nvSpPr>
        <p:spPr bwMode="auto">
          <a:xfrm>
            <a:off x="467544" y="4653136"/>
            <a:ext cx="6192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800" dirty="0"/>
              <a:t>   АМВ =   АОВ</a:t>
            </a:r>
            <a:r>
              <a:rPr lang="ru-RU" sz="1800" dirty="0" smtClean="0"/>
              <a:t>,</a:t>
            </a:r>
            <a:r>
              <a:rPr lang="en-US" sz="1800" dirty="0" smtClean="0"/>
              <a:t>         </a:t>
            </a:r>
            <a:r>
              <a:rPr lang="ru-RU" sz="1800" dirty="0" smtClean="0"/>
              <a:t>       А</a:t>
            </a:r>
            <a:r>
              <a:rPr lang="en-US" sz="1800" dirty="0" smtClean="0"/>
              <a:t>N</a:t>
            </a:r>
            <a:r>
              <a:rPr lang="ru-RU" sz="1800" dirty="0" smtClean="0"/>
              <a:t>В </a:t>
            </a:r>
            <a:r>
              <a:rPr lang="ru-RU" sz="1800" dirty="0"/>
              <a:t>=</a:t>
            </a:r>
            <a:r>
              <a:rPr lang="ru-RU" sz="1800" dirty="0" smtClean="0"/>
              <a:t>360</a:t>
            </a:r>
            <a:r>
              <a:rPr lang="en-US" sz="1800" baseline="30000" dirty="0" smtClean="0"/>
              <a:t>0</a:t>
            </a:r>
            <a:r>
              <a:rPr lang="ru-RU" sz="1800" dirty="0" smtClean="0"/>
              <a:t> </a:t>
            </a:r>
            <a:r>
              <a:rPr lang="ru-RU" sz="1800" dirty="0"/>
              <a:t>-   </a:t>
            </a:r>
            <a:r>
              <a:rPr lang="en-US" sz="1800" dirty="0" smtClean="0"/>
              <a:t> </a:t>
            </a:r>
            <a:r>
              <a:rPr lang="ru-RU" sz="1800" dirty="0" smtClean="0"/>
              <a:t>АОВ</a:t>
            </a:r>
            <a:endParaRPr lang="ru-RU" sz="18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2915816" y="692696"/>
            <a:ext cx="3745862" cy="2817604"/>
            <a:chOff x="4932363" y="1296296"/>
            <a:chExt cx="1538088" cy="1091035"/>
          </a:xfrm>
        </p:grpSpPr>
        <p:sp>
          <p:nvSpPr>
            <p:cNvPr id="3" name="Oval 23"/>
            <p:cNvSpPr>
              <a:spLocks noChangeArrowheads="1"/>
            </p:cNvSpPr>
            <p:nvPr/>
          </p:nvSpPr>
          <p:spPr bwMode="auto">
            <a:xfrm>
              <a:off x="4935735" y="1296296"/>
              <a:ext cx="1008062" cy="9366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Text Box 24"/>
            <p:cNvSpPr txBox="1">
              <a:spLocks noChangeArrowheads="1"/>
            </p:cNvSpPr>
            <p:nvPr/>
          </p:nvSpPr>
          <p:spPr bwMode="auto">
            <a:xfrm>
              <a:off x="5822751" y="1993371"/>
              <a:ext cx="6477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1800" dirty="0"/>
                <a:t> А</a:t>
              </a:r>
            </a:p>
          </p:txBody>
        </p:sp>
        <p:sp>
          <p:nvSpPr>
            <p:cNvPr id="5" name="Text Box 25"/>
            <p:cNvSpPr txBox="1">
              <a:spLocks noChangeArrowheads="1"/>
            </p:cNvSpPr>
            <p:nvPr/>
          </p:nvSpPr>
          <p:spPr bwMode="auto">
            <a:xfrm>
              <a:off x="5405438" y="2244318"/>
              <a:ext cx="360363" cy="143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 smtClean="0"/>
                <a:t>M</a:t>
              </a:r>
              <a:endParaRPr lang="ru-RU" sz="1800" dirty="0"/>
            </a:p>
          </p:txBody>
        </p:sp>
        <p:sp>
          <p:nvSpPr>
            <p:cNvPr id="6" name="Text Box 76"/>
            <p:cNvSpPr txBox="1">
              <a:spLocks noChangeArrowheads="1"/>
            </p:cNvSpPr>
            <p:nvPr/>
          </p:nvSpPr>
          <p:spPr bwMode="auto">
            <a:xfrm>
              <a:off x="5260974" y="1630892"/>
              <a:ext cx="107950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1800" dirty="0">
                  <a:cs typeface="Arial" charset="0"/>
                </a:rPr>
                <a:t>     •</a:t>
              </a:r>
            </a:p>
          </p:txBody>
        </p:sp>
        <p:sp>
          <p:nvSpPr>
            <p:cNvPr id="7" name="Text Box 77"/>
            <p:cNvSpPr txBox="1">
              <a:spLocks noChangeArrowheads="1"/>
            </p:cNvSpPr>
            <p:nvPr/>
          </p:nvSpPr>
          <p:spPr bwMode="auto">
            <a:xfrm>
              <a:off x="5379244" y="1575126"/>
              <a:ext cx="360363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1800" dirty="0"/>
                <a:t>О</a:t>
              </a:r>
            </a:p>
          </p:txBody>
        </p:sp>
        <p:sp>
          <p:nvSpPr>
            <p:cNvPr id="8" name="Line 80"/>
            <p:cNvSpPr>
              <a:spLocks noChangeShapeType="1"/>
            </p:cNvSpPr>
            <p:nvPr/>
          </p:nvSpPr>
          <p:spPr bwMode="auto">
            <a:xfrm flipH="1">
              <a:off x="4932363" y="1700213"/>
              <a:ext cx="503237" cy="576262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9" name="Line 81"/>
            <p:cNvSpPr>
              <a:spLocks noChangeShapeType="1"/>
            </p:cNvSpPr>
            <p:nvPr/>
          </p:nvSpPr>
          <p:spPr bwMode="auto">
            <a:xfrm flipH="1">
              <a:off x="5076825" y="1700213"/>
              <a:ext cx="358775" cy="649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0" name="Line 82"/>
            <p:cNvSpPr>
              <a:spLocks noChangeShapeType="1"/>
            </p:cNvSpPr>
            <p:nvPr/>
          </p:nvSpPr>
          <p:spPr bwMode="auto">
            <a:xfrm>
              <a:off x="5435600" y="1700213"/>
              <a:ext cx="649288" cy="649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11" name="Text Box 52"/>
          <p:cNvSpPr txBox="1">
            <a:spLocks noChangeArrowheads="1"/>
          </p:cNvSpPr>
          <p:nvPr/>
        </p:nvSpPr>
        <p:spPr bwMode="auto">
          <a:xfrm>
            <a:off x="395536" y="3573016"/>
            <a:ext cx="82809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800" dirty="0"/>
              <a:t> </a:t>
            </a:r>
            <a:r>
              <a:rPr lang="ru-RU" sz="2400" dirty="0"/>
              <a:t>Центральному  углу АОВ соответствуют две дуги </a:t>
            </a:r>
            <a:r>
              <a:rPr lang="ru-RU" sz="2400" dirty="0" smtClean="0"/>
              <a:t>с </a:t>
            </a:r>
            <a:r>
              <a:rPr lang="ru-RU" sz="2400" dirty="0"/>
              <a:t>концами в точках  А и В.</a:t>
            </a:r>
          </a:p>
        </p:txBody>
      </p:sp>
      <p:graphicFrame>
        <p:nvGraphicFramePr>
          <p:cNvPr id="13" name="Object 68"/>
          <p:cNvGraphicFramePr>
            <a:graphicFrameLocks noChangeAspect="1"/>
          </p:cNvGraphicFramePr>
          <p:nvPr/>
        </p:nvGraphicFramePr>
        <p:xfrm>
          <a:off x="395536" y="4725144"/>
          <a:ext cx="288925" cy="220662"/>
        </p:xfrm>
        <a:graphic>
          <a:graphicData uri="http://schemas.openxmlformats.org/presentationml/2006/ole">
            <p:oleObj spid="_x0000_s27650" name="Формула" r:id="rId3" imgW="164880" imgH="126720" progId="Equation.3">
              <p:embed/>
            </p:oleObj>
          </a:graphicData>
        </a:graphic>
      </p:graphicFrame>
      <p:graphicFrame>
        <p:nvGraphicFramePr>
          <p:cNvPr id="14" name="Object 69"/>
          <p:cNvGraphicFramePr>
            <a:graphicFrameLocks noChangeAspect="1"/>
          </p:cNvGraphicFramePr>
          <p:nvPr/>
        </p:nvGraphicFramePr>
        <p:xfrm>
          <a:off x="2915816" y="4725144"/>
          <a:ext cx="288925" cy="220662"/>
        </p:xfrm>
        <a:graphic>
          <a:graphicData uri="http://schemas.openxmlformats.org/presentationml/2006/ole">
            <p:oleObj spid="_x0000_s27651" name="Формула" r:id="rId4" imgW="164880" imgH="126720" progId="Equation.3">
              <p:embed/>
            </p:oleObj>
          </a:graphicData>
        </a:graphic>
      </p:graphicFrame>
      <p:graphicFrame>
        <p:nvGraphicFramePr>
          <p:cNvPr id="15" name="Object 78"/>
          <p:cNvGraphicFramePr>
            <a:graphicFrameLocks noChangeAspect="1"/>
          </p:cNvGraphicFramePr>
          <p:nvPr/>
        </p:nvGraphicFramePr>
        <p:xfrm>
          <a:off x="1403648" y="4725144"/>
          <a:ext cx="215900" cy="198438"/>
        </p:xfrm>
        <a:graphic>
          <a:graphicData uri="http://schemas.openxmlformats.org/presentationml/2006/ole">
            <p:oleObj spid="_x0000_s27652" name="Формула" r:id="rId5" imgW="164880" imgH="152280" progId="Equation.3">
              <p:embed/>
            </p:oleObj>
          </a:graphicData>
        </a:graphic>
      </p:graphicFrame>
      <p:graphicFrame>
        <p:nvGraphicFramePr>
          <p:cNvPr id="16" name="Object 79"/>
          <p:cNvGraphicFramePr>
            <a:graphicFrameLocks noChangeAspect="1"/>
          </p:cNvGraphicFramePr>
          <p:nvPr/>
        </p:nvGraphicFramePr>
        <p:xfrm>
          <a:off x="4499992" y="4725144"/>
          <a:ext cx="215900" cy="198438"/>
        </p:xfrm>
        <a:graphic>
          <a:graphicData uri="http://schemas.openxmlformats.org/presentationml/2006/ole">
            <p:oleObj spid="_x0000_s27653" name="Формула" r:id="rId6" imgW="164880" imgH="152280" progId="Equation.3">
              <p:embed/>
            </p:oleObj>
          </a:graphicData>
        </a:graphic>
      </p:graphicFrame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3131840" y="2852936"/>
            <a:ext cx="877629" cy="947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800" dirty="0"/>
              <a:t>В</a:t>
            </a: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4932040" y="548680"/>
            <a:ext cx="8776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/>
              <a:t>N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Самостоятельная </a:t>
            </a:r>
            <a:r>
              <a:rPr lang="ru-RU" sz="3600" dirty="0" smtClean="0"/>
              <a:t>работа</a:t>
            </a:r>
            <a:r>
              <a:rPr lang="en-US" sz="3600" dirty="0" smtClean="0"/>
              <a:t> </a:t>
            </a:r>
            <a:r>
              <a:rPr lang="ru-RU" sz="3600" dirty="0" smtClean="0"/>
              <a:t>для желающих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1340768"/>
            <a:ext cx="8856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 и ВС – отрезки касательных, проведенных к окружности с центром в точке О и радиусом, равным 10 см. Найдите ВО, если   АОС=60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Докажите, что основание АС равнобедренного треугольника АВС является касательной к окружности с центром в точке В и радиусом, равным медиане треугольника, проведенной к его основанию.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1187624" y="2204864"/>
          <a:ext cx="215900" cy="198438"/>
        </p:xfrm>
        <a:graphic>
          <a:graphicData uri="http://schemas.openxmlformats.org/presentationml/2006/ole">
            <p:oleObj spid="_x0000_s47106" name="Формула" r:id="rId3" imgW="164880" imgH="1522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387</Words>
  <Application>Microsoft Office PowerPoint</Application>
  <PresentationFormat>Экран 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Оформление по умолчанию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2012-04-20T06:13:35Z</dcterms:created>
  <dcterms:modified xsi:type="dcterms:W3CDTF">2013-04-08T16:58:56Z</dcterms:modified>
</cp:coreProperties>
</file>