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9" r:id="rId2"/>
    <p:sldId id="258" r:id="rId3"/>
    <p:sldId id="257" r:id="rId4"/>
    <p:sldId id="256" r:id="rId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CC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4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94BFEC3-8D0F-41B6-B14F-54817CCE9A93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4E1AC7-0032-437F-9958-60DA203C1668}" type="slidenum">
              <a:rPr lang="ru-RU"/>
              <a:pPr/>
              <a:t>2</a:t>
            </a:fld>
            <a:endParaRPr lang="ru-RU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b="1" i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AD5D1A-8C0F-4779-8F3F-0E9F6049FD1E}" type="slidenum">
              <a:rPr lang="ru-RU"/>
              <a:pPr/>
              <a:t>4</a:t>
            </a:fld>
            <a:endParaRPr lang="ru-RU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b="1" i="1" u="sng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27C0D4-06EA-4E8C-8BAF-EED97734081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8527D-49B0-4434-A51E-8740E1DA3E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A1F133-9989-4F55-87F5-CCDBEFDA73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7ED45-AD0B-4B70-8FF6-B4B8AE83F6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C85B6F-5D77-4AE9-9A62-E193341DB79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B8CC6-B444-4E25-9D2A-2CF9EFF837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9B615-840D-4584-908B-74FA3861EF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7AEF71-5EF2-4B29-9945-158DEA1FE53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47B53-016A-427A-BE82-3D8EEDF936A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50305-E5EA-43F0-BA37-4D4DE602E9C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6988B4-D02B-48E1-B2B6-E14D7B768B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50000">
              <a:schemeClr val="bg1"/>
            </a:gs>
            <a:gs pos="100000">
              <a:srgbClr val="CCFFFF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EB46ABF-F036-4C42-B61E-681C95815BC0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4"/>
          <p:cNvSpPr>
            <a:spLocks noChangeArrowheads="1" noChangeShapeType="1" noTextEdit="1"/>
          </p:cNvSpPr>
          <p:nvPr/>
        </p:nvSpPr>
        <p:spPr bwMode="auto">
          <a:xfrm>
            <a:off x="611188" y="1916113"/>
            <a:ext cx="8064500" cy="3241675"/>
          </a:xfrm>
          <a:prstGeom prst="rect">
            <a:avLst/>
          </a:prstGeom>
        </p:spPr>
        <p:txBody>
          <a:bodyPr wrap="none" fromWordArt="1">
            <a:prstTxWarp prst="textChevron">
              <a:avLst>
                <a:gd name="adj" fmla="val 0"/>
              </a:avLst>
            </a:prstTxWarp>
          </a:bodyPr>
          <a:lstStyle/>
          <a:p>
            <a:pPr algn="ctr"/>
            <a:r>
              <a:rPr lang="ru-RU" sz="6600" b="1" kern="1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Решение задач на </a:t>
            </a:r>
          </a:p>
          <a:p>
            <a:pPr algn="ctr"/>
            <a:r>
              <a:rPr lang="ru-RU" sz="6600" b="1" kern="10" dirty="0" smtClean="0">
                <a:ln w="31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FF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работу</a:t>
            </a:r>
            <a:endParaRPr lang="ru-RU" sz="6600" b="1" kern="10" dirty="0">
              <a:ln w="3175">
                <a:solidFill>
                  <a:schemeClr val="tx1"/>
                </a:solidFill>
                <a:round/>
                <a:headEnd/>
                <a:tailEnd/>
              </a:ln>
              <a:solidFill>
                <a:srgbClr val="00CCFF"/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95288" y="457200"/>
            <a:ext cx="8497887" cy="1066800"/>
            <a:chOff x="249" y="164"/>
            <a:chExt cx="5353" cy="725"/>
          </a:xfrm>
        </p:grpSpPr>
        <p:sp>
          <p:nvSpPr>
            <p:cNvPr id="16388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249" y="164"/>
              <a:ext cx="5353" cy="614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ru-RU" sz="3600" kern="1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257DFF"/>
                  </a:solidFill>
                  <a:latin typeface="Arial"/>
                  <a:cs typeface="Arial"/>
                </a:rPr>
                <a:t>Савченко Е.М., учитель математики,  </a:t>
              </a:r>
            </a:p>
            <a:p>
              <a:pPr algn="ctr"/>
              <a:r>
                <a:rPr lang="ru-RU" sz="3600" kern="10" dirty="0"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257DFF"/>
                  </a:solidFill>
                  <a:latin typeface="Arial"/>
                  <a:cs typeface="Arial"/>
                </a:rPr>
                <a:t>МОУ гимназия №      , г. Полярные Зори, Мурманской обл. </a:t>
              </a:r>
            </a:p>
          </p:txBody>
        </p:sp>
        <p:pic>
          <p:nvPicPr>
            <p:cNvPr id="16389" name="Picture 15" descr="cif1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124182">
              <a:off x="1791" y="391"/>
              <a:ext cx="399" cy="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3" name="Text Box 101"/>
          <p:cNvSpPr txBox="1">
            <a:spLocks noChangeArrowheads="1"/>
          </p:cNvSpPr>
          <p:nvPr/>
        </p:nvSpPr>
        <p:spPr bwMode="auto">
          <a:xfrm>
            <a:off x="304800" y="212725"/>
            <a:ext cx="8458200" cy="13112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   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В12.</a:t>
            </a:r>
            <a:r>
              <a:rPr lang="ru-RU" sz="2000" b="1">
                <a:cs typeface="Arial" charset="0"/>
              </a:rPr>
              <a:t> </a:t>
            </a:r>
            <a:r>
              <a:rPr lang="ru-RU" sz="2000"/>
              <a:t>На изготовление 45 деталей первый рабочий тратит на 4 часа меньше, чем второй рабочий на изготовление 63 таких же деталей. Известно, что первый рабочий за час делает на 2 детали больше, чем второй. Сколько деталей в час делает второй рабочий?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5029200" y="3473450"/>
            <a:ext cx="38385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 другой столбик</a:t>
            </a:r>
          </a:p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внесем работу, </a:t>
            </a:r>
          </a:p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выполненную каждым рабочим</a:t>
            </a:r>
          </a:p>
          <a:p>
            <a:endParaRPr lang="ru-RU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5334000" y="3625850"/>
            <a:ext cx="2332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Первый столбик – </a:t>
            </a:r>
          </a:p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время работы.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257800" y="3625850"/>
            <a:ext cx="32242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Это условие поможет нам </a:t>
            </a:r>
          </a:p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составить уравнение.</a:t>
            </a:r>
          </a:p>
        </p:txBody>
      </p:sp>
      <p:grpSp>
        <p:nvGrpSpPr>
          <p:cNvPr id="8197" name="Group 5"/>
          <p:cNvGrpSpPr>
            <a:grpSpLocks/>
          </p:cNvGrpSpPr>
          <p:nvPr/>
        </p:nvGrpSpPr>
        <p:grpSpPr bwMode="auto">
          <a:xfrm>
            <a:off x="38100" y="63500"/>
            <a:ext cx="9067800" cy="6705600"/>
            <a:chOff x="168" y="176"/>
            <a:chExt cx="5408" cy="3928"/>
          </a:xfrm>
        </p:grpSpPr>
        <p:sp>
          <p:nvSpPr>
            <p:cNvPr id="8198" name="Freeform 6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3" name="Freeform 11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4" name="Freeform 12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05" name="Freeform 13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638300" y="2254250"/>
            <a:ext cx="4572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х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1447800" y="2863850"/>
            <a:ext cx="9525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2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х + 4 </a:t>
            </a:r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3810000" y="1631950"/>
            <a:ext cx="12827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v</a:t>
            </a:r>
            <a:r>
              <a:rPr lang="ru-RU" sz="2200" b="1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, дет./ч</a:t>
            </a:r>
          </a:p>
        </p:txBody>
      </p:sp>
      <p:grpSp>
        <p:nvGrpSpPr>
          <p:cNvPr id="8209" name="Group 17"/>
          <p:cNvGrpSpPr>
            <a:grpSpLocks/>
          </p:cNvGrpSpPr>
          <p:nvPr/>
        </p:nvGrpSpPr>
        <p:grpSpPr bwMode="auto">
          <a:xfrm>
            <a:off x="647700" y="1566863"/>
            <a:ext cx="4457700" cy="1828800"/>
            <a:chOff x="408" y="1055"/>
            <a:chExt cx="3360" cy="1152"/>
          </a:xfrm>
        </p:grpSpPr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457" y="1486"/>
              <a:ext cx="315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1 </a:t>
              </a:r>
              <a:endParaRPr lang="ru-RU" sz="2200" b="1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endParaRP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444" y="1870"/>
              <a:ext cx="25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</a:t>
              </a:r>
            </a:p>
          </p:txBody>
        </p:sp>
        <p:grpSp>
          <p:nvGrpSpPr>
            <p:cNvPr id="8212" name="Group 20"/>
            <p:cNvGrpSpPr>
              <a:grpSpLocks/>
            </p:cNvGrpSpPr>
            <p:nvPr/>
          </p:nvGrpSpPr>
          <p:grpSpPr bwMode="auto">
            <a:xfrm>
              <a:off x="408" y="1055"/>
              <a:ext cx="3360" cy="1152"/>
              <a:chOff x="408" y="1055"/>
              <a:chExt cx="3360" cy="1152"/>
            </a:xfrm>
          </p:grpSpPr>
          <p:grpSp>
            <p:nvGrpSpPr>
              <p:cNvPr id="8213" name="Group 21"/>
              <p:cNvGrpSpPr>
                <a:grpSpLocks/>
              </p:cNvGrpSpPr>
              <p:nvPr/>
            </p:nvGrpSpPr>
            <p:grpSpPr bwMode="auto">
              <a:xfrm>
                <a:off x="408" y="1391"/>
                <a:ext cx="3360" cy="404"/>
                <a:chOff x="96" y="493"/>
                <a:chExt cx="4929" cy="404"/>
              </a:xfrm>
            </p:grpSpPr>
            <p:sp>
              <p:nvSpPr>
                <p:cNvPr id="8214" name="Freeform 22"/>
                <p:cNvSpPr>
                  <a:spLocks/>
                </p:cNvSpPr>
                <p:nvPr/>
              </p:nvSpPr>
              <p:spPr bwMode="auto">
                <a:xfrm>
                  <a:off x="96" y="493"/>
                  <a:ext cx="4929" cy="25"/>
                </a:xfrm>
                <a:custGeom>
                  <a:avLst/>
                  <a:gdLst/>
                  <a:ahLst/>
                  <a:cxnLst>
                    <a:cxn ang="0">
                      <a:pos x="0" y="25"/>
                    </a:cxn>
                    <a:cxn ang="0">
                      <a:pos x="4881" y="0"/>
                    </a:cxn>
                  </a:cxnLst>
                  <a:rect l="0" t="0" r="r" b="b"/>
                  <a:pathLst>
                    <a:path w="4881" h="25">
                      <a:moveTo>
                        <a:pt x="0" y="25"/>
                      </a:moveTo>
                      <a:lnTo>
                        <a:pt x="488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15" name="Freeform 23"/>
                <p:cNvSpPr>
                  <a:spLocks/>
                </p:cNvSpPr>
                <p:nvPr/>
              </p:nvSpPr>
              <p:spPr bwMode="auto">
                <a:xfrm>
                  <a:off x="96" y="864"/>
                  <a:ext cx="4929" cy="33"/>
                </a:xfrm>
                <a:custGeom>
                  <a:avLst/>
                  <a:gdLst/>
                  <a:ahLst/>
                  <a:cxnLst>
                    <a:cxn ang="0">
                      <a:pos x="0" y="33"/>
                    </a:cxn>
                    <a:cxn ang="0">
                      <a:pos x="4881" y="0"/>
                    </a:cxn>
                  </a:cxnLst>
                  <a:rect l="0" t="0" r="r" b="b"/>
                  <a:pathLst>
                    <a:path w="4881" h="33">
                      <a:moveTo>
                        <a:pt x="0" y="33"/>
                      </a:moveTo>
                      <a:lnTo>
                        <a:pt x="4881" y="0"/>
                      </a:ln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16" name="Freeform 24"/>
              <p:cNvSpPr>
                <a:spLocks/>
              </p:cNvSpPr>
              <p:nvPr/>
            </p:nvSpPr>
            <p:spPr bwMode="auto">
              <a:xfrm>
                <a:off x="744" y="1055"/>
                <a:ext cx="5" cy="1152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1162"/>
                  </a:cxn>
                </a:cxnLst>
                <a:rect l="0" t="0" r="r" b="b"/>
                <a:pathLst>
                  <a:path w="5" h="1162">
                    <a:moveTo>
                      <a:pt x="5" y="0"/>
                    </a:moveTo>
                    <a:lnTo>
                      <a:pt x="0" y="1162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8217" name="Group 25"/>
          <p:cNvGrpSpPr>
            <a:grpSpLocks/>
          </p:cNvGrpSpPr>
          <p:nvPr/>
        </p:nvGrpSpPr>
        <p:grpSpPr bwMode="auto">
          <a:xfrm>
            <a:off x="2362200" y="1504950"/>
            <a:ext cx="1371600" cy="1905000"/>
            <a:chOff x="1320" y="1055"/>
            <a:chExt cx="579" cy="1152"/>
          </a:xfrm>
        </p:grpSpPr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1392" y="1118"/>
              <a:ext cx="459" cy="2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А, дет.</a:t>
              </a:r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auto">
            <a:xfrm>
              <a:off x="1320" y="1055"/>
              <a:ext cx="3" cy="115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162"/>
                </a:cxn>
              </a:cxnLst>
              <a:rect l="0" t="0" r="r" b="b"/>
              <a:pathLst>
                <a:path w="3" h="1162">
                  <a:moveTo>
                    <a:pt x="3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0" name="Freeform 28"/>
            <p:cNvSpPr>
              <a:spLocks/>
            </p:cNvSpPr>
            <p:nvPr/>
          </p:nvSpPr>
          <p:spPr bwMode="auto">
            <a:xfrm>
              <a:off x="1896" y="1055"/>
              <a:ext cx="3" cy="115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162"/>
                </a:cxn>
              </a:cxnLst>
              <a:rect l="0" t="0" r="r" b="b"/>
              <a:pathLst>
                <a:path w="3" h="1162">
                  <a:moveTo>
                    <a:pt x="3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21" name="Freeform 29"/>
          <p:cNvSpPr>
            <a:spLocks/>
          </p:cNvSpPr>
          <p:nvPr/>
        </p:nvSpPr>
        <p:spPr bwMode="auto">
          <a:xfrm>
            <a:off x="647700" y="1516063"/>
            <a:ext cx="4465638" cy="1879600"/>
          </a:xfrm>
          <a:custGeom>
            <a:avLst/>
            <a:gdLst/>
            <a:ahLst/>
            <a:cxnLst>
              <a:cxn ang="0">
                <a:pos x="0" y="17"/>
              </a:cxn>
              <a:cxn ang="0">
                <a:pos x="2813" y="0"/>
              </a:cxn>
              <a:cxn ang="0">
                <a:pos x="2805" y="1182"/>
              </a:cxn>
              <a:cxn ang="0">
                <a:pos x="0" y="1184"/>
              </a:cxn>
              <a:cxn ang="0">
                <a:pos x="4" y="22"/>
              </a:cxn>
            </a:cxnLst>
            <a:rect l="0" t="0" r="r" b="b"/>
            <a:pathLst>
              <a:path w="2813" h="1184">
                <a:moveTo>
                  <a:pt x="0" y="17"/>
                </a:moveTo>
                <a:lnTo>
                  <a:pt x="2813" y="0"/>
                </a:lnTo>
                <a:lnTo>
                  <a:pt x="2805" y="1182"/>
                </a:lnTo>
                <a:lnTo>
                  <a:pt x="0" y="1184"/>
                </a:lnTo>
                <a:lnTo>
                  <a:pt x="4" y="22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1462088" y="1644650"/>
            <a:ext cx="595312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t</a:t>
            </a:r>
            <a:r>
              <a:rPr lang="ru-RU" sz="2200" b="1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, ч</a:t>
            </a:r>
          </a:p>
        </p:txBody>
      </p:sp>
      <p:grpSp>
        <p:nvGrpSpPr>
          <p:cNvPr id="8294" name="Group 102"/>
          <p:cNvGrpSpPr>
            <a:grpSpLocks/>
          </p:cNvGrpSpPr>
          <p:nvPr/>
        </p:nvGrpSpPr>
        <p:grpSpPr bwMode="auto">
          <a:xfrm>
            <a:off x="5105400" y="2101850"/>
            <a:ext cx="2070100" cy="990600"/>
            <a:chOff x="3216" y="1392"/>
            <a:chExt cx="1304" cy="624"/>
          </a:xfrm>
        </p:grpSpPr>
        <p:sp>
          <p:nvSpPr>
            <p:cNvPr id="8226" name="Freeform 34"/>
            <p:cNvSpPr>
              <a:spLocks/>
            </p:cNvSpPr>
            <p:nvPr/>
          </p:nvSpPr>
          <p:spPr bwMode="auto">
            <a:xfrm>
              <a:off x="3282" y="1536"/>
              <a:ext cx="1238" cy="480"/>
            </a:xfrm>
            <a:custGeom>
              <a:avLst/>
              <a:gdLst/>
              <a:ahLst/>
              <a:cxnLst>
                <a:cxn ang="0">
                  <a:pos x="1047" y="0"/>
                </a:cxn>
                <a:cxn ang="0">
                  <a:pos x="1238" y="0"/>
                </a:cxn>
                <a:cxn ang="0">
                  <a:pos x="1235" y="480"/>
                </a:cxn>
                <a:cxn ang="0">
                  <a:pos x="0" y="472"/>
                </a:cxn>
              </a:cxnLst>
              <a:rect l="0" t="0" r="r" b="b"/>
              <a:pathLst>
                <a:path w="1238" h="480">
                  <a:moveTo>
                    <a:pt x="1047" y="0"/>
                  </a:moveTo>
                  <a:lnTo>
                    <a:pt x="1238" y="0"/>
                  </a:lnTo>
                  <a:lnTo>
                    <a:pt x="1235" y="480"/>
                  </a:lnTo>
                  <a:lnTo>
                    <a:pt x="0" y="472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24" name="Oval 32"/>
            <p:cNvSpPr>
              <a:spLocks noChangeArrowheads="1"/>
            </p:cNvSpPr>
            <p:nvPr/>
          </p:nvSpPr>
          <p:spPr bwMode="auto">
            <a:xfrm rot="222229">
              <a:off x="4034" y="1392"/>
              <a:ext cx="334" cy="341"/>
            </a:xfrm>
            <a:prstGeom prst="ellipse">
              <a:avLst/>
            </a:prstGeom>
            <a:gradFill rotWithShape="1">
              <a:gsLst>
                <a:gs pos="0">
                  <a:schemeClr val="bg1"/>
                </a:gs>
                <a:gs pos="100000">
                  <a:srgbClr val="66FFFF"/>
                </a:gs>
              </a:gsLst>
              <a:path path="shape">
                <a:fillToRect l="50000" t="50000" r="50000" b="50000"/>
              </a:path>
            </a:gradFill>
            <a:ln w="12700">
              <a:solidFill>
                <a:schemeClr val="tx2"/>
              </a:solidFill>
              <a:round/>
              <a:headEnd type="none" w="lg" len="lg"/>
              <a:tailEnd type="none" w="lg" len="lg"/>
            </a:ln>
            <a:effectLst>
              <a:outerShdw dist="107763" dir="18900000" algn="ctr" rotWithShape="0">
                <a:srgbClr val="0000FF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rPr>
                <a:t>&gt;</a:t>
              </a:r>
              <a:endParaRPr lang="ru-RU" sz="40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 rot="29967">
              <a:off x="3216" y="1440"/>
              <a:ext cx="8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на 2</a:t>
              </a:r>
              <a:r>
                <a:rPr lang="en-US" sz="2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</a:t>
              </a:r>
              <a:r>
                <a:rPr lang="ru-RU" sz="2200" b="1">
                  <a:solidFill>
                    <a:srgbClr val="000099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дет.</a:t>
              </a:r>
            </a:p>
          </p:txBody>
        </p:sp>
      </p:grpSp>
      <p:grpSp>
        <p:nvGrpSpPr>
          <p:cNvPr id="8227" name="Group 35"/>
          <p:cNvGrpSpPr>
            <a:grpSpLocks/>
          </p:cNvGrpSpPr>
          <p:nvPr/>
        </p:nvGrpSpPr>
        <p:grpSpPr bwMode="auto">
          <a:xfrm>
            <a:off x="2667000" y="2195513"/>
            <a:ext cx="585788" cy="1049337"/>
            <a:chOff x="1376" y="1479"/>
            <a:chExt cx="369" cy="661"/>
          </a:xfrm>
        </p:grpSpPr>
        <p:sp>
          <p:nvSpPr>
            <p:cNvPr id="8228" name="Text Box 36"/>
            <p:cNvSpPr txBox="1">
              <a:spLocks noChangeArrowheads="1"/>
            </p:cNvSpPr>
            <p:nvPr/>
          </p:nvSpPr>
          <p:spPr bwMode="auto">
            <a:xfrm>
              <a:off x="1384" y="1479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45</a:t>
              </a:r>
            </a:p>
          </p:txBody>
        </p:sp>
        <p:sp>
          <p:nvSpPr>
            <p:cNvPr id="8229" name="Text Box 37"/>
            <p:cNvSpPr txBox="1">
              <a:spLocks noChangeArrowheads="1"/>
            </p:cNvSpPr>
            <p:nvPr/>
          </p:nvSpPr>
          <p:spPr bwMode="auto">
            <a:xfrm>
              <a:off x="1376" y="1871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63</a:t>
              </a:r>
            </a:p>
          </p:txBody>
        </p:sp>
      </p:grpSp>
      <p:grpSp>
        <p:nvGrpSpPr>
          <p:cNvPr id="8230" name="Group 38"/>
          <p:cNvGrpSpPr>
            <a:grpSpLocks/>
          </p:cNvGrpSpPr>
          <p:nvPr/>
        </p:nvGrpSpPr>
        <p:grpSpPr bwMode="auto">
          <a:xfrm>
            <a:off x="4191000" y="2051050"/>
            <a:ext cx="596900" cy="719138"/>
            <a:chOff x="2064" y="2160"/>
            <a:chExt cx="376" cy="453"/>
          </a:xfrm>
        </p:grpSpPr>
        <p:sp>
          <p:nvSpPr>
            <p:cNvPr id="8231" name="Text Box 39"/>
            <p:cNvSpPr txBox="1">
              <a:spLocks noChangeArrowheads="1"/>
            </p:cNvSpPr>
            <p:nvPr/>
          </p:nvSpPr>
          <p:spPr bwMode="auto">
            <a:xfrm>
              <a:off x="2064" y="2160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45</a:t>
              </a:r>
            </a:p>
          </p:txBody>
        </p:sp>
        <p:sp>
          <p:nvSpPr>
            <p:cNvPr id="8232" name="Text Box 40"/>
            <p:cNvSpPr txBox="1">
              <a:spLocks noChangeArrowheads="1"/>
            </p:cNvSpPr>
            <p:nvPr/>
          </p:nvSpPr>
          <p:spPr bwMode="auto">
            <a:xfrm>
              <a:off x="2152" y="2344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х</a:t>
              </a:r>
            </a:p>
          </p:txBody>
        </p:sp>
        <p:sp>
          <p:nvSpPr>
            <p:cNvPr id="8233" name="Freeform 41"/>
            <p:cNvSpPr>
              <a:spLocks/>
            </p:cNvSpPr>
            <p:nvPr/>
          </p:nvSpPr>
          <p:spPr bwMode="auto">
            <a:xfrm>
              <a:off x="2112" y="2400"/>
              <a:ext cx="3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0"/>
                </a:cxn>
              </a:cxnLst>
              <a:rect l="0" t="0" r="r" b="b"/>
              <a:pathLst>
                <a:path w="300" h="1">
                  <a:moveTo>
                    <a:pt x="0" y="0"/>
                  </a:moveTo>
                  <a:lnTo>
                    <a:pt x="30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34" name="Group 42"/>
          <p:cNvGrpSpPr>
            <a:grpSpLocks/>
          </p:cNvGrpSpPr>
          <p:nvPr/>
        </p:nvGrpSpPr>
        <p:grpSpPr bwMode="auto">
          <a:xfrm>
            <a:off x="4114800" y="2660650"/>
            <a:ext cx="889000" cy="731838"/>
            <a:chOff x="2272" y="2448"/>
            <a:chExt cx="560" cy="461"/>
          </a:xfrm>
        </p:grpSpPr>
        <p:sp>
          <p:nvSpPr>
            <p:cNvPr id="8235" name="Text Box 43"/>
            <p:cNvSpPr txBox="1">
              <a:spLocks noChangeArrowheads="1"/>
            </p:cNvSpPr>
            <p:nvPr/>
          </p:nvSpPr>
          <p:spPr bwMode="auto">
            <a:xfrm>
              <a:off x="2304" y="2448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63</a:t>
              </a:r>
            </a:p>
          </p:txBody>
        </p:sp>
        <p:sp>
          <p:nvSpPr>
            <p:cNvPr id="8236" name="Text Box 44"/>
            <p:cNvSpPr txBox="1">
              <a:spLocks noChangeArrowheads="1"/>
            </p:cNvSpPr>
            <p:nvPr/>
          </p:nvSpPr>
          <p:spPr bwMode="auto">
            <a:xfrm>
              <a:off x="2272" y="2640"/>
              <a:ext cx="56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х + 4 </a:t>
              </a:r>
            </a:p>
          </p:txBody>
        </p:sp>
        <p:sp>
          <p:nvSpPr>
            <p:cNvPr id="8237" name="Freeform 45"/>
            <p:cNvSpPr>
              <a:spLocks/>
            </p:cNvSpPr>
            <p:nvPr/>
          </p:nvSpPr>
          <p:spPr bwMode="auto">
            <a:xfrm>
              <a:off x="2352" y="2688"/>
              <a:ext cx="3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0"/>
                </a:cxn>
              </a:cxnLst>
              <a:rect l="0" t="0" r="r" b="b"/>
              <a:pathLst>
                <a:path w="300" h="1">
                  <a:moveTo>
                    <a:pt x="0" y="0"/>
                  </a:moveTo>
                  <a:lnTo>
                    <a:pt x="30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239" name="Freeform 47"/>
          <p:cNvSpPr>
            <a:spLocks/>
          </p:cNvSpPr>
          <p:nvPr/>
        </p:nvSpPr>
        <p:spPr bwMode="auto">
          <a:xfrm>
            <a:off x="330200" y="266700"/>
            <a:ext cx="8301038" cy="644525"/>
          </a:xfrm>
          <a:custGeom>
            <a:avLst/>
            <a:gdLst/>
            <a:ahLst/>
            <a:cxnLst>
              <a:cxn ang="0">
                <a:pos x="0" y="198"/>
              </a:cxn>
              <a:cxn ang="0">
                <a:pos x="2672" y="200"/>
              </a:cxn>
              <a:cxn ang="0">
                <a:pos x="2784" y="0"/>
              </a:cxn>
              <a:cxn ang="0">
                <a:pos x="5092" y="6"/>
              </a:cxn>
              <a:cxn ang="0">
                <a:pos x="5229" y="203"/>
              </a:cxn>
              <a:cxn ang="0">
                <a:pos x="2688" y="200"/>
              </a:cxn>
              <a:cxn ang="0">
                <a:pos x="2576" y="392"/>
              </a:cxn>
              <a:cxn ang="0">
                <a:pos x="48" y="406"/>
              </a:cxn>
              <a:cxn ang="0">
                <a:pos x="0" y="214"/>
              </a:cxn>
              <a:cxn ang="0">
                <a:pos x="0" y="198"/>
              </a:cxn>
            </a:cxnLst>
            <a:rect l="0" t="0" r="r" b="b"/>
            <a:pathLst>
              <a:path w="5229" h="406">
                <a:moveTo>
                  <a:pt x="0" y="198"/>
                </a:moveTo>
                <a:lnTo>
                  <a:pt x="2672" y="200"/>
                </a:lnTo>
                <a:lnTo>
                  <a:pt x="2784" y="0"/>
                </a:lnTo>
                <a:lnTo>
                  <a:pt x="5092" y="6"/>
                </a:lnTo>
                <a:lnTo>
                  <a:pt x="5229" y="203"/>
                </a:lnTo>
                <a:lnTo>
                  <a:pt x="2688" y="200"/>
                </a:lnTo>
                <a:lnTo>
                  <a:pt x="2576" y="392"/>
                </a:lnTo>
                <a:lnTo>
                  <a:pt x="48" y="406"/>
                </a:lnTo>
                <a:lnTo>
                  <a:pt x="0" y="214"/>
                </a:lnTo>
                <a:lnTo>
                  <a:pt x="0" y="198"/>
                </a:lnTo>
                <a:close/>
              </a:path>
            </a:pathLst>
          </a:custGeom>
          <a:gradFill rotWithShape="1">
            <a:gsLst>
              <a:gs pos="0">
                <a:srgbClr val="FF99FF">
                  <a:alpha val="17999"/>
                </a:srgbClr>
              </a:gs>
              <a:gs pos="50000">
                <a:srgbClr val="FF0000">
                  <a:alpha val="31000"/>
                </a:srgbClr>
              </a:gs>
              <a:gs pos="100000">
                <a:srgbClr val="FF99FF">
                  <a:alpha val="17999"/>
                </a:srgbClr>
              </a:gs>
            </a:gsLst>
            <a:lin ang="18900000" scaled="1"/>
          </a:gradFill>
          <a:ln w="9525">
            <a:solidFill>
              <a:srgbClr val="FF0000">
                <a:alpha val="17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242" name="Freeform 50"/>
          <p:cNvSpPr>
            <a:spLocks/>
          </p:cNvSpPr>
          <p:nvPr/>
        </p:nvSpPr>
        <p:spPr bwMode="auto">
          <a:xfrm>
            <a:off x="203200" y="850900"/>
            <a:ext cx="8331200" cy="622300"/>
          </a:xfrm>
          <a:custGeom>
            <a:avLst/>
            <a:gdLst/>
            <a:ahLst/>
            <a:cxnLst>
              <a:cxn ang="0">
                <a:pos x="1840" y="0"/>
              </a:cxn>
              <a:cxn ang="0">
                <a:pos x="5184" y="0"/>
              </a:cxn>
              <a:cxn ang="0">
                <a:pos x="5248" y="208"/>
              </a:cxn>
              <a:cxn ang="0">
                <a:pos x="1696" y="208"/>
              </a:cxn>
              <a:cxn ang="0">
                <a:pos x="1624" y="392"/>
              </a:cxn>
              <a:cxn ang="0">
                <a:pos x="80" y="384"/>
              </a:cxn>
              <a:cxn ang="0">
                <a:pos x="0" y="208"/>
              </a:cxn>
              <a:cxn ang="0">
                <a:pos x="1893" y="208"/>
              </a:cxn>
              <a:cxn ang="0">
                <a:pos x="1845" y="16"/>
              </a:cxn>
              <a:cxn ang="0">
                <a:pos x="1840" y="0"/>
              </a:cxn>
            </a:cxnLst>
            <a:rect l="0" t="0" r="r" b="b"/>
            <a:pathLst>
              <a:path w="5248" h="392">
                <a:moveTo>
                  <a:pt x="1840" y="0"/>
                </a:moveTo>
                <a:lnTo>
                  <a:pt x="5184" y="0"/>
                </a:lnTo>
                <a:lnTo>
                  <a:pt x="5248" y="208"/>
                </a:lnTo>
                <a:lnTo>
                  <a:pt x="1696" y="208"/>
                </a:lnTo>
                <a:lnTo>
                  <a:pt x="1624" y="392"/>
                </a:lnTo>
                <a:lnTo>
                  <a:pt x="80" y="384"/>
                </a:lnTo>
                <a:lnTo>
                  <a:pt x="0" y="208"/>
                </a:lnTo>
                <a:lnTo>
                  <a:pt x="1893" y="208"/>
                </a:lnTo>
                <a:lnTo>
                  <a:pt x="1845" y="16"/>
                </a:lnTo>
                <a:lnTo>
                  <a:pt x="1840" y="0"/>
                </a:lnTo>
                <a:close/>
              </a:path>
            </a:pathLst>
          </a:custGeom>
          <a:gradFill rotWithShape="1">
            <a:gsLst>
              <a:gs pos="0">
                <a:srgbClr val="FFCC00">
                  <a:alpha val="50000"/>
                </a:srgbClr>
              </a:gs>
              <a:gs pos="50000">
                <a:srgbClr val="FFFF00">
                  <a:alpha val="46001"/>
                </a:srgbClr>
              </a:gs>
              <a:gs pos="100000">
                <a:srgbClr val="FFCC00">
                  <a:alpha val="50000"/>
                </a:srgbClr>
              </a:gs>
            </a:gsLst>
            <a:lin ang="18900000" scaled="1"/>
          </a:gradFill>
          <a:ln w="9525">
            <a:solidFill>
              <a:srgbClr val="FF6600">
                <a:alpha val="17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8243" name="Group 51"/>
          <p:cNvGrpSpPr>
            <a:grpSpLocks/>
          </p:cNvGrpSpPr>
          <p:nvPr/>
        </p:nvGrpSpPr>
        <p:grpSpPr bwMode="auto">
          <a:xfrm>
            <a:off x="457200" y="3473450"/>
            <a:ext cx="2286000" cy="769938"/>
            <a:chOff x="288" y="2400"/>
            <a:chExt cx="1440" cy="485"/>
          </a:xfrm>
        </p:grpSpPr>
        <p:grpSp>
          <p:nvGrpSpPr>
            <p:cNvPr id="8244" name="Group 52"/>
            <p:cNvGrpSpPr>
              <a:grpSpLocks/>
            </p:cNvGrpSpPr>
            <p:nvPr/>
          </p:nvGrpSpPr>
          <p:grpSpPr bwMode="auto">
            <a:xfrm>
              <a:off x="288" y="2400"/>
              <a:ext cx="560" cy="461"/>
              <a:chOff x="2272" y="2448"/>
              <a:chExt cx="560" cy="461"/>
            </a:xfrm>
          </p:grpSpPr>
          <p:sp>
            <p:nvSpPr>
              <p:cNvPr id="8245" name="Text Box 53"/>
              <p:cNvSpPr txBox="1">
                <a:spLocks noChangeArrowheads="1"/>
              </p:cNvSpPr>
              <p:nvPr/>
            </p:nvSpPr>
            <p:spPr bwMode="auto">
              <a:xfrm>
                <a:off x="2304" y="2448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45</a:t>
                </a:r>
              </a:p>
            </p:txBody>
          </p:sp>
          <p:sp>
            <p:nvSpPr>
              <p:cNvPr id="8246" name="Text Box 54"/>
              <p:cNvSpPr txBox="1">
                <a:spLocks noChangeArrowheads="1"/>
              </p:cNvSpPr>
              <p:nvPr/>
            </p:nvSpPr>
            <p:spPr bwMode="auto">
              <a:xfrm>
                <a:off x="2272" y="2640"/>
                <a:ext cx="56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 х </a:t>
                </a:r>
              </a:p>
            </p:txBody>
          </p:sp>
          <p:sp>
            <p:nvSpPr>
              <p:cNvPr id="8247" name="Freeform 55"/>
              <p:cNvSpPr>
                <a:spLocks/>
              </p:cNvSpPr>
              <p:nvPr/>
            </p:nvSpPr>
            <p:spPr bwMode="auto">
              <a:xfrm>
                <a:off x="2352" y="2688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48" name="Text Box 56"/>
            <p:cNvSpPr txBox="1">
              <a:spLocks noChangeArrowheads="1"/>
            </p:cNvSpPr>
            <p:nvPr/>
          </p:nvSpPr>
          <p:spPr bwMode="auto">
            <a:xfrm>
              <a:off x="672" y="2496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–  </a:t>
              </a:r>
            </a:p>
          </p:txBody>
        </p:sp>
        <p:sp>
          <p:nvSpPr>
            <p:cNvPr id="8249" name="Text Box 57"/>
            <p:cNvSpPr txBox="1">
              <a:spLocks noChangeArrowheads="1"/>
            </p:cNvSpPr>
            <p:nvPr/>
          </p:nvSpPr>
          <p:spPr bwMode="auto">
            <a:xfrm>
              <a:off x="912" y="2416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63</a:t>
              </a:r>
            </a:p>
          </p:txBody>
        </p:sp>
        <p:sp>
          <p:nvSpPr>
            <p:cNvPr id="8250" name="Text Box 58"/>
            <p:cNvSpPr txBox="1">
              <a:spLocks noChangeArrowheads="1"/>
            </p:cNvSpPr>
            <p:nvPr/>
          </p:nvSpPr>
          <p:spPr bwMode="auto">
            <a:xfrm>
              <a:off x="912" y="2616"/>
              <a:ext cx="6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х+4</a:t>
              </a:r>
            </a:p>
          </p:txBody>
        </p:sp>
        <p:sp>
          <p:nvSpPr>
            <p:cNvPr id="8251" name="Freeform 59"/>
            <p:cNvSpPr>
              <a:spLocks/>
            </p:cNvSpPr>
            <p:nvPr/>
          </p:nvSpPr>
          <p:spPr bwMode="auto">
            <a:xfrm>
              <a:off x="960" y="2656"/>
              <a:ext cx="3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0"/>
                </a:cxn>
              </a:cxnLst>
              <a:rect l="0" t="0" r="r" b="b"/>
              <a:pathLst>
                <a:path w="300" h="1">
                  <a:moveTo>
                    <a:pt x="0" y="0"/>
                  </a:moveTo>
                  <a:lnTo>
                    <a:pt x="30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2" name="Text Box 60"/>
            <p:cNvSpPr txBox="1">
              <a:spLocks noChangeArrowheads="1"/>
            </p:cNvSpPr>
            <p:nvPr/>
          </p:nvSpPr>
          <p:spPr bwMode="auto">
            <a:xfrm>
              <a:off x="1296" y="251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= 2  </a:t>
              </a:r>
            </a:p>
          </p:txBody>
        </p:sp>
      </p:grpSp>
      <p:grpSp>
        <p:nvGrpSpPr>
          <p:cNvPr id="8253" name="Group 61"/>
          <p:cNvGrpSpPr>
            <a:grpSpLocks/>
          </p:cNvGrpSpPr>
          <p:nvPr/>
        </p:nvGrpSpPr>
        <p:grpSpPr bwMode="auto">
          <a:xfrm>
            <a:off x="546100" y="4267200"/>
            <a:ext cx="2273300" cy="731838"/>
            <a:chOff x="344" y="3056"/>
            <a:chExt cx="1432" cy="461"/>
          </a:xfrm>
        </p:grpSpPr>
        <p:grpSp>
          <p:nvGrpSpPr>
            <p:cNvPr id="8254" name="Group 62"/>
            <p:cNvGrpSpPr>
              <a:grpSpLocks/>
            </p:cNvGrpSpPr>
            <p:nvPr/>
          </p:nvGrpSpPr>
          <p:grpSpPr bwMode="auto">
            <a:xfrm>
              <a:off x="880" y="3056"/>
              <a:ext cx="560" cy="461"/>
              <a:chOff x="2272" y="2448"/>
              <a:chExt cx="560" cy="461"/>
            </a:xfrm>
          </p:grpSpPr>
          <p:sp>
            <p:nvSpPr>
              <p:cNvPr id="8255" name="Text Box 63"/>
              <p:cNvSpPr txBox="1">
                <a:spLocks noChangeArrowheads="1"/>
              </p:cNvSpPr>
              <p:nvPr/>
            </p:nvSpPr>
            <p:spPr bwMode="auto">
              <a:xfrm>
                <a:off x="2304" y="2448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63</a:t>
                </a:r>
              </a:p>
            </p:txBody>
          </p:sp>
          <p:sp>
            <p:nvSpPr>
              <p:cNvPr id="8256" name="Text Box 64"/>
              <p:cNvSpPr txBox="1">
                <a:spLocks noChangeArrowheads="1"/>
              </p:cNvSpPr>
              <p:nvPr/>
            </p:nvSpPr>
            <p:spPr bwMode="auto">
              <a:xfrm>
                <a:off x="2272" y="2640"/>
                <a:ext cx="56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х+4 </a:t>
                </a:r>
              </a:p>
            </p:txBody>
          </p:sp>
          <p:sp>
            <p:nvSpPr>
              <p:cNvPr id="8257" name="Freeform 65"/>
              <p:cNvSpPr>
                <a:spLocks/>
              </p:cNvSpPr>
              <p:nvPr/>
            </p:nvSpPr>
            <p:spPr bwMode="auto">
              <a:xfrm>
                <a:off x="2352" y="2688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58" name="Text Box 66"/>
            <p:cNvSpPr txBox="1">
              <a:spLocks noChangeArrowheads="1"/>
            </p:cNvSpPr>
            <p:nvPr/>
          </p:nvSpPr>
          <p:spPr bwMode="auto">
            <a:xfrm>
              <a:off x="720" y="3168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=  </a:t>
              </a:r>
            </a:p>
          </p:txBody>
        </p:sp>
        <p:grpSp>
          <p:nvGrpSpPr>
            <p:cNvPr id="8259" name="Group 67"/>
            <p:cNvGrpSpPr>
              <a:grpSpLocks/>
            </p:cNvGrpSpPr>
            <p:nvPr/>
          </p:nvGrpSpPr>
          <p:grpSpPr bwMode="auto">
            <a:xfrm>
              <a:off x="344" y="3064"/>
              <a:ext cx="376" cy="453"/>
              <a:chOff x="2064" y="2160"/>
              <a:chExt cx="376" cy="453"/>
            </a:xfrm>
          </p:grpSpPr>
          <p:sp>
            <p:nvSpPr>
              <p:cNvPr id="8260" name="Text Box 68"/>
              <p:cNvSpPr txBox="1">
                <a:spLocks noChangeArrowheads="1"/>
              </p:cNvSpPr>
              <p:nvPr/>
            </p:nvSpPr>
            <p:spPr bwMode="auto">
              <a:xfrm>
                <a:off x="2064" y="2160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45</a:t>
                </a:r>
              </a:p>
            </p:txBody>
          </p:sp>
          <p:sp>
            <p:nvSpPr>
              <p:cNvPr id="8261" name="Text Box 69"/>
              <p:cNvSpPr txBox="1">
                <a:spLocks noChangeArrowheads="1"/>
              </p:cNvSpPr>
              <p:nvPr/>
            </p:nvSpPr>
            <p:spPr bwMode="auto">
              <a:xfrm>
                <a:off x="2152" y="2344"/>
                <a:ext cx="288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х</a:t>
                </a:r>
              </a:p>
            </p:txBody>
          </p:sp>
          <p:sp>
            <p:nvSpPr>
              <p:cNvPr id="8262" name="Freeform 70"/>
              <p:cNvSpPr>
                <a:spLocks/>
              </p:cNvSpPr>
              <p:nvPr/>
            </p:nvSpPr>
            <p:spPr bwMode="auto">
              <a:xfrm>
                <a:off x="2112" y="2400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63" name="Text Box 71"/>
            <p:cNvSpPr txBox="1">
              <a:spLocks noChangeArrowheads="1"/>
            </p:cNvSpPr>
            <p:nvPr/>
          </p:nvSpPr>
          <p:spPr bwMode="auto">
            <a:xfrm>
              <a:off x="1344" y="3168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+ 2  </a:t>
              </a:r>
            </a:p>
          </p:txBody>
        </p:sp>
      </p:grpSp>
      <p:grpSp>
        <p:nvGrpSpPr>
          <p:cNvPr id="8264" name="Group 72"/>
          <p:cNvGrpSpPr>
            <a:grpSpLocks/>
          </p:cNvGrpSpPr>
          <p:nvPr/>
        </p:nvGrpSpPr>
        <p:grpSpPr bwMode="auto">
          <a:xfrm>
            <a:off x="520700" y="5029200"/>
            <a:ext cx="2286000" cy="731838"/>
            <a:chOff x="416" y="3680"/>
            <a:chExt cx="1440" cy="461"/>
          </a:xfrm>
        </p:grpSpPr>
        <p:grpSp>
          <p:nvGrpSpPr>
            <p:cNvPr id="8265" name="Group 73"/>
            <p:cNvGrpSpPr>
              <a:grpSpLocks/>
            </p:cNvGrpSpPr>
            <p:nvPr/>
          </p:nvGrpSpPr>
          <p:grpSpPr bwMode="auto">
            <a:xfrm>
              <a:off x="1296" y="3680"/>
              <a:ext cx="560" cy="461"/>
              <a:chOff x="2272" y="2448"/>
              <a:chExt cx="560" cy="461"/>
            </a:xfrm>
          </p:grpSpPr>
          <p:sp>
            <p:nvSpPr>
              <p:cNvPr id="8266" name="Text Box 74"/>
              <p:cNvSpPr txBox="1">
                <a:spLocks noChangeArrowheads="1"/>
              </p:cNvSpPr>
              <p:nvPr/>
            </p:nvSpPr>
            <p:spPr bwMode="auto">
              <a:xfrm>
                <a:off x="2304" y="2448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63</a:t>
                </a:r>
              </a:p>
            </p:txBody>
          </p:sp>
          <p:sp>
            <p:nvSpPr>
              <p:cNvPr id="8267" name="Text Box 75"/>
              <p:cNvSpPr txBox="1">
                <a:spLocks noChangeArrowheads="1"/>
              </p:cNvSpPr>
              <p:nvPr/>
            </p:nvSpPr>
            <p:spPr bwMode="auto">
              <a:xfrm>
                <a:off x="2272" y="2640"/>
                <a:ext cx="56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х+4</a:t>
                </a:r>
              </a:p>
            </p:txBody>
          </p:sp>
          <p:sp>
            <p:nvSpPr>
              <p:cNvPr id="8268" name="Freeform 76"/>
              <p:cNvSpPr>
                <a:spLocks/>
              </p:cNvSpPr>
              <p:nvPr/>
            </p:nvSpPr>
            <p:spPr bwMode="auto">
              <a:xfrm>
                <a:off x="2352" y="2688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69" name="Text Box 77"/>
            <p:cNvSpPr txBox="1">
              <a:spLocks noChangeArrowheads="1"/>
            </p:cNvSpPr>
            <p:nvPr/>
          </p:nvSpPr>
          <p:spPr bwMode="auto">
            <a:xfrm>
              <a:off x="720" y="3763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– </a:t>
              </a: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</a:t>
              </a:r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 </a:t>
              </a:r>
            </a:p>
          </p:txBody>
        </p:sp>
        <p:grpSp>
          <p:nvGrpSpPr>
            <p:cNvPr id="8270" name="Group 78"/>
            <p:cNvGrpSpPr>
              <a:grpSpLocks/>
            </p:cNvGrpSpPr>
            <p:nvPr/>
          </p:nvGrpSpPr>
          <p:grpSpPr bwMode="auto">
            <a:xfrm>
              <a:off x="416" y="3688"/>
              <a:ext cx="376" cy="453"/>
              <a:chOff x="2064" y="2160"/>
              <a:chExt cx="376" cy="453"/>
            </a:xfrm>
          </p:grpSpPr>
          <p:sp>
            <p:nvSpPr>
              <p:cNvPr id="8271" name="Text Box 79"/>
              <p:cNvSpPr txBox="1">
                <a:spLocks noChangeArrowheads="1"/>
              </p:cNvSpPr>
              <p:nvPr/>
            </p:nvSpPr>
            <p:spPr bwMode="auto">
              <a:xfrm>
                <a:off x="2064" y="2160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45</a:t>
                </a:r>
              </a:p>
            </p:txBody>
          </p:sp>
          <p:sp>
            <p:nvSpPr>
              <p:cNvPr id="8272" name="Text Box 80"/>
              <p:cNvSpPr txBox="1">
                <a:spLocks noChangeArrowheads="1"/>
              </p:cNvSpPr>
              <p:nvPr/>
            </p:nvSpPr>
            <p:spPr bwMode="auto">
              <a:xfrm>
                <a:off x="2152" y="2344"/>
                <a:ext cx="288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х</a:t>
                </a:r>
              </a:p>
            </p:txBody>
          </p:sp>
          <p:sp>
            <p:nvSpPr>
              <p:cNvPr id="8273" name="Freeform 81"/>
              <p:cNvSpPr>
                <a:spLocks/>
              </p:cNvSpPr>
              <p:nvPr/>
            </p:nvSpPr>
            <p:spPr bwMode="auto">
              <a:xfrm>
                <a:off x="2112" y="2400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274" name="Text Box 82"/>
            <p:cNvSpPr txBox="1">
              <a:spLocks noChangeArrowheads="1"/>
            </p:cNvSpPr>
            <p:nvPr/>
          </p:nvSpPr>
          <p:spPr bwMode="auto">
            <a:xfrm>
              <a:off x="1152" y="3779"/>
              <a:ext cx="24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=   </a:t>
              </a:r>
            </a:p>
          </p:txBody>
        </p:sp>
      </p:grpSp>
      <p:sp>
        <p:nvSpPr>
          <p:cNvPr id="8275" name="Text Box 83"/>
          <p:cNvSpPr txBox="1">
            <a:spLocks noChangeArrowheads="1"/>
          </p:cNvSpPr>
          <p:nvPr/>
        </p:nvSpPr>
        <p:spPr bwMode="auto">
          <a:xfrm>
            <a:off x="2667000" y="3702050"/>
            <a:ext cx="1008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u="sng">
                <a:solidFill>
                  <a:srgbClr val="FF66FF"/>
                </a:solidFill>
                <a:cs typeface="Arial" charset="0"/>
              </a:rPr>
              <a:t>1 способ</a:t>
            </a:r>
          </a:p>
        </p:txBody>
      </p:sp>
      <p:sp>
        <p:nvSpPr>
          <p:cNvPr id="8276" name="Text Box 84"/>
          <p:cNvSpPr txBox="1">
            <a:spLocks noChangeArrowheads="1"/>
          </p:cNvSpPr>
          <p:nvPr/>
        </p:nvSpPr>
        <p:spPr bwMode="auto">
          <a:xfrm>
            <a:off x="2667000" y="4495800"/>
            <a:ext cx="1008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u="sng">
                <a:solidFill>
                  <a:srgbClr val="FF66FF"/>
                </a:solidFill>
                <a:cs typeface="Arial" charset="0"/>
              </a:rPr>
              <a:t>2 способ</a:t>
            </a:r>
          </a:p>
        </p:txBody>
      </p:sp>
      <p:sp>
        <p:nvSpPr>
          <p:cNvPr id="8277" name="Text Box 85"/>
          <p:cNvSpPr txBox="1">
            <a:spLocks noChangeArrowheads="1"/>
          </p:cNvSpPr>
          <p:nvPr/>
        </p:nvSpPr>
        <p:spPr bwMode="auto">
          <a:xfrm>
            <a:off x="2743200" y="5359400"/>
            <a:ext cx="1008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u="sng">
                <a:solidFill>
                  <a:srgbClr val="FF66FF"/>
                </a:solidFill>
                <a:cs typeface="Arial" charset="0"/>
              </a:rPr>
              <a:t>3 способ</a:t>
            </a:r>
          </a:p>
        </p:txBody>
      </p:sp>
      <p:grpSp>
        <p:nvGrpSpPr>
          <p:cNvPr id="8278" name="Group 86"/>
          <p:cNvGrpSpPr>
            <a:grpSpLocks/>
          </p:cNvGrpSpPr>
          <p:nvPr/>
        </p:nvGrpSpPr>
        <p:grpSpPr bwMode="auto">
          <a:xfrm>
            <a:off x="3657600" y="5073650"/>
            <a:ext cx="4267200" cy="671513"/>
            <a:chOff x="2832" y="3072"/>
            <a:chExt cx="2688" cy="423"/>
          </a:xfrm>
        </p:grpSpPr>
        <p:sp>
          <p:nvSpPr>
            <p:cNvPr id="8279" name="AutoShape 87"/>
            <p:cNvSpPr>
              <a:spLocks noChangeArrowheads="1"/>
            </p:cNvSpPr>
            <p:nvPr/>
          </p:nvSpPr>
          <p:spPr bwMode="auto">
            <a:xfrm>
              <a:off x="2832" y="3072"/>
              <a:ext cx="2688" cy="384"/>
            </a:xfrm>
            <a:prstGeom prst="wedgeRectCallout">
              <a:avLst>
                <a:gd name="adj1" fmla="val -58037"/>
                <a:gd name="adj2" fmla="val 99218"/>
              </a:avLst>
            </a:prstGeom>
            <a:gradFill rotWithShape="1">
              <a:gsLst>
                <a:gs pos="0">
                  <a:srgbClr val="33CCFF">
                    <a:alpha val="50000"/>
                  </a:srgbClr>
                </a:gs>
                <a:gs pos="50000">
                  <a:srgbClr val="66FFFF">
                    <a:alpha val="3800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>
                  <a:cs typeface="Arial" charset="0"/>
                </a:rPr>
                <a:t>Из большей величины вычтем 2, уравняем с меньшей величиной </a:t>
              </a:r>
            </a:p>
          </p:txBody>
        </p:sp>
        <p:sp>
          <p:nvSpPr>
            <p:cNvPr id="8280" name="AutoShape 88"/>
            <p:cNvSpPr>
              <a:spLocks noChangeArrowheads="1"/>
            </p:cNvSpPr>
            <p:nvPr/>
          </p:nvSpPr>
          <p:spPr bwMode="auto">
            <a:xfrm>
              <a:off x="5328" y="3289"/>
              <a:ext cx="144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1" name="Text Box 89"/>
            <p:cNvSpPr txBox="1">
              <a:spLocks noChangeArrowheads="1"/>
            </p:cNvSpPr>
            <p:nvPr/>
          </p:nvSpPr>
          <p:spPr bwMode="auto">
            <a:xfrm>
              <a:off x="5272" y="316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  <a:sym typeface="Symbol" pitchFamily="18" charset="2"/>
                </a:rPr>
                <a:t></a:t>
              </a:r>
            </a:p>
          </p:txBody>
        </p:sp>
      </p:grpSp>
      <p:sp>
        <p:nvSpPr>
          <p:cNvPr id="8282" name="Text Box 90"/>
          <p:cNvSpPr txBox="1">
            <a:spLocks noChangeArrowheads="1"/>
          </p:cNvSpPr>
          <p:nvPr/>
        </p:nvSpPr>
        <p:spPr bwMode="auto">
          <a:xfrm>
            <a:off x="5181600" y="3473450"/>
            <a:ext cx="33210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 новом столбике можно </a:t>
            </a:r>
          </a:p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выразить скорость работы</a:t>
            </a:r>
          </a:p>
          <a:p>
            <a:endParaRPr lang="ru-RU" b="1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Arial" charset="0"/>
            </a:endParaRPr>
          </a:p>
          <a:p>
            <a:r>
              <a:rPr lang="ru-RU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    работу : время</a:t>
            </a:r>
          </a:p>
        </p:txBody>
      </p:sp>
      <p:grpSp>
        <p:nvGrpSpPr>
          <p:cNvPr id="8283" name="Group 91"/>
          <p:cNvGrpSpPr>
            <a:grpSpLocks/>
          </p:cNvGrpSpPr>
          <p:nvPr/>
        </p:nvGrpSpPr>
        <p:grpSpPr bwMode="auto">
          <a:xfrm>
            <a:off x="3581400" y="3397250"/>
            <a:ext cx="4267200" cy="671513"/>
            <a:chOff x="2832" y="3072"/>
            <a:chExt cx="2688" cy="423"/>
          </a:xfrm>
        </p:grpSpPr>
        <p:sp>
          <p:nvSpPr>
            <p:cNvPr id="8284" name="AutoShape 92"/>
            <p:cNvSpPr>
              <a:spLocks noChangeArrowheads="1"/>
            </p:cNvSpPr>
            <p:nvPr/>
          </p:nvSpPr>
          <p:spPr bwMode="auto">
            <a:xfrm>
              <a:off x="2832" y="3072"/>
              <a:ext cx="2688" cy="384"/>
            </a:xfrm>
            <a:prstGeom prst="wedgeRectCallout">
              <a:avLst>
                <a:gd name="adj1" fmla="val -58037"/>
                <a:gd name="adj2" fmla="val 99218"/>
              </a:avLst>
            </a:prstGeom>
            <a:gradFill rotWithShape="1">
              <a:gsLst>
                <a:gs pos="0">
                  <a:srgbClr val="33CCFF">
                    <a:alpha val="50000"/>
                  </a:srgbClr>
                </a:gs>
                <a:gs pos="50000">
                  <a:srgbClr val="66FFFF">
                    <a:alpha val="3800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>
                  <a:cs typeface="Arial" charset="0"/>
                </a:rPr>
                <a:t>Из большей величины вычтем меньшую, разность равна 2</a:t>
              </a:r>
            </a:p>
          </p:txBody>
        </p:sp>
        <p:sp>
          <p:nvSpPr>
            <p:cNvPr id="8285" name="AutoShape 93"/>
            <p:cNvSpPr>
              <a:spLocks noChangeArrowheads="1"/>
            </p:cNvSpPr>
            <p:nvPr/>
          </p:nvSpPr>
          <p:spPr bwMode="auto">
            <a:xfrm>
              <a:off x="5328" y="3289"/>
              <a:ext cx="144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86" name="Text Box 94"/>
            <p:cNvSpPr txBox="1">
              <a:spLocks noChangeArrowheads="1"/>
            </p:cNvSpPr>
            <p:nvPr/>
          </p:nvSpPr>
          <p:spPr bwMode="auto">
            <a:xfrm>
              <a:off x="5272" y="316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8287" name="Group 95"/>
          <p:cNvGrpSpPr>
            <a:grpSpLocks/>
          </p:cNvGrpSpPr>
          <p:nvPr/>
        </p:nvGrpSpPr>
        <p:grpSpPr bwMode="auto">
          <a:xfrm>
            <a:off x="3581400" y="4235450"/>
            <a:ext cx="4267200" cy="671513"/>
            <a:chOff x="2832" y="3072"/>
            <a:chExt cx="2688" cy="423"/>
          </a:xfrm>
        </p:grpSpPr>
        <p:sp>
          <p:nvSpPr>
            <p:cNvPr id="8288" name="AutoShape 96"/>
            <p:cNvSpPr>
              <a:spLocks noChangeArrowheads="1"/>
            </p:cNvSpPr>
            <p:nvPr/>
          </p:nvSpPr>
          <p:spPr bwMode="auto">
            <a:xfrm>
              <a:off x="2832" y="3072"/>
              <a:ext cx="2688" cy="384"/>
            </a:xfrm>
            <a:prstGeom prst="wedgeRectCallout">
              <a:avLst>
                <a:gd name="adj1" fmla="val -58037"/>
                <a:gd name="adj2" fmla="val 99218"/>
              </a:avLst>
            </a:prstGeom>
            <a:gradFill rotWithShape="1">
              <a:gsLst>
                <a:gs pos="0">
                  <a:srgbClr val="33CCFF">
                    <a:alpha val="50000"/>
                  </a:srgbClr>
                </a:gs>
                <a:gs pos="50000">
                  <a:srgbClr val="66FFFF">
                    <a:alpha val="3800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>
                  <a:cs typeface="Arial" charset="0"/>
                </a:rPr>
                <a:t>К меньшей величине прибавим 2, уравняем с большей величиной</a:t>
              </a:r>
            </a:p>
          </p:txBody>
        </p:sp>
        <p:sp>
          <p:nvSpPr>
            <p:cNvPr id="8289" name="AutoShape 97"/>
            <p:cNvSpPr>
              <a:spLocks noChangeArrowheads="1"/>
            </p:cNvSpPr>
            <p:nvPr/>
          </p:nvSpPr>
          <p:spPr bwMode="auto">
            <a:xfrm>
              <a:off x="5328" y="3289"/>
              <a:ext cx="144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290" name="Text Box 98"/>
            <p:cNvSpPr txBox="1">
              <a:spLocks noChangeArrowheads="1"/>
            </p:cNvSpPr>
            <p:nvPr/>
          </p:nvSpPr>
          <p:spPr bwMode="auto">
            <a:xfrm>
              <a:off x="5272" y="316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  <a:sym typeface="Symbol" pitchFamily="18" charset="2"/>
                </a:rPr>
                <a:t></a:t>
              </a:r>
            </a:p>
          </p:txBody>
        </p:sp>
      </p:grpSp>
      <p:sp>
        <p:nvSpPr>
          <p:cNvPr id="8291" name="Text Box 99"/>
          <p:cNvSpPr txBox="1">
            <a:spLocks noChangeArrowheads="1"/>
          </p:cNvSpPr>
          <p:nvPr/>
        </p:nvSpPr>
        <p:spPr bwMode="auto">
          <a:xfrm>
            <a:off x="4876800" y="60325"/>
            <a:ext cx="3192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Это условие поможет ввести  х …</a:t>
            </a:r>
          </a:p>
        </p:txBody>
      </p:sp>
      <p:sp>
        <p:nvSpPr>
          <p:cNvPr id="8292" name="Text Box 100"/>
          <p:cNvSpPr txBox="1">
            <a:spLocks noChangeArrowheads="1"/>
          </p:cNvSpPr>
          <p:nvPr/>
        </p:nvSpPr>
        <p:spPr bwMode="auto">
          <a:xfrm>
            <a:off x="533400" y="5791200"/>
            <a:ext cx="7175500" cy="915988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ru-RU">
                <a:cs typeface="Arial" charset="0"/>
              </a:rPr>
              <a:t>Решив, любое из уравнений, мы получим время 1 рабочего на выполнение работы. Чтобы ответить на вопрос задачи нужны дополнительное действие.</a:t>
            </a:r>
          </a:p>
        </p:txBody>
      </p:sp>
      <p:grpSp>
        <p:nvGrpSpPr>
          <p:cNvPr id="8295" name="Group 103"/>
          <p:cNvGrpSpPr>
            <a:grpSpLocks/>
          </p:cNvGrpSpPr>
          <p:nvPr/>
        </p:nvGrpSpPr>
        <p:grpSpPr bwMode="auto">
          <a:xfrm>
            <a:off x="2209800" y="1066800"/>
            <a:ext cx="3898900" cy="1039813"/>
            <a:chOff x="1248" y="2776"/>
            <a:chExt cx="2456" cy="655"/>
          </a:xfrm>
        </p:grpSpPr>
        <p:sp>
          <p:nvSpPr>
            <p:cNvPr id="8296" name="AutoShape 104"/>
            <p:cNvSpPr>
              <a:spLocks noChangeArrowheads="1"/>
            </p:cNvSpPr>
            <p:nvPr/>
          </p:nvSpPr>
          <p:spPr bwMode="auto">
            <a:xfrm>
              <a:off x="1248" y="2776"/>
              <a:ext cx="2448" cy="624"/>
            </a:xfrm>
            <a:prstGeom prst="wedgeRectCallout">
              <a:avLst>
                <a:gd name="adj1" fmla="val -46407"/>
                <a:gd name="adj2" fmla="val 125162"/>
              </a:avLst>
            </a:prstGeom>
            <a:gradFill rotWithShape="1">
              <a:gsLst>
                <a:gs pos="0">
                  <a:srgbClr val="66FFFF">
                    <a:alpha val="95000"/>
                  </a:srgbClr>
                </a:gs>
                <a:gs pos="50000">
                  <a:srgbClr val="C9FFE4">
                    <a:alpha val="95000"/>
                  </a:srgbClr>
                </a:gs>
                <a:gs pos="100000">
                  <a:srgbClr val="66FFFF">
                    <a:alpha val="95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r>
                <a:rPr lang="ru-RU" sz="1600" b="1">
                  <a:cs typeface="Arial" charset="0"/>
                </a:rPr>
                <a:t>Первый рабочий тратит на работу на 4 ч меньше, тогда время работы второго на 4 ч больше.</a:t>
              </a:r>
              <a:endParaRPr lang="ru-RU" sz="1600" b="1" i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Arial" charset="0"/>
              </a:endParaRPr>
            </a:p>
          </p:txBody>
        </p:sp>
        <p:grpSp>
          <p:nvGrpSpPr>
            <p:cNvPr id="8297" name="Group 105"/>
            <p:cNvGrpSpPr>
              <a:grpSpLocks/>
            </p:cNvGrpSpPr>
            <p:nvPr/>
          </p:nvGrpSpPr>
          <p:grpSpPr bwMode="auto">
            <a:xfrm>
              <a:off x="3465" y="3104"/>
              <a:ext cx="239" cy="327"/>
              <a:chOff x="4792" y="2064"/>
              <a:chExt cx="239" cy="327"/>
            </a:xfrm>
          </p:grpSpPr>
          <p:sp>
            <p:nvSpPr>
              <p:cNvPr id="8298" name="AutoShape 106"/>
              <p:cNvSpPr>
                <a:spLocks noChangeArrowheads="1"/>
              </p:cNvSpPr>
              <p:nvPr/>
            </p:nvSpPr>
            <p:spPr bwMode="auto">
              <a:xfrm>
                <a:off x="4848" y="2185"/>
                <a:ext cx="144" cy="144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99" name="Text Box 107"/>
              <p:cNvSpPr txBox="1">
                <a:spLocks noChangeArrowheads="1"/>
              </p:cNvSpPr>
              <p:nvPr/>
            </p:nvSpPr>
            <p:spPr bwMode="auto">
              <a:xfrm>
                <a:off x="4792" y="2064"/>
                <a:ext cx="239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800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  <a:sym typeface="Symbol" pitchFamily="18" charset="2"/>
                  </a:rPr>
                  <a:t></a:t>
                </a:r>
              </a:p>
            </p:txBody>
          </p:sp>
        </p:grpSp>
      </p:grpSp>
      <p:grpSp>
        <p:nvGrpSpPr>
          <p:cNvPr id="8300" name="Group 108"/>
          <p:cNvGrpSpPr>
            <a:grpSpLocks/>
          </p:cNvGrpSpPr>
          <p:nvPr/>
        </p:nvGrpSpPr>
        <p:grpSpPr bwMode="auto">
          <a:xfrm>
            <a:off x="4114800" y="2654300"/>
            <a:ext cx="889000" cy="731838"/>
            <a:chOff x="2272" y="2448"/>
            <a:chExt cx="560" cy="461"/>
          </a:xfrm>
        </p:grpSpPr>
        <p:sp>
          <p:nvSpPr>
            <p:cNvPr id="8301" name="Text Box 109"/>
            <p:cNvSpPr txBox="1">
              <a:spLocks noChangeArrowheads="1"/>
            </p:cNvSpPr>
            <p:nvPr/>
          </p:nvSpPr>
          <p:spPr bwMode="auto">
            <a:xfrm>
              <a:off x="2304" y="2448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63</a:t>
              </a:r>
            </a:p>
          </p:txBody>
        </p:sp>
        <p:sp>
          <p:nvSpPr>
            <p:cNvPr id="8302" name="Text Box 110"/>
            <p:cNvSpPr txBox="1">
              <a:spLocks noChangeArrowheads="1"/>
            </p:cNvSpPr>
            <p:nvPr/>
          </p:nvSpPr>
          <p:spPr bwMode="auto">
            <a:xfrm>
              <a:off x="2272" y="2640"/>
              <a:ext cx="56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solidFill>
                    <a:srgbClr val="FF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х + 4 </a:t>
              </a:r>
            </a:p>
          </p:txBody>
        </p:sp>
        <p:sp>
          <p:nvSpPr>
            <p:cNvPr id="8303" name="Freeform 111"/>
            <p:cNvSpPr>
              <a:spLocks/>
            </p:cNvSpPr>
            <p:nvPr/>
          </p:nvSpPr>
          <p:spPr bwMode="auto">
            <a:xfrm>
              <a:off x="2352" y="2688"/>
              <a:ext cx="3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0"/>
                </a:cxn>
              </a:cxnLst>
              <a:rect l="0" t="0" r="r" b="b"/>
              <a:pathLst>
                <a:path w="300" h="1">
                  <a:moveTo>
                    <a:pt x="0" y="0"/>
                  </a:moveTo>
                  <a:lnTo>
                    <a:pt x="300" y="0"/>
                  </a:lnTo>
                </a:path>
              </a:pathLst>
            </a:custGeom>
            <a:noFill/>
            <a:ln w="19050" cmpd="sng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9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8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500"/>
                                        <p:tgtEl>
                                          <p:spTgt spid="8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8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8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8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0"/>
                                        <p:tgtEl>
                                          <p:spTgt spid="8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8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8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8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00"/>
                            </p:stCondLst>
                            <p:childTnLst>
                              <p:par>
                                <p:cTn id="1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8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8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500"/>
                            </p:stCondLst>
                            <p:childTnLst>
                              <p:par>
                                <p:cTn id="1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2" dur="500"/>
                                        <p:tgtEl>
                                          <p:spTgt spid="8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8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500"/>
                            </p:stCondLst>
                            <p:childTnLst>
                              <p:par>
                                <p:cTn id="1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8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500"/>
                                        <p:tgtEl>
                                          <p:spTgt spid="8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1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500"/>
                            </p:stCondLst>
                            <p:childTnLst>
                              <p:par>
                                <p:cTn id="208" presetID="35" presetClass="emph" presetSubtype="0" repeatCount="5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9" dur="500" fill="hold"/>
                                        <p:tgtEl>
                                          <p:spTgt spid="8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11111E-6 C 0.1625 0.18518 0.32517 0.37037 0.39028 0.44444 " pathEditMode="relative" ptsTypes="aA">
                                      <p:cBhvr>
                                        <p:cTn id="212" dur="2000" fill="hold"/>
                                        <p:tgtEl>
                                          <p:spTgt spid="8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3" restart="whenNotActive" fill="hold" evtFilter="cancelBubble" nodeType="interactiveSeq">
                <p:stCondLst>
                  <p:cond evt="onClick" delay="0">
                    <p:tgtEl>
                      <p:spTgt spid="82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4" fill="hold">
                      <p:stCondLst>
                        <p:cond delay="0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5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8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8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3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82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6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8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8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87"/>
                  </p:tgtEl>
                </p:cond>
              </p:nextCondLst>
            </p:seq>
            <p:seq concurrent="1" nextAc="seek">
              <p:cTn id="237" restart="whenNotActive" fill="hold" evtFilter="cancelBubble" nodeType="interactiveSeq">
                <p:stCondLst>
                  <p:cond evt="onClick" delay="0">
                    <p:tgtEl>
                      <p:spTgt spid="8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8" fill="hold">
                      <p:stCondLst>
                        <p:cond delay="0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7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8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8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78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8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2000"/>
                                        <p:tgtEl>
                                          <p:spTgt spid="82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95"/>
                  </p:tgtEl>
                </p:cond>
              </p:nextCondLst>
            </p:seq>
          </p:childTnLst>
        </p:cTn>
      </p:par>
    </p:tnLst>
    <p:bldLst>
      <p:bldP spid="8194" grpId="0"/>
      <p:bldP spid="8194" grpId="1"/>
      <p:bldP spid="8195" grpId="0"/>
      <p:bldP spid="8195" grpId="1"/>
      <p:bldP spid="8196" grpId="0"/>
      <p:bldP spid="8196" grpId="1"/>
      <p:bldP spid="8206" grpId="0"/>
      <p:bldP spid="8207" grpId="0"/>
      <p:bldP spid="8208" grpId="0"/>
      <p:bldP spid="8221" grpId="0" animBg="1"/>
      <p:bldP spid="8222" grpId="0"/>
      <p:bldP spid="8239" grpId="0" animBg="1"/>
      <p:bldP spid="8242" grpId="0" animBg="1"/>
      <p:bldP spid="8275" grpId="0"/>
      <p:bldP spid="8276" grpId="0"/>
      <p:bldP spid="8277" grpId="0"/>
      <p:bldP spid="8282" grpId="0"/>
      <p:bldP spid="8282" grpId="1"/>
      <p:bldP spid="82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457200" y="3870325"/>
            <a:ext cx="8458200" cy="13112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   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В12.</a:t>
            </a:r>
            <a:r>
              <a:rPr lang="ru-RU" sz="2000" b="1">
                <a:cs typeface="Arial" charset="0"/>
              </a:rPr>
              <a:t> </a:t>
            </a:r>
            <a:r>
              <a:rPr lang="ru-RU" sz="2000"/>
              <a:t>На изготовление 45 деталей первый рабочий тратит на 4 часа меньше, чем второй рабочий на изготовление 63 таких же деталей. Известно, что первый рабочий за час делает на 2 детали больше, чем второй. Сколько деталей в час делает второй рабочий?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381000" y="1431925"/>
            <a:ext cx="8458200" cy="13112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   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В12.</a:t>
            </a:r>
            <a:r>
              <a:rPr lang="ru-RU" sz="2000" b="1">
                <a:cs typeface="Arial" charset="0"/>
              </a:rPr>
              <a:t> </a:t>
            </a:r>
            <a:r>
              <a:rPr lang="ru-RU" sz="2000"/>
              <a:t>На изготовление 45 деталей первый рабочий тратит на 4 часа меньше, чем второй рабочий на изготовление 63 таких же деталей. Известно, что первый рабочий за час делает на 2 детали больше, чем второй. Сколько деталей в час делает второй рабочий?</a:t>
            </a:r>
          </a:p>
        </p:txBody>
      </p:sp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38100" y="63500"/>
            <a:ext cx="9067800" cy="6705600"/>
            <a:chOff x="168" y="176"/>
            <a:chExt cx="5408" cy="3928"/>
          </a:xfrm>
        </p:grpSpPr>
        <p:sp>
          <p:nvSpPr>
            <p:cNvPr id="7171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609600" y="228600"/>
            <a:ext cx="777240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   Очень часто решить задачу можно разными способами.</a:t>
            </a:r>
          </a:p>
          <a:p>
            <a:pPr marL="342900" indent="-342900"/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Например, мы ввели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х</a:t>
            </a: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из условия…</a:t>
            </a:r>
          </a:p>
        </p:txBody>
      </p:sp>
      <p:sp>
        <p:nvSpPr>
          <p:cNvPr id="7181" name="Freeform 13"/>
          <p:cNvSpPr>
            <a:spLocks/>
          </p:cNvSpPr>
          <p:nvPr/>
        </p:nvSpPr>
        <p:spPr bwMode="auto">
          <a:xfrm>
            <a:off x="355600" y="1473200"/>
            <a:ext cx="8013700" cy="606425"/>
          </a:xfrm>
          <a:custGeom>
            <a:avLst/>
            <a:gdLst/>
            <a:ahLst/>
            <a:cxnLst>
              <a:cxn ang="0">
                <a:pos x="2752" y="32"/>
              </a:cxn>
              <a:cxn ang="0">
                <a:pos x="4912" y="0"/>
              </a:cxn>
              <a:cxn ang="0">
                <a:pos x="5048" y="208"/>
              </a:cxn>
              <a:cxn ang="0">
                <a:pos x="2720" y="208"/>
              </a:cxn>
              <a:cxn ang="0">
                <a:pos x="2624" y="376"/>
              </a:cxn>
              <a:cxn ang="0">
                <a:pos x="91" y="382"/>
              </a:cxn>
              <a:cxn ang="0">
                <a:pos x="0" y="200"/>
              </a:cxn>
              <a:cxn ang="0">
                <a:pos x="2840" y="208"/>
              </a:cxn>
              <a:cxn ang="0">
                <a:pos x="2744" y="32"/>
              </a:cxn>
              <a:cxn ang="0">
                <a:pos x="2752" y="32"/>
              </a:cxn>
            </a:cxnLst>
            <a:rect l="0" t="0" r="r" b="b"/>
            <a:pathLst>
              <a:path w="5048" h="382">
                <a:moveTo>
                  <a:pt x="2752" y="32"/>
                </a:moveTo>
                <a:lnTo>
                  <a:pt x="4912" y="0"/>
                </a:lnTo>
                <a:lnTo>
                  <a:pt x="5048" y="208"/>
                </a:lnTo>
                <a:lnTo>
                  <a:pt x="2720" y="208"/>
                </a:lnTo>
                <a:lnTo>
                  <a:pt x="2624" y="376"/>
                </a:lnTo>
                <a:lnTo>
                  <a:pt x="91" y="382"/>
                </a:lnTo>
                <a:lnTo>
                  <a:pt x="0" y="200"/>
                </a:lnTo>
                <a:lnTo>
                  <a:pt x="2840" y="208"/>
                </a:lnTo>
                <a:lnTo>
                  <a:pt x="2744" y="32"/>
                </a:lnTo>
                <a:lnTo>
                  <a:pt x="2752" y="32"/>
                </a:lnTo>
                <a:close/>
              </a:path>
            </a:pathLst>
          </a:custGeom>
          <a:gradFill rotWithShape="1">
            <a:gsLst>
              <a:gs pos="0">
                <a:srgbClr val="FF99FF">
                  <a:alpha val="17999"/>
                </a:srgbClr>
              </a:gs>
              <a:gs pos="50000">
                <a:srgbClr val="FF0000">
                  <a:alpha val="31000"/>
                </a:srgbClr>
              </a:gs>
              <a:gs pos="100000">
                <a:srgbClr val="FF99FF">
                  <a:alpha val="17999"/>
                </a:srgbClr>
              </a:gs>
            </a:gsLst>
            <a:lin ang="18900000" scaled="1"/>
          </a:gradFill>
          <a:ln w="9525">
            <a:solidFill>
              <a:srgbClr val="FF0000">
                <a:alpha val="17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4953000" y="1295400"/>
            <a:ext cx="31765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Это условие помогло ввести  х …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685800" y="2803525"/>
            <a:ext cx="7772400" cy="7016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А можно начать «раскручивать» задачу с другого условия. Введем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х</a:t>
            </a: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иначе…</a:t>
            </a:r>
          </a:p>
        </p:txBody>
      </p:sp>
      <p:sp>
        <p:nvSpPr>
          <p:cNvPr id="7185" name="Freeform 17"/>
          <p:cNvSpPr>
            <a:spLocks/>
          </p:cNvSpPr>
          <p:nvPr/>
        </p:nvSpPr>
        <p:spPr bwMode="auto">
          <a:xfrm>
            <a:off x="368300" y="4533900"/>
            <a:ext cx="8458200" cy="635000"/>
          </a:xfrm>
          <a:custGeom>
            <a:avLst/>
            <a:gdLst/>
            <a:ahLst/>
            <a:cxnLst>
              <a:cxn ang="0">
                <a:pos x="80" y="176"/>
              </a:cxn>
              <a:cxn ang="0">
                <a:pos x="1792" y="176"/>
              </a:cxn>
              <a:cxn ang="0">
                <a:pos x="1896" y="8"/>
              </a:cxn>
              <a:cxn ang="0">
                <a:pos x="5248" y="0"/>
              </a:cxn>
              <a:cxn ang="0">
                <a:pos x="5328" y="184"/>
              </a:cxn>
              <a:cxn ang="0">
                <a:pos x="1656" y="176"/>
              </a:cxn>
              <a:cxn ang="0">
                <a:pos x="1696" y="376"/>
              </a:cxn>
              <a:cxn ang="0">
                <a:pos x="0" y="400"/>
              </a:cxn>
              <a:cxn ang="0">
                <a:pos x="80" y="176"/>
              </a:cxn>
            </a:cxnLst>
            <a:rect l="0" t="0" r="r" b="b"/>
            <a:pathLst>
              <a:path w="5328" h="400">
                <a:moveTo>
                  <a:pt x="80" y="176"/>
                </a:moveTo>
                <a:lnTo>
                  <a:pt x="1792" y="176"/>
                </a:lnTo>
                <a:lnTo>
                  <a:pt x="1896" y="8"/>
                </a:lnTo>
                <a:lnTo>
                  <a:pt x="5248" y="0"/>
                </a:lnTo>
                <a:lnTo>
                  <a:pt x="5328" y="184"/>
                </a:lnTo>
                <a:lnTo>
                  <a:pt x="1656" y="176"/>
                </a:lnTo>
                <a:lnTo>
                  <a:pt x="1696" y="376"/>
                </a:lnTo>
                <a:lnTo>
                  <a:pt x="0" y="400"/>
                </a:lnTo>
                <a:lnTo>
                  <a:pt x="80" y="176"/>
                </a:lnTo>
                <a:close/>
              </a:path>
            </a:pathLst>
          </a:custGeom>
          <a:gradFill rotWithShape="1">
            <a:gsLst>
              <a:gs pos="0">
                <a:srgbClr val="FF99FF">
                  <a:alpha val="17999"/>
                </a:srgbClr>
              </a:gs>
              <a:gs pos="50000">
                <a:srgbClr val="FF0000">
                  <a:alpha val="31000"/>
                </a:srgbClr>
              </a:gs>
              <a:gs pos="100000">
                <a:srgbClr val="FF99FF">
                  <a:alpha val="17999"/>
                </a:srgbClr>
              </a:gs>
            </a:gsLst>
            <a:lin ang="18900000" scaled="1"/>
          </a:gradFill>
          <a:ln w="9525">
            <a:solidFill>
              <a:srgbClr val="FF0000">
                <a:alpha val="17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3517900" y="4368800"/>
            <a:ext cx="3192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Это условие поможет ввести  х …</a:t>
            </a:r>
          </a:p>
        </p:txBody>
      </p:sp>
      <p:sp>
        <p:nvSpPr>
          <p:cNvPr id="7187" name="Text Box 19"/>
          <p:cNvSpPr txBox="1">
            <a:spLocks noChangeArrowheads="1"/>
          </p:cNvSpPr>
          <p:nvPr/>
        </p:nvSpPr>
        <p:spPr bwMode="auto">
          <a:xfrm>
            <a:off x="457200" y="5394325"/>
            <a:ext cx="7772400" cy="10064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Посмотрим, что получится? В этом случае мы «выйдем» сразу на ответ, ведь за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х</a:t>
            </a:r>
            <a:r>
              <a:rPr lang="ru-RU" sz="2000" b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 будет обозначена искомая величина.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animBg="1"/>
      <p:bldP spid="7182" grpId="0"/>
      <p:bldP spid="7182" grpId="1"/>
      <p:bldP spid="7183" grpId="0"/>
      <p:bldP spid="7185" grpId="0" animBg="1"/>
      <p:bldP spid="7186" grpId="0"/>
      <p:bldP spid="7186" grpId="1"/>
      <p:bldP spid="71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6" name="Text Box 150"/>
          <p:cNvSpPr txBox="1">
            <a:spLocks noChangeArrowheads="1"/>
          </p:cNvSpPr>
          <p:nvPr/>
        </p:nvSpPr>
        <p:spPr bwMode="auto">
          <a:xfrm>
            <a:off x="304800" y="212725"/>
            <a:ext cx="8458200" cy="1311275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>
                <a:cs typeface="Arial" charset="0"/>
              </a:rPr>
              <a:t>    </a:t>
            </a:r>
            <a:r>
              <a:rPr lang="ru-RU" sz="2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В12.</a:t>
            </a:r>
            <a:r>
              <a:rPr lang="ru-RU" sz="2000" b="1">
                <a:cs typeface="Arial" charset="0"/>
              </a:rPr>
              <a:t> </a:t>
            </a:r>
            <a:r>
              <a:rPr lang="ru-RU" sz="2000"/>
              <a:t>На изготовление 45 деталей первый рабочий тратит на 4 часа меньше, чем второй рабочий на изготовление 63 таких же деталей. Известно, что первый рабочий за час делает на 2 детали больше, чем второй. Сколько деталей в час делает второй рабочий?</a:t>
            </a:r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100" y="63500"/>
            <a:ext cx="9067800" cy="6705600"/>
            <a:chOff x="168" y="176"/>
            <a:chExt cx="5408" cy="3928"/>
          </a:xfrm>
        </p:grpSpPr>
        <p:sp>
          <p:nvSpPr>
            <p:cNvPr id="4099" name="Freeform 3"/>
            <p:cNvSpPr>
              <a:spLocks/>
            </p:cNvSpPr>
            <p:nvPr/>
          </p:nvSpPr>
          <p:spPr bwMode="auto">
            <a:xfrm>
              <a:off x="448" y="192"/>
              <a:ext cx="4864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64" y="0"/>
                </a:cxn>
              </a:cxnLst>
              <a:rect l="0" t="0" r="r" b="b"/>
              <a:pathLst>
                <a:path w="4864" h="1">
                  <a:moveTo>
                    <a:pt x="0" y="0"/>
                  </a:moveTo>
                  <a:lnTo>
                    <a:pt x="4864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auto">
            <a:xfrm>
              <a:off x="472" y="4096"/>
              <a:ext cx="4848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848" y="0"/>
                </a:cxn>
              </a:cxnLst>
              <a:rect l="0" t="0" r="r" b="b"/>
              <a:pathLst>
                <a:path w="4848" h="1">
                  <a:moveTo>
                    <a:pt x="0" y="0"/>
                  </a:moveTo>
                  <a:lnTo>
                    <a:pt x="4848" y="0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auto">
            <a:xfrm>
              <a:off x="5552" y="448"/>
              <a:ext cx="1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376"/>
                </a:cxn>
              </a:cxnLst>
              <a:rect l="0" t="0" r="r" b="b"/>
              <a:pathLst>
                <a:path w="1" h="3376">
                  <a:moveTo>
                    <a:pt x="0" y="0"/>
                  </a:moveTo>
                  <a:lnTo>
                    <a:pt x="0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auto">
            <a:xfrm>
              <a:off x="200" y="448"/>
              <a:ext cx="16" cy="33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3376"/>
                </a:cxn>
              </a:cxnLst>
              <a:rect l="0" t="0" r="r" b="b"/>
              <a:pathLst>
                <a:path w="16" h="3376">
                  <a:moveTo>
                    <a:pt x="0" y="0"/>
                  </a:moveTo>
                  <a:lnTo>
                    <a:pt x="16" y="3376"/>
                  </a:lnTo>
                </a:path>
              </a:pathLst>
            </a:custGeom>
            <a:noFill/>
            <a:ln w="76200" cap="flat" cmpd="tri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auto">
            <a:xfrm>
              <a:off x="200" y="3816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auto">
            <a:xfrm flipH="1">
              <a:off x="5304" y="380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auto">
            <a:xfrm rot="16200000" flipH="1">
              <a:off x="529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auto">
            <a:xfrm rot="5400000">
              <a:off x="176" y="168"/>
              <a:ext cx="272" cy="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08" y="80"/>
                </a:cxn>
                <a:cxn ang="0">
                  <a:pos x="272" y="288"/>
                </a:cxn>
              </a:cxnLst>
              <a:rect l="0" t="0" r="r" b="b"/>
              <a:pathLst>
                <a:path w="272" h="288">
                  <a:moveTo>
                    <a:pt x="0" y="0"/>
                  </a:moveTo>
                  <a:cubicBezTo>
                    <a:pt x="81" y="16"/>
                    <a:pt x="163" y="32"/>
                    <a:pt x="208" y="80"/>
                  </a:cubicBezTo>
                  <a:cubicBezTo>
                    <a:pt x="253" y="128"/>
                    <a:pt x="262" y="208"/>
                    <a:pt x="272" y="288"/>
                  </a:cubicBezTo>
                </a:path>
              </a:pathLst>
            </a:custGeom>
            <a:noFill/>
            <a:ln w="76200" cap="flat" cmpd="sng">
              <a:solidFill>
                <a:srgbClr val="0099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828800" y="2187575"/>
            <a:ext cx="76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200" b="1"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x</a:t>
            </a:r>
            <a:r>
              <a:rPr lang="ru-RU" b="1">
                <a:effectLst>
                  <a:outerShdw blurRad="38100" dist="38100" dir="2700000" algn="tl">
                    <a:srgbClr val="C0C0C0"/>
                  </a:outerShdw>
                </a:effectLst>
              </a:rPr>
              <a:t>+2</a:t>
            </a:r>
            <a:r>
              <a:rPr lang="ru-RU"/>
              <a:t> </a:t>
            </a:r>
          </a:p>
        </p:txBody>
      </p:sp>
      <p:grpSp>
        <p:nvGrpSpPr>
          <p:cNvPr id="4197" name="Group 101"/>
          <p:cNvGrpSpPr>
            <a:grpSpLocks/>
          </p:cNvGrpSpPr>
          <p:nvPr/>
        </p:nvGrpSpPr>
        <p:grpSpPr bwMode="auto">
          <a:xfrm>
            <a:off x="1460500" y="1647825"/>
            <a:ext cx="1282700" cy="1622425"/>
            <a:chOff x="920" y="1038"/>
            <a:chExt cx="808" cy="1022"/>
          </a:xfrm>
        </p:grpSpPr>
        <p:sp>
          <p:nvSpPr>
            <p:cNvPr id="4108" name="Text Box 12"/>
            <p:cNvSpPr txBox="1">
              <a:spLocks noChangeArrowheads="1"/>
            </p:cNvSpPr>
            <p:nvPr/>
          </p:nvSpPr>
          <p:spPr bwMode="auto">
            <a:xfrm>
              <a:off x="1224" y="1791"/>
              <a:ext cx="21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х</a:t>
              </a:r>
            </a:p>
          </p:txBody>
        </p:sp>
        <p:sp>
          <p:nvSpPr>
            <p:cNvPr id="4109" name="Rectangle 13"/>
            <p:cNvSpPr>
              <a:spLocks noChangeArrowheads="1"/>
            </p:cNvSpPr>
            <p:nvPr/>
          </p:nvSpPr>
          <p:spPr bwMode="auto">
            <a:xfrm>
              <a:off x="920" y="1038"/>
              <a:ext cx="80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v</a:t>
              </a:r>
              <a:r>
                <a:rPr lang="ru-RU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, дет./ч</a:t>
              </a:r>
            </a:p>
          </p:txBody>
        </p:sp>
      </p:grpSp>
      <p:grpSp>
        <p:nvGrpSpPr>
          <p:cNvPr id="4194" name="Group 98"/>
          <p:cNvGrpSpPr>
            <a:grpSpLocks/>
          </p:cNvGrpSpPr>
          <p:nvPr/>
        </p:nvGrpSpPr>
        <p:grpSpPr bwMode="auto">
          <a:xfrm>
            <a:off x="762000" y="1524000"/>
            <a:ext cx="5362575" cy="1852613"/>
            <a:chOff x="480" y="960"/>
            <a:chExt cx="3378" cy="1167"/>
          </a:xfrm>
        </p:grpSpPr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480" y="960"/>
              <a:ext cx="3378" cy="116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378" y="3"/>
                </a:cxn>
                <a:cxn ang="0">
                  <a:pos x="3378" y="1155"/>
                </a:cxn>
                <a:cxn ang="0">
                  <a:pos x="0" y="1167"/>
                </a:cxn>
                <a:cxn ang="0">
                  <a:pos x="4" y="5"/>
                </a:cxn>
              </a:cxnLst>
              <a:rect l="0" t="0" r="r" b="b"/>
              <a:pathLst>
                <a:path w="3378" h="1167">
                  <a:moveTo>
                    <a:pt x="0" y="0"/>
                  </a:moveTo>
                  <a:lnTo>
                    <a:pt x="3378" y="3"/>
                  </a:lnTo>
                  <a:lnTo>
                    <a:pt x="3378" y="1155"/>
                  </a:lnTo>
                  <a:lnTo>
                    <a:pt x="0" y="1167"/>
                  </a:lnTo>
                  <a:lnTo>
                    <a:pt x="4" y="5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529" y="1406"/>
              <a:ext cx="263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1 </a:t>
              </a:r>
              <a:endParaRPr lang="ru-RU" sz="2200" b="1">
                <a:solidFill>
                  <a:srgbClr val="C8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endParaRPr>
            </a:p>
          </p:txBody>
        </p:sp>
        <p:sp>
          <p:nvSpPr>
            <p:cNvPr id="4112" name="Rectangle 16"/>
            <p:cNvSpPr>
              <a:spLocks noChangeArrowheads="1"/>
            </p:cNvSpPr>
            <p:nvPr/>
          </p:nvSpPr>
          <p:spPr bwMode="auto">
            <a:xfrm>
              <a:off x="516" y="1790"/>
              <a:ext cx="21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2</a:t>
              </a:r>
            </a:p>
          </p:txBody>
        </p:sp>
        <p:sp>
          <p:nvSpPr>
            <p:cNvPr id="4115" name="Freeform 19"/>
            <p:cNvSpPr>
              <a:spLocks/>
            </p:cNvSpPr>
            <p:nvPr/>
          </p:nvSpPr>
          <p:spPr bwMode="auto">
            <a:xfrm>
              <a:off x="480" y="1334"/>
              <a:ext cx="3363" cy="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3363" y="0"/>
                </a:cxn>
              </a:cxnLst>
              <a:rect l="0" t="0" r="r" b="b"/>
              <a:pathLst>
                <a:path w="3363" h="2">
                  <a:moveTo>
                    <a:pt x="0" y="2"/>
                  </a:moveTo>
                  <a:lnTo>
                    <a:pt x="3363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auto">
            <a:xfrm>
              <a:off x="480" y="1705"/>
              <a:ext cx="3370" cy="10"/>
            </a:xfrm>
            <a:custGeom>
              <a:avLst/>
              <a:gdLst/>
              <a:ahLst/>
              <a:cxnLst>
                <a:cxn ang="0">
                  <a:pos x="0" y="10"/>
                </a:cxn>
                <a:cxn ang="0">
                  <a:pos x="3370" y="0"/>
                </a:cxn>
              </a:cxnLst>
              <a:rect l="0" t="0" r="r" b="b"/>
              <a:pathLst>
                <a:path w="3370" h="10">
                  <a:moveTo>
                    <a:pt x="0" y="10"/>
                  </a:moveTo>
                  <a:lnTo>
                    <a:pt x="337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auto">
            <a:xfrm>
              <a:off x="816" y="975"/>
              <a:ext cx="5" cy="1152"/>
            </a:xfrm>
            <a:custGeom>
              <a:avLst/>
              <a:gdLst/>
              <a:ahLst/>
              <a:cxnLst>
                <a:cxn ang="0">
                  <a:pos x="5" y="0"/>
                </a:cxn>
                <a:cxn ang="0">
                  <a:pos x="0" y="1162"/>
                </a:cxn>
              </a:cxnLst>
              <a:rect l="0" t="0" r="r" b="b"/>
              <a:pathLst>
                <a:path w="5" h="1162">
                  <a:moveTo>
                    <a:pt x="5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18" name="Group 22"/>
          <p:cNvGrpSpPr>
            <a:grpSpLocks/>
          </p:cNvGrpSpPr>
          <p:nvPr/>
        </p:nvGrpSpPr>
        <p:grpSpPr bwMode="auto">
          <a:xfrm>
            <a:off x="2971800" y="1547813"/>
            <a:ext cx="1600200" cy="1828800"/>
            <a:chOff x="1320" y="1055"/>
            <a:chExt cx="579" cy="1152"/>
          </a:xfrm>
        </p:grpSpPr>
        <p:sp>
          <p:nvSpPr>
            <p:cNvPr id="4119" name="Rectangle 23"/>
            <p:cNvSpPr>
              <a:spLocks noChangeArrowheads="1"/>
            </p:cNvSpPr>
            <p:nvPr/>
          </p:nvSpPr>
          <p:spPr bwMode="auto">
            <a:xfrm>
              <a:off x="1392" y="1118"/>
              <a:ext cx="394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А, дет.</a:t>
              </a:r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auto">
            <a:xfrm>
              <a:off x="1320" y="1055"/>
              <a:ext cx="3" cy="115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162"/>
                </a:cxn>
              </a:cxnLst>
              <a:rect l="0" t="0" r="r" b="b"/>
              <a:pathLst>
                <a:path w="3" h="1162">
                  <a:moveTo>
                    <a:pt x="3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auto">
            <a:xfrm>
              <a:off x="1896" y="1055"/>
              <a:ext cx="3" cy="1152"/>
            </a:xfrm>
            <a:custGeom>
              <a:avLst/>
              <a:gdLst/>
              <a:ahLst/>
              <a:cxnLst>
                <a:cxn ang="0">
                  <a:pos x="3" y="0"/>
                </a:cxn>
                <a:cxn ang="0">
                  <a:pos x="0" y="1162"/>
                </a:cxn>
              </a:cxnLst>
              <a:rect l="0" t="0" r="r" b="b"/>
              <a:pathLst>
                <a:path w="3" h="1162">
                  <a:moveTo>
                    <a:pt x="3" y="0"/>
                  </a:moveTo>
                  <a:lnTo>
                    <a:pt x="0" y="1162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92" name="Group 96"/>
          <p:cNvGrpSpPr>
            <a:grpSpLocks/>
          </p:cNvGrpSpPr>
          <p:nvPr/>
        </p:nvGrpSpPr>
        <p:grpSpPr bwMode="auto">
          <a:xfrm>
            <a:off x="6096000" y="2057400"/>
            <a:ext cx="1943100" cy="1014413"/>
            <a:chOff x="3840" y="1296"/>
            <a:chExt cx="1224" cy="639"/>
          </a:xfrm>
        </p:grpSpPr>
        <p:grpSp>
          <p:nvGrpSpPr>
            <p:cNvPr id="4125" name="Group 29"/>
            <p:cNvGrpSpPr>
              <a:grpSpLocks/>
            </p:cNvGrpSpPr>
            <p:nvPr/>
          </p:nvGrpSpPr>
          <p:grpSpPr bwMode="auto">
            <a:xfrm>
              <a:off x="3840" y="1296"/>
              <a:ext cx="958" cy="341"/>
              <a:chOff x="3552" y="912"/>
              <a:chExt cx="958" cy="341"/>
            </a:xfrm>
          </p:grpSpPr>
          <p:sp>
            <p:nvSpPr>
              <p:cNvPr id="4126" name="Oval 30"/>
              <p:cNvSpPr>
                <a:spLocks noChangeArrowheads="1"/>
              </p:cNvSpPr>
              <p:nvPr/>
            </p:nvSpPr>
            <p:spPr bwMode="auto">
              <a:xfrm rot="222229">
                <a:off x="4176" y="912"/>
                <a:ext cx="334" cy="341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66FFFF"/>
                  </a:gs>
                </a:gsLst>
                <a:path path="shape">
                  <a:fillToRect l="50000" t="50000" r="50000" b="50000"/>
                </a:path>
              </a:gradFill>
              <a:ln w="12700">
                <a:solidFill>
                  <a:schemeClr val="tx2"/>
                </a:solidFill>
                <a:round/>
                <a:headEnd type="none" w="lg" len="lg"/>
                <a:tailEnd type="none" w="lg" len="lg"/>
              </a:ln>
              <a:effectLst>
                <a:outerShdw dist="107763" dir="18900000" algn="ctr" rotWithShape="0">
                  <a:srgbClr val="0000FF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/>
                <a:r>
                  <a:rPr lang="en-US" sz="4000" b="1">
                    <a:solidFill>
                      <a:srgbClr val="FF0000"/>
                    </a:solidFill>
                    <a:effectLst>
                      <a:outerShdw blurRad="38100" dist="38100" dir="2700000" algn="tl">
                        <a:srgbClr val="000000"/>
                      </a:outerShdw>
                    </a:effectLst>
                    <a:latin typeface="Times New Roman" pitchFamily="18" charset="0"/>
                    <a:cs typeface="Arial" charset="0"/>
                  </a:rPr>
                  <a:t>&lt;</a:t>
                </a:r>
                <a:endParaRPr lang="ru-RU" sz="40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4127" name="Rectangle 31"/>
              <p:cNvSpPr>
                <a:spLocks noChangeArrowheads="1"/>
              </p:cNvSpPr>
              <p:nvPr/>
            </p:nvSpPr>
            <p:spPr bwMode="auto">
              <a:xfrm rot="29967">
                <a:off x="3552" y="960"/>
                <a:ext cx="618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solidFill>
                      <a:srgbClr val="000099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на 4 ч</a:t>
                </a:r>
              </a:p>
            </p:txBody>
          </p:sp>
        </p:grpSp>
        <p:sp>
          <p:nvSpPr>
            <p:cNvPr id="4128" name="Freeform 32"/>
            <p:cNvSpPr>
              <a:spLocks/>
            </p:cNvSpPr>
            <p:nvPr/>
          </p:nvSpPr>
          <p:spPr bwMode="auto">
            <a:xfrm flipV="1">
              <a:off x="3904" y="1423"/>
              <a:ext cx="1160" cy="512"/>
            </a:xfrm>
            <a:custGeom>
              <a:avLst/>
              <a:gdLst/>
              <a:ahLst/>
              <a:cxnLst>
                <a:cxn ang="0">
                  <a:pos x="969" y="512"/>
                </a:cxn>
                <a:cxn ang="0">
                  <a:pos x="1160" y="512"/>
                </a:cxn>
                <a:cxn ang="0">
                  <a:pos x="1160" y="0"/>
                </a:cxn>
                <a:cxn ang="0">
                  <a:pos x="0" y="8"/>
                </a:cxn>
              </a:cxnLst>
              <a:rect l="0" t="0" r="r" b="b"/>
              <a:pathLst>
                <a:path w="1160" h="512">
                  <a:moveTo>
                    <a:pt x="969" y="512"/>
                  </a:moveTo>
                  <a:lnTo>
                    <a:pt x="1160" y="512"/>
                  </a:lnTo>
                  <a:lnTo>
                    <a:pt x="1160" y="0"/>
                  </a:lnTo>
                  <a:lnTo>
                    <a:pt x="0" y="8"/>
                  </a:lnTo>
                </a:path>
              </a:pathLst>
            </a:custGeom>
            <a:noFill/>
            <a:ln w="38100" cmpd="sng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29" name="Group 33"/>
          <p:cNvGrpSpPr>
            <a:grpSpLocks/>
          </p:cNvGrpSpPr>
          <p:nvPr/>
        </p:nvGrpSpPr>
        <p:grpSpPr bwMode="auto">
          <a:xfrm>
            <a:off x="3298825" y="2220913"/>
            <a:ext cx="585788" cy="1049337"/>
            <a:chOff x="1376" y="1479"/>
            <a:chExt cx="369" cy="661"/>
          </a:xfrm>
        </p:grpSpPr>
        <p:sp>
          <p:nvSpPr>
            <p:cNvPr id="4130" name="Text Box 34"/>
            <p:cNvSpPr txBox="1">
              <a:spLocks noChangeArrowheads="1"/>
            </p:cNvSpPr>
            <p:nvPr/>
          </p:nvSpPr>
          <p:spPr bwMode="auto">
            <a:xfrm>
              <a:off x="1384" y="1479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45</a:t>
              </a:r>
            </a:p>
          </p:txBody>
        </p:sp>
        <p:sp>
          <p:nvSpPr>
            <p:cNvPr id="4131" name="Text Box 35"/>
            <p:cNvSpPr txBox="1">
              <a:spLocks noChangeArrowheads="1"/>
            </p:cNvSpPr>
            <p:nvPr/>
          </p:nvSpPr>
          <p:spPr bwMode="auto">
            <a:xfrm>
              <a:off x="1376" y="1871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63</a:t>
              </a:r>
            </a:p>
          </p:txBody>
        </p:sp>
      </p:grpSp>
      <p:grpSp>
        <p:nvGrpSpPr>
          <p:cNvPr id="4198" name="Group 102"/>
          <p:cNvGrpSpPr>
            <a:grpSpLocks/>
          </p:cNvGrpSpPr>
          <p:nvPr/>
        </p:nvGrpSpPr>
        <p:grpSpPr bwMode="auto">
          <a:xfrm>
            <a:off x="4889500" y="1600200"/>
            <a:ext cx="889000" cy="1814513"/>
            <a:chOff x="3080" y="1008"/>
            <a:chExt cx="560" cy="1143"/>
          </a:xfrm>
        </p:grpSpPr>
        <p:sp>
          <p:nvSpPr>
            <p:cNvPr id="4124" name="Rectangle 28"/>
            <p:cNvSpPr>
              <a:spLocks noChangeArrowheads="1"/>
            </p:cNvSpPr>
            <p:nvPr/>
          </p:nvSpPr>
          <p:spPr bwMode="auto">
            <a:xfrm>
              <a:off x="3120" y="1008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t</a:t>
              </a:r>
              <a:r>
                <a:rPr lang="ru-RU" sz="2200" b="1">
                  <a:solidFill>
                    <a:srgbClr val="C80000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, ч</a:t>
              </a:r>
            </a:p>
          </p:txBody>
        </p:sp>
        <p:grpSp>
          <p:nvGrpSpPr>
            <p:cNvPr id="4191" name="Group 95"/>
            <p:cNvGrpSpPr>
              <a:grpSpLocks/>
            </p:cNvGrpSpPr>
            <p:nvPr/>
          </p:nvGrpSpPr>
          <p:grpSpPr bwMode="auto">
            <a:xfrm>
              <a:off x="3080" y="1290"/>
              <a:ext cx="560" cy="861"/>
              <a:chOff x="3080" y="1290"/>
              <a:chExt cx="560" cy="861"/>
            </a:xfrm>
          </p:grpSpPr>
          <p:grpSp>
            <p:nvGrpSpPr>
              <p:cNvPr id="4190" name="Group 94"/>
              <p:cNvGrpSpPr>
                <a:grpSpLocks/>
              </p:cNvGrpSpPr>
              <p:nvPr/>
            </p:nvGrpSpPr>
            <p:grpSpPr bwMode="auto">
              <a:xfrm>
                <a:off x="3096" y="1290"/>
                <a:ext cx="488" cy="453"/>
                <a:chOff x="3096" y="1290"/>
                <a:chExt cx="488" cy="453"/>
              </a:xfrm>
            </p:grpSpPr>
            <p:sp>
              <p:nvSpPr>
                <p:cNvPr id="4133" name="Text Box 37"/>
                <p:cNvSpPr txBox="1">
                  <a:spLocks noChangeArrowheads="1"/>
                </p:cNvSpPr>
                <p:nvPr/>
              </p:nvSpPr>
              <p:spPr bwMode="auto">
                <a:xfrm>
                  <a:off x="3096" y="1290"/>
                  <a:ext cx="361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2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 45</a:t>
                  </a:r>
                </a:p>
              </p:txBody>
            </p:sp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20" y="1474"/>
                  <a:ext cx="464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ru-RU" sz="22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х+2</a:t>
                  </a:r>
                </a:p>
              </p:txBody>
            </p:sp>
            <p:sp>
              <p:nvSpPr>
                <p:cNvPr id="4135" name="Freeform 39"/>
                <p:cNvSpPr>
                  <a:spLocks/>
                </p:cNvSpPr>
                <p:nvPr/>
              </p:nvSpPr>
              <p:spPr bwMode="auto">
                <a:xfrm>
                  <a:off x="3144" y="1530"/>
                  <a:ext cx="30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00" y="0"/>
                    </a:cxn>
                  </a:cxnLst>
                  <a:rect l="0" t="0" r="r" b="b"/>
                  <a:pathLst>
                    <a:path w="300" h="1">
                      <a:moveTo>
                        <a:pt x="0" y="0"/>
                      </a:moveTo>
                      <a:lnTo>
                        <a:pt x="30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4136" name="Group 40"/>
              <p:cNvGrpSpPr>
                <a:grpSpLocks/>
              </p:cNvGrpSpPr>
              <p:nvPr/>
            </p:nvGrpSpPr>
            <p:grpSpPr bwMode="auto">
              <a:xfrm>
                <a:off x="3080" y="1690"/>
                <a:ext cx="560" cy="461"/>
                <a:chOff x="2272" y="2448"/>
                <a:chExt cx="560" cy="461"/>
              </a:xfrm>
            </p:grpSpPr>
            <p:sp>
              <p:nvSpPr>
                <p:cNvPr id="4137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2304" y="2448"/>
                  <a:ext cx="361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r>
                    <a:rPr lang="ru-RU" sz="22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 63</a:t>
                  </a:r>
                </a:p>
              </p:txBody>
            </p:sp>
            <p:sp>
              <p:nvSpPr>
                <p:cNvPr id="4138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2272" y="2640"/>
                  <a:ext cx="560" cy="26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spAutoFit/>
                </a:bodyPr>
                <a:lstStyle/>
                <a:p>
                  <a:r>
                    <a:rPr lang="en-US" sz="22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   </a:t>
                  </a:r>
                  <a:r>
                    <a:rPr lang="ru-RU" sz="2200" b="1">
                      <a:effectLst>
                        <a:outerShdw blurRad="38100" dist="38100" dir="2700000" algn="tl">
                          <a:srgbClr val="C0C0C0"/>
                        </a:outerShdw>
                      </a:effectLst>
                      <a:cs typeface="Arial" charset="0"/>
                    </a:rPr>
                    <a:t>х</a:t>
                  </a:r>
                </a:p>
              </p:txBody>
            </p:sp>
            <p:sp>
              <p:nvSpPr>
                <p:cNvPr id="4139" name="Freeform 43"/>
                <p:cNvSpPr>
                  <a:spLocks/>
                </p:cNvSpPr>
                <p:nvPr/>
              </p:nvSpPr>
              <p:spPr bwMode="auto">
                <a:xfrm>
                  <a:off x="2352" y="2688"/>
                  <a:ext cx="300" cy="1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300" y="0"/>
                    </a:cxn>
                  </a:cxnLst>
                  <a:rect l="0" t="0" r="r" b="b"/>
                  <a:pathLst>
                    <a:path w="300" h="1">
                      <a:moveTo>
                        <a:pt x="0" y="0"/>
                      </a:moveTo>
                      <a:lnTo>
                        <a:pt x="300" y="0"/>
                      </a:lnTo>
                    </a:path>
                  </a:pathLst>
                </a:custGeom>
                <a:noFill/>
                <a:ln w="19050" cmpd="sng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sp>
        <p:nvSpPr>
          <p:cNvPr id="4193" name="Text Box 97"/>
          <p:cNvSpPr txBox="1">
            <a:spLocks noChangeArrowheads="1"/>
          </p:cNvSpPr>
          <p:nvPr/>
        </p:nvSpPr>
        <p:spPr bwMode="auto">
          <a:xfrm>
            <a:off x="457200" y="6096000"/>
            <a:ext cx="8458200" cy="641350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>
                <a:cs typeface="Arial" charset="0"/>
              </a:rPr>
              <a:t>Решив, любое из уравнений, мы сразу получим ответ на вопрос задачи, без дополнительных действий.</a:t>
            </a:r>
          </a:p>
        </p:txBody>
      </p:sp>
      <p:sp>
        <p:nvSpPr>
          <p:cNvPr id="4195" name="Freeform 99"/>
          <p:cNvSpPr>
            <a:spLocks/>
          </p:cNvSpPr>
          <p:nvPr/>
        </p:nvSpPr>
        <p:spPr bwMode="auto">
          <a:xfrm>
            <a:off x="228600" y="850900"/>
            <a:ext cx="8485188" cy="635000"/>
          </a:xfrm>
          <a:custGeom>
            <a:avLst/>
            <a:gdLst/>
            <a:ahLst/>
            <a:cxnLst>
              <a:cxn ang="0">
                <a:pos x="768" y="224"/>
              </a:cxn>
              <a:cxn ang="0">
                <a:pos x="832" y="0"/>
              </a:cxn>
              <a:cxn ang="0">
                <a:pos x="5140" y="7"/>
              </a:cxn>
              <a:cxn ang="0">
                <a:pos x="5345" y="204"/>
              </a:cxn>
              <a:cxn ang="0">
                <a:pos x="1632" y="192"/>
              </a:cxn>
              <a:cxn ang="0">
                <a:pos x="1680" y="400"/>
              </a:cxn>
              <a:cxn ang="0">
                <a:pos x="96" y="400"/>
              </a:cxn>
              <a:cxn ang="0">
                <a:pos x="0" y="216"/>
              </a:cxn>
              <a:cxn ang="0">
                <a:pos x="768" y="224"/>
              </a:cxn>
            </a:cxnLst>
            <a:rect l="0" t="0" r="r" b="b"/>
            <a:pathLst>
              <a:path w="5345" h="400">
                <a:moveTo>
                  <a:pt x="768" y="224"/>
                </a:moveTo>
                <a:lnTo>
                  <a:pt x="832" y="0"/>
                </a:lnTo>
                <a:lnTo>
                  <a:pt x="5140" y="7"/>
                </a:lnTo>
                <a:lnTo>
                  <a:pt x="5345" y="204"/>
                </a:lnTo>
                <a:lnTo>
                  <a:pt x="1632" y="192"/>
                </a:lnTo>
                <a:lnTo>
                  <a:pt x="1680" y="400"/>
                </a:lnTo>
                <a:lnTo>
                  <a:pt x="96" y="400"/>
                </a:lnTo>
                <a:lnTo>
                  <a:pt x="0" y="216"/>
                </a:lnTo>
                <a:lnTo>
                  <a:pt x="768" y="224"/>
                </a:lnTo>
                <a:close/>
              </a:path>
            </a:pathLst>
          </a:custGeom>
          <a:gradFill rotWithShape="1">
            <a:gsLst>
              <a:gs pos="0">
                <a:srgbClr val="FF99FF">
                  <a:alpha val="17999"/>
                </a:srgbClr>
              </a:gs>
              <a:gs pos="50000">
                <a:srgbClr val="FF0000">
                  <a:alpha val="31000"/>
                </a:srgbClr>
              </a:gs>
              <a:gs pos="100000">
                <a:srgbClr val="FF99FF">
                  <a:alpha val="17999"/>
                </a:srgbClr>
              </a:gs>
            </a:gsLst>
            <a:lin ang="18900000" scaled="1"/>
          </a:gradFill>
          <a:ln w="9525">
            <a:solidFill>
              <a:srgbClr val="FF0000">
                <a:alpha val="17000"/>
              </a:srgbClr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196" name="Text Box 100"/>
          <p:cNvSpPr txBox="1">
            <a:spLocks noChangeArrowheads="1"/>
          </p:cNvSpPr>
          <p:nvPr/>
        </p:nvSpPr>
        <p:spPr bwMode="auto">
          <a:xfrm>
            <a:off x="2971800" y="698500"/>
            <a:ext cx="31924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4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Arial" charset="0"/>
              </a:rPr>
              <a:t>Это условие поможет ввести  х …</a:t>
            </a:r>
          </a:p>
        </p:txBody>
      </p:sp>
      <p:grpSp>
        <p:nvGrpSpPr>
          <p:cNvPr id="4199" name="Group 103"/>
          <p:cNvGrpSpPr>
            <a:grpSpLocks/>
          </p:cNvGrpSpPr>
          <p:nvPr/>
        </p:nvGrpSpPr>
        <p:grpSpPr bwMode="auto">
          <a:xfrm>
            <a:off x="457200" y="3581400"/>
            <a:ext cx="2286000" cy="769938"/>
            <a:chOff x="288" y="2400"/>
            <a:chExt cx="1440" cy="485"/>
          </a:xfrm>
        </p:grpSpPr>
        <p:grpSp>
          <p:nvGrpSpPr>
            <p:cNvPr id="4200" name="Group 104"/>
            <p:cNvGrpSpPr>
              <a:grpSpLocks/>
            </p:cNvGrpSpPr>
            <p:nvPr/>
          </p:nvGrpSpPr>
          <p:grpSpPr bwMode="auto">
            <a:xfrm>
              <a:off x="288" y="2400"/>
              <a:ext cx="560" cy="461"/>
              <a:chOff x="2272" y="2448"/>
              <a:chExt cx="560" cy="461"/>
            </a:xfrm>
          </p:grpSpPr>
          <p:sp>
            <p:nvSpPr>
              <p:cNvPr id="4201" name="Text Box 105"/>
              <p:cNvSpPr txBox="1">
                <a:spLocks noChangeArrowheads="1"/>
              </p:cNvSpPr>
              <p:nvPr/>
            </p:nvSpPr>
            <p:spPr bwMode="auto">
              <a:xfrm>
                <a:off x="2304" y="2448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63</a:t>
                </a:r>
              </a:p>
            </p:txBody>
          </p:sp>
          <p:sp>
            <p:nvSpPr>
              <p:cNvPr id="4202" name="Text Box 106"/>
              <p:cNvSpPr txBox="1">
                <a:spLocks noChangeArrowheads="1"/>
              </p:cNvSpPr>
              <p:nvPr/>
            </p:nvSpPr>
            <p:spPr bwMode="auto">
              <a:xfrm>
                <a:off x="2272" y="2640"/>
                <a:ext cx="56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 х </a:t>
                </a:r>
              </a:p>
            </p:txBody>
          </p:sp>
          <p:sp>
            <p:nvSpPr>
              <p:cNvPr id="4203" name="Freeform 107"/>
              <p:cNvSpPr>
                <a:spLocks/>
              </p:cNvSpPr>
              <p:nvPr/>
            </p:nvSpPr>
            <p:spPr bwMode="auto">
              <a:xfrm>
                <a:off x="2352" y="2688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04" name="Text Box 108"/>
            <p:cNvSpPr txBox="1">
              <a:spLocks noChangeArrowheads="1"/>
            </p:cNvSpPr>
            <p:nvPr/>
          </p:nvSpPr>
          <p:spPr bwMode="auto">
            <a:xfrm>
              <a:off x="672" y="2496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–  </a:t>
              </a:r>
            </a:p>
          </p:txBody>
        </p:sp>
        <p:sp>
          <p:nvSpPr>
            <p:cNvPr id="4205" name="Text Box 109"/>
            <p:cNvSpPr txBox="1">
              <a:spLocks noChangeArrowheads="1"/>
            </p:cNvSpPr>
            <p:nvPr/>
          </p:nvSpPr>
          <p:spPr bwMode="auto">
            <a:xfrm>
              <a:off x="912" y="2416"/>
              <a:ext cx="361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45</a:t>
              </a:r>
            </a:p>
          </p:txBody>
        </p:sp>
        <p:sp>
          <p:nvSpPr>
            <p:cNvPr id="4206" name="Text Box 110"/>
            <p:cNvSpPr txBox="1">
              <a:spLocks noChangeArrowheads="1"/>
            </p:cNvSpPr>
            <p:nvPr/>
          </p:nvSpPr>
          <p:spPr bwMode="auto">
            <a:xfrm>
              <a:off x="912" y="2616"/>
              <a:ext cx="6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х+2</a:t>
              </a:r>
            </a:p>
          </p:txBody>
        </p:sp>
        <p:sp>
          <p:nvSpPr>
            <p:cNvPr id="4207" name="Freeform 111"/>
            <p:cNvSpPr>
              <a:spLocks/>
            </p:cNvSpPr>
            <p:nvPr/>
          </p:nvSpPr>
          <p:spPr bwMode="auto">
            <a:xfrm>
              <a:off x="960" y="2656"/>
              <a:ext cx="300" cy="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0" y="0"/>
                </a:cxn>
              </a:cxnLst>
              <a:rect l="0" t="0" r="r" b="b"/>
              <a:pathLst>
                <a:path w="300" h="1">
                  <a:moveTo>
                    <a:pt x="0" y="0"/>
                  </a:moveTo>
                  <a:lnTo>
                    <a:pt x="300" y="0"/>
                  </a:lnTo>
                </a:path>
              </a:pathLst>
            </a:custGeom>
            <a:noFill/>
            <a:ln w="19050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4208" name="Text Box 112"/>
            <p:cNvSpPr txBox="1">
              <a:spLocks noChangeArrowheads="1"/>
            </p:cNvSpPr>
            <p:nvPr/>
          </p:nvSpPr>
          <p:spPr bwMode="auto">
            <a:xfrm>
              <a:off x="1296" y="2512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= 4  </a:t>
              </a:r>
            </a:p>
          </p:txBody>
        </p:sp>
      </p:grpSp>
      <p:grpSp>
        <p:nvGrpSpPr>
          <p:cNvPr id="4209" name="Group 113"/>
          <p:cNvGrpSpPr>
            <a:grpSpLocks/>
          </p:cNvGrpSpPr>
          <p:nvPr/>
        </p:nvGrpSpPr>
        <p:grpSpPr bwMode="auto">
          <a:xfrm>
            <a:off x="546100" y="4419600"/>
            <a:ext cx="2273300" cy="731838"/>
            <a:chOff x="344" y="3056"/>
            <a:chExt cx="1432" cy="461"/>
          </a:xfrm>
        </p:grpSpPr>
        <p:grpSp>
          <p:nvGrpSpPr>
            <p:cNvPr id="4210" name="Group 114"/>
            <p:cNvGrpSpPr>
              <a:grpSpLocks/>
            </p:cNvGrpSpPr>
            <p:nvPr/>
          </p:nvGrpSpPr>
          <p:grpSpPr bwMode="auto">
            <a:xfrm>
              <a:off x="880" y="3056"/>
              <a:ext cx="560" cy="461"/>
              <a:chOff x="2272" y="2448"/>
              <a:chExt cx="560" cy="461"/>
            </a:xfrm>
          </p:grpSpPr>
          <p:sp>
            <p:nvSpPr>
              <p:cNvPr id="4211" name="Text Box 115"/>
              <p:cNvSpPr txBox="1">
                <a:spLocks noChangeArrowheads="1"/>
              </p:cNvSpPr>
              <p:nvPr/>
            </p:nvSpPr>
            <p:spPr bwMode="auto">
              <a:xfrm>
                <a:off x="2304" y="2448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45</a:t>
                </a:r>
              </a:p>
            </p:txBody>
          </p:sp>
          <p:sp>
            <p:nvSpPr>
              <p:cNvPr id="4212" name="Text Box 116"/>
              <p:cNvSpPr txBox="1">
                <a:spLocks noChangeArrowheads="1"/>
              </p:cNvSpPr>
              <p:nvPr/>
            </p:nvSpPr>
            <p:spPr bwMode="auto">
              <a:xfrm>
                <a:off x="2272" y="2640"/>
                <a:ext cx="56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х + 2 </a:t>
                </a:r>
              </a:p>
            </p:txBody>
          </p:sp>
          <p:sp>
            <p:nvSpPr>
              <p:cNvPr id="4213" name="Freeform 117"/>
              <p:cNvSpPr>
                <a:spLocks/>
              </p:cNvSpPr>
              <p:nvPr/>
            </p:nvSpPr>
            <p:spPr bwMode="auto">
              <a:xfrm>
                <a:off x="2352" y="2688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14" name="Text Box 118"/>
            <p:cNvSpPr txBox="1">
              <a:spLocks noChangeArrowheads="1"/>
            </p:cNvSpPr>
            <p:nvPr/>
          </p:nvSpPr>
          <p:spPr bwMode="auto">
            <a:xfrm>
              <a:off x="720" y="3168"/>
              <a:ext cx="288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=  </a:t>
              </a:r>
            </a:p>
          </p:txBody>
        </p:sp>
        <p:grpSp>
          <p:nvGrpSpPr>
            <p:cNvPr id="4215" name="Group 119"/>
            <p:cNvGrpSpPr>
              <a:grpSpLocks/>
            </p:cNvGrpSpPr>
            <p:nvPr/>
          </p:nvGrpSpPr>
          <p:grpSpPr bwMode="auto">
            <a:xfrm>
              <a:off x="344" y="3064"/>
              <a:ext cx="376" cy="453"/>
              <a:chOff x="2064" y="2160"/>
              <a:chExt cx="376" cy="453"/>
            </a:xfrm>
          </p:grpSpPr>
          <p:sp>
            <p:nvSpPr>
              <p:cNvPr id="4216" name="Text Box 120"/>
              <p:cNvSpPr txBox="1">
                <a:spLocks noChangeArrowheads="1"/>
              </p:cNvSpPr>
              <p:nvPr/>
            </p:nvSpPr>
            <p:spPr bwMode="auto">
              <a:xfrm>
                <a:off x="2064" y="2160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63</a:t>
                </a:r>
              </a:p>
            </p:txBody>
          </p:sp>
          <p:sp>
            <p:nvSpPr>
              <p:cNvPr id="4217" name="Text Box 121"/>
              <p:cNvSpPr txBox="1">
                <a:spLocks noChangeArrowheads="1"/>
              </p:cNvSpPr>
              <p:nvPr/>
            </p:nvSpPr>
            <p:spPr bwMode="auto">
              <a:xfrm>
                <a:off x="2152" y="2344"/>
                <a:ext cx="288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х</a:t>
                </a:r>
              </a:p>
            </p:txBody>
          </p:sp>
          <p:sp>
            <p:nvSpPr>
              <p:cNvPr id="4218" name="Freeform 122"/>
              <p:cNvSpPr>
                <a:spLocks/>
              </p:cNvSpPr>
              <p:nvPr/>
            </p:nvSpPr>
            <p:spPr bwMode="auto">
              <a:xfrm>
                <a:off x="2112" y="2400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19" name="Text Box 123"/>
            <p:cNvSpPr txBox="1">
              <a:spLocks noChangeArrowheads="1"/>
            </p:cNvSpPr>
            <p:nvPr/>
          </p:nvSpPr>
          <p:spPr bwMode="auto">
            <a:xfrm>
              <a:off x="1344" y="3168"/>
              <a:ext cx="432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+ 4  </a:t>
              </a:r>
            </a:p>
          </p:txBody>
        </p:sp>
      </p:grpSp>
      <p:grpSp>
        <p:nvGrpSpPr>
          <p:cNvPr id="4220" name="Group 124"/>
          <p:cNvGrpSpPr>
            <a:grpSpLocks/>
          </p:cNvGrpSpPr>
          <p:nvPr/>
        </p:nvGrpSpPr>
        <p:grpSpPr bwMode="auto">
          <a:xfrm>
            <a:off x="520700" y="5308600"/>
            <a:ext cx="2286000" cy="731838"/>
            <a:chOff x="416" y="3680"/>
            <a:chExt cx="1440" cy="461"/>
          </a:xfrm>
        </p:grpSpPr>
        <p:grpSp>
          <p:nvGrpSpPr>
            <p:cNvPr id="4221" name="Group 125"/>
            <p:cNvGrpSpPr>
              <a:grpSpLocks/>
            </p:cNvGrpSpPr>
            <p:nvPr/>
          </p:nvGrpSpPr>
          <p:grpSpPr bwMode="auto">
            <a:xfrm>
              <a:off x="1296" y="3680"/>
              <a:ext cx="560" cy="461"/>
              <a:chOff x="2272" y="2448"/>
              <a:chExt cx="560" cy="461"/>
            </a:xfrm>
          </p:grpSpPr>
          <p:sp>
            <p:nvSpPr>
              <p:cNvPr id="4222" name="Text Box 126"/>
              <p:cNvSpPr txBox="1">
                <a:spLocks noChangeArrowheads="1"/>
              </p:cNvSpPr>
              <p:nvPr/>
            </p:nvSpPr>
            <p:spPr bwMode="auto">
              <a:xfrm>
                <a:off x="2304" y="2448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45</a:t>
                </a:r>
              </a:p>
            </p:txBody>
          </p:sp>
          <p:sp>
            <p:nvSpPr>
              <p:cNvPr id="4223" name="Text Box 127"/>
              <p:cNvSpPr txBox="1">
                <a:spLocks noChangeArrowheads="1"/>
              </p:cNvSpPr>
              <p:nvPr/>
            </p:nvSpPr>
            <p:spPr bwMode="auto">
              <a:xfrm>
                <a:off x="2272" y="2640"/>
                <a:ext cx="560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х + 2 </a:t>
                </a:r>
              </a:p>
            </p:txBody>
          </p:sp>
          <p:sp>
            <p:nvSpPr>
              <p:cNvPr id="4224" name="Freeform 128"/>
              <p:cNvSpPr>
                <a:spLocks/>
              </p:cNvSpPr>
              <p:nvPr/>
            </p:nvSpPr>
            <p:spPr bwMode="auto">
              <a:xfrm>
                <a:off x="2352" y="2688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25" name="Text Box 129"/>
            <p:cNvSpPr txBox="1">
              <a:spLocks noChangeArrowheads="1"/>
            </p:cNvSpPr>
            <p:nvPr/>
          </p:nvSpPr>
          <p:spPr bwMode="auto">
            <a:xfrm>
              <a:off x="720" y="3763"/>
              <a:ext cx="576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– </a:t>
              </a:r>
              <a:r>
                <a:rPr lang="en-US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 </a:t>
              </a:r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4 </a:t>
              </a:r>
            </a:p>
          </p:txBody>
        </p:sp>
        <p:grpSp>
          <p:nvGrpSpPr>
            <p:cNvPr id="4226" name="Group 130"/>
            <p:cNvGrpSpPr>
              <a:grpSpLocks/>
            </p:cNvGrpSpPr>
            <p:nvPr/>
          </p:nvGrpSpPr>
          <p:grpSpPr bwMode="auto">
            <a:xfrm>
              <a:off x="416" y="3688"/>
              <a:ext cx="376" cy="453"/>
              <a:chOff x="2064" y="2160"/>
              <a:chExt cx="376" cy="453"/>
            </a:xfrm>
          </p:grpSpPr>
          <p:sp>
            <p:nvSpPr>
              <p:cNvPr id="4227" name="Text Box 131"/>
              <p:cNvSpPr txBox="1">
                <a:spLocks noChangeArrowheads="1"/>
              </p:cNvSpPr>
              <p:nvPr/>
            </p:nvSpPr>
            <p:spPr bwMode="auto">
              <a:xfrm>
                <a:off x="2064" y="2160"/>
                <a:ext cx="361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 63</a:t>
                </a:r>
              </a:p>
            </p:txBody>
          </p:sp>
          <p:sp>
            <p:nvSpPr>
              <p:cNvPr id="4228" name="Text Box 132"/>
              <p:cNvSpPr txBox="1">
                <a:spLocks noChangeArrowheads="1"/>
              </p:cNvSpPr>
              <p:nvPr/>
            </p:nvSpPr>
            <p:spPr bwMode="auto">
              <a:xfrm>
                <a:off x="2152" y="2344"/>
                <a:ext cx="288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r>
                  <a:rPr lang="ru-RU" sz="2200" b="1">
                    <a:effectLst>
                      <a:outerShdw blurRad="38100" dist="38100" dir="2700000" algn="tl">
                        <a:srgbClr val="C0C0C0"/>
                      </a:outerShdw>
                    </a:effectLst>
                    <a:cs typeface="Arial" charset="0"/>
                  </a:rPr>
                  <a:t>х</a:t>
                </a:r>
              </a:p>
            </p:txBody>
          </p:sp>
          <p:sp>
            <p:nvSpPr>
              <p:cNvPr id="4229" name="Freeform 133"/>
              <p:cNvSpPr>
                <a:spLocks/>
              </p:cNvSpPr>
              <p:nvPr/>
            </p:nvSpPr>
            <p:spPr bwMode="auto">
              <a:xfrm>
                <a:off x="2112" y="2400"/>
                <a:ext cx="300" cy="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300" y="0"/>
                  </a:cxn>
                </a:cxnLst>
                <a:rect l="0" t="0" r="r" b="b"/>
                <a:pathLst>
                  <a:path w="300" h="1">
                    <a:moveTo>
                      <a:pt x="0" y="0"/>
                    </a:moveTo>
                    <a:lnTo>
                      <a:pt x="300" y="0"/>
                    </a:lnTo>
                  </a:path>
                </a:pathLst>
              </a:custGeom>
              <a:noFill/>
              <a:ln w="1905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4230" name="Text Box 134"/>
            <p:cNvSpPr txBox="1">
              <a:spLocks noChangeArrowheads="1"/>
            </p:cNvSpPr>
            <p:nvPr/>
          </p:nvSpPr>
          <p:spPr bwMode="auto">
            <a:xfrm>
              <a:off x="1152" y="3779"/>
              <a:ext cx="240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ru-RU" sz="2200" b="1"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</a:rPr>
                <a:t>=   </a:t>
              </a:r>
            </a:p>
          </p:txBody>
        </p:sp>
      </p:grpSp>
      <p:sp>
        <p:nvSpPr>
          <p:cNvPr id="4231" name="Text Box 135"/>
          <p:cNvSpPr txBox="1">
            <a:spLocks noChangeArrowheads="1"/>
          </p:cNvSpPr>
          <p:nvPr/>
        </p:nvSpPr>
        <p:spPr bwMode="auto">
          <a:xfrm>
            <a:off x="2667000" y="3810000"/>
            <a:ext cx="1008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u="sng">
                <a:solidFill>
                  <a:srgbClr val="FF66FF"/>
                </a:solidFill>
                <a:cs typeface="Arial" charset="0"/>
              </a:rPr>
              <a:t>1 способ</a:t>
            </a:r>
          </a:p>
        </p:txBody>
      </p:sp>
      <p:sp>
        <p:nvSpPr>
          <p:cNvPr id="4232" name="Text Box 136"/>
          <p:cNvSpPr txBox="1">
            <a:spLocks noChangeArrowheads="1"/>
          </p:cNvSpPr>
          <p:nvPr/>
        </p:nvSpPr>
        <p:spPr bwMode="auto">
          <a:xfrm>
            <a:off x="2667000" y="4648200"/>
            <a:ext cx="1008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u="sng">
                <a:solidFill>
                  <a:srgbClr val="FF66FF"/>
                </a:solidFill>
                <a:cs typeface="Arial" charset="0"/>
              </a:rPr>
              <a:t>2 способ</a:t>
            </a:r>
          </a:p>
        </p:txBody>
      </p:sp>
      <p:sp>
        <p:nvSpPr>
          <p:cNvPr id="4233" name="Text Box 137"/>
          <p:cNvSpPr txBox="1">
            <a:spLocks noChangeArrowheads="1"/>
          </p:cNvSpPr>
          <p:nvPr/>
        </p:nvSpPr>
        <p:spPr bwMode="auto">
          <a:xfrm>
            <a:off x="2743200" y="5638800"/>
            <a:ext cx="1008063" cy="3365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r>
              <a:rPr lang="ru-RU" sz="1600" u="sng">
                <a:solidFill>
                  <a:srgbClr val="FF66FF"/>
                </a:solidFill>
                <a:cs typeface="Arial" charset="0"/>
              </a:rPr>
              <a:t>3 способ</a:t>
            </a:r>
          </a:p>
        </p:txBody>
      </p:sp>
      <p:grpSp>
        <p:nvGrpSpPr>
          <p:cNvPr id="4234" name="Group 138"/>
          <p:cNvGrpSpPr>
            <a:grpSpLocks/>
          </p:cNvGrpSpPr>
          <p:nvPr/>
        </p:nvGrpSpPr>
        <p:grpSpPr bwMode="auto">
          <a:xfrm>
            <a:off x="3657600" y="5181600"/>
            <a:ext cx="4267200" cy="671513"/>
            <a:chOff x="2832" y="3072"/>
            <a:chExt cx="2688" cy="423"/>
          </a:xfrm>
        </p:grpSpPr>
        <p:sp>
          <p:nvSpPr>
            <p:cNvPr id="4235" name="AutoShape 139"/>
            <p:cNvSpPr>
              <a:spLocks noChangeArrowheads="1"/>
            </p:cNvSpPr>
            <p:nvPr/>
          </p:nvSpPr>
          <p:spPr bwMode="auto">
            <a:xfrm>
              <a:off x="2832" y="3072"/>
              <a:ext cx="2688" cy="384"/>
            </a:xfrm>
            <a:prstGeom prst="wedgeRectCallout">
              <a:avLst>
                <a:gd name="adj1" fmla="val -58037"/>
                <a:gd name="adj2" fmla="val 99218"/>
              </a:avLst>
            </a:prstGeom>
            <a:gradFill rotWithShape="1">
              <a:gsLst>
                <a:gs pos="0">
                  <a:srgbClr val="33CCFF">
                    <a:alpha val="50000"/>
                  </a:srgbClr>
                </a:gs>
                <a:gs pos="50000">
                  <a:srgbClr val="66FFFF">
                    <a:alpha val="3800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>
                  <a:cs typeface="Arial" charset="0"/>
                </a:rPr>
                <a:t>Из большей величины вычтем 4, уравняем с меньшей величиной </a:t>
              </a:r>
            </a:p>
          </p:txBody>
        </p:sp>
        <p:sp>
          <p:nvSpPr>
            <p:cNvPr id="4236" name="AutoShape 140"/>
            <p:cNvSpPr>
              <a:spLocks noChangeArrowheads="1"/>
            </p:cNvSpPr>
            <p:nvPr/>
          </p:nvSpPr>
          <p:spPr bwMode="auto">
            <a:xfrm>
              <a:off x="5328" y="3289"/>
              <a:ext cx="144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37" name="Text Box 141"/>
            <p:cNvSpPr txBox="1">
              <a:spLocks noChangeArrowheads="1"/>
            </p:cNvSpPr>
            <p:nvPr/>
          </p:nvSpPr>
          <p:spPr bwMode="auto">
            <a:xfrm>
              <a:off x="5272" y="316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4238" name="Group 142"/>
          <p:cNvGrpSpPr>
            <a:grpSpLocks/>
          </p:cNvGrpSpPr>
          <p:nvPr/>
        </p:nvGrpSpPr>
        <p:grpSpPr bwMode="auto">
          <a:xfrm>
            <a:off x="3581400" y="3505200"/>
            <a:ext cx="4267200" cy="671513"/>
            <a:chOff x="2832" y="3072"/>
            <a:chExt cx="2688" cy="423"/>
          </a:xfrm>
        </p:grpSpPr>
        <p:sp>
          <p:nvSpPr>
            <p:cNvPr id="4239" name="AutoShape 143"/>
            <p:cNvSpPr>
              <a:spLocks noChangeArrowheads="1"/>
            </p:cNvSpPr>
            <p:nvPr/>
          </p:nvSpPr>
          <p:spPr bwMode="auto">
            <a:xfrm>
              <a:off x="2832" y="3072"/>
              <a:ext cx="2688" cy="384"/>
            </a:xfrm>
            <a:prstGeom prst="wedgeRectCallout">
              <a:avLst>
                <a:gd name="adj1" fmla="val -58037"/>
                <a:gd name="adj2" fmla="val 99218"/>
              </a:avLst>
            </a:prstGeom>
            <a:gradFill rotWithShape="1">
              <a:gsLst>
                <a:gs pos="0">
                  <a:srgbClr val="33CCFF">
                    <a:alpha val="50000"/>
                  </a:srgbClr>
                </a:gs>
                <a:gs pos="50000">
                  <a:srgbClr val="66FFFF">
                    <a:alpha val="3800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>
                  <a:cs typeface="Arial" charset="0"/>
                </a:rPr>
                <a:t>Из большей величины вычтем меньшую, разность равна 4</a:t>
              </a:r>
            </a:p>
          </p:txBody>
        </p:sp>
        <p:sp>
          <p:nvSpPr>
            <p:cNvPr id="4240" name="AutoShape 144"/>
            <p:cNvSpPr>
              <a:spLocks noChangeArrowheads="1"/>
            </p:cNvSpPr>
            <p:nvPr/>
          </p:nvSpPr>
          <p:spPr bwMode="auto">
            <a:xfrm>
              <a:off x="5328" y="3289"/>
              <a:ext cx="144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41" name="Text Box 145"/>
            <p:cNvSpPr txBox="1">
              <a:spLocks noChangeArrowheads="1"/>
            </p:cNvSpPr>
            <p:nvPr/>
          </p:nvSpPr>
          <p:spPr bwMode="auto">
            <a:xfrm>
              <a:off x="5272" y="316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  <a:sym typeface="Symbol" pitchFamily="18" charset="2"/>
                </a:rPr>
                <a:t></a:t>
              </a:r>
            </a:p>
          </p:txBody>
        </p:sp>
      </p:grpSp>
      <p:grpSp>
        <p:nvGrpSpPr>
          <p:cNvPr id="4242" name="Group 146"/>
          <p:cNvGrpSpPr>
            <a:grpSpLocks/>
          </p:cNvGrpSpPr>
          <p:nvPr/>
        </p:nvGrpSpPr>
        <p:grpSpPr bwMode="auto">
          <a:xfrm>
            <a:off x="3581400" y="4343400"/>
            <a:ext cx="4267200" cy="671513"/>
            <a:chOff x="2832" y="3072"/>
            <a:chExt cx="2688" cy="423"/>
          </a:xfrm>
        </p:grpSpPr>
        <p:sp>
          <p:nvSpPr>
            <p:cNvPr id="4243" name="AutoShape 147"/>
            <p:cNvSpPr>
              <a:spLocks noChangeArrowheads="1"/>
            </p:cNvSpPr>
            <p:nvPr/>
          </p:nvSpPr>
          <p:spPr bwMode="auto">
            <a:xfrm>
              <a:off x="2832" y="3072"/>
              <a:ext cx="2688" cy="384"/>
            </a:xfrm>
            <a:prstGeom prst="wedgeRectCallout">
              <a:avLst>
                <a:gd name="adj1" fmla="val -58037"/>
                <a:gd name="adj2" fmla="val 99218"/>
              </a:avLst>
            </a:prstGeom>
            <a:gradFill rotWithShape="1">
              <a:gsLst>
                <a:gs pos="0">
                  <a:srgbClr val="33CCFF">
                    <a:alpha val="50000"/>
                  </a:srgbClr>
                </a:gs>
                <a:gs pos="50000">
                  <a:srgbClr val="66FFFF">
                    <a:alpha val="38000"/>
                  </a:srgbClr>
                </a:gs>
                <a:gs pos="100000">
                  <a:srgbClr val="33CCFF">
                    <a:alpha val="50000"/>
                  </a:srgbClr>
                </a:gs>
              </a:gsLst>
              <a:lin ang="189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ru-RU">
                  <a:cs typeface="Arial" charset="0"/>
                </a:rPr>
                <a:t>К меньшей величине прибавим 4, уравняем с большей величиной</a:t>
              </a:r>
            </a:p>
          </p:txBody>
        </p:sp>
        <p:sp>
          <p:nvSpPr>
            <p:cNvPr id="4244" name="AutoShape 148"/>
            <p:cNvSpPr>
              <a:spLocks noChangeArrowheads="1"/>
            </p:cNvSpPr>
            <p:nvPr/>
          </p:nvSpPr>
          <p:spPr bwMode="auto">
            <a:xfrm>
              <a:off x="5328" y="3289"/>
              <a:ext cx="144" cy="144"/>
            </a:xfrm>
            <a:prstGeom prst="roundRect">
              <a:avLst>
                <a:gd name="adj" fmla="val 16667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245" name="Text Box 149"/>
            <p:cNvSpPr txBox="1">
              <a:spLocks noChangeArrowheads="1"/>
            </p:cNvSpPr>
            <p:nvPr/>
          </p:nvSpPr>
          <p:spPr bwMode="auto">
            <a:xfrm>
              <a:off x="5272" y="3168"/>
              <a:ext cx="23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ru-RU" sz="2800" b="1">
                  <a:solidFill>
                    <a:schemeClr val="bg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cs typeface="Arial" charset="0"/>
                  <a:sym typeface="Symbol" pitchFamily="18" charset="2"/>
                </a:rPr>
                <a:t>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19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4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42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>
                      <p:stCondLst>
                        <p:cond delay="0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1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2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4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8"/>
                  </p:tgtEl>
                </p:cond>
              </p:nextCondLst>
            </p:seq>
            <p:seq concurrent="1" nextAc="seek">
              <p:cTn id="101" restart="whenNotActive" fill="hold" evtFilter="cancelBubble" nodeType="interactiveSeq">
                <p:stCondLst>
                  <p:cond evt="onClick" delay="0">
                    <p:tgtEl>
                      <p:spTgt spid="42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" fill="hold">
                      <p:stCondLst>
                        <p:cond delay="0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500"/>
                                        <p:tgtEl>
                                          <p:spTgt spid="4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42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4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42"/>
                  </p:tgtEl>
                </p:cond>
              </p:nextCondLst>
            </p:seq>
            <p:seq concurrent="1" nextAc="seek">
              <p:cTn id="113" restart="whenNotActive" fill="hold" evtFilter="cancelBubble" nodeType="interactiveSeq">
                <p:stCondLst>
                  <p:cond evt="onClick" delay="0">
                    <p:tgtEl>
                      <p:spTgt spid="42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" fill="hold">
                      <p:stCondLst>
                        <p:cond delay="0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3"/>
                  </p:tgtEl>
                </p:cond>
              </p:nextCondLst>
            </p:seq>
            <p:seq concurrent="1" nextAc="seek">
              <p:cTn id="119" restart="whenNotActive" fill="hold" evtFilter="cancelBubble" nodeType="interactiveSeq">
                <p:stCondLst>
                  <p:cond evt="onClick" delay="0">
                    <p:tgtEl>
                      <p:spTgt spid="42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0" fill="hold">
                      <p:stCondLst>
                        <p:cond delay="0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34"/>
                  </p:tgtEl>
                </p:cond>
              </p:nextCondLst>
            </p:seq>
          </p:childTnLst>
        </p:cTn>
      </p:par>
    </p:tnLst>
    <p:bldLst>
      <p:bldP spid="4107" grpId="0"/>
      <p:bldP spid="4193" grpId="0"/>
      <p:bldP spid="4195" grpId="0" animBg="1"/>
      <p:bldP spid="4231" grpId="0"/>
      <p:bldP spid="4232" grpId="0"/>
      <p:bldP spid="4233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</TotalTime>
  <Words>433</Words>
  <Application>Microsoft Office PowerPoint</Application>
  <PresentationFormat>Экран (4:3)</PresentationFormat>
  <Paragraphs>119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Оформление по умолчанию</vt:lpstr>
      <vt:lpstr>Слайд 1</vt:lpstr>
      <vt:lpstr>Слайд 2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12</cp:revision>
  <cp:lastPrinted>1601-01-01T00:00:00Z</cp:lastPrinted>
  <dcterms:created xsi:type="dcterms:W3CDTF">1601-01-01T00:00:00Z</dcterms:created>
  <dcterms:modified xsi:type="dcterms:W3CDTF">2013-03-09T10:05:43Z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