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61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5C375-5CA8-40B3-B9BE-28DBF3912BBD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5934-6AD7-49D9-A4A0-D6E6D372DB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DE7D0-98A9-4709-B336-C10B1E173162}" type="slidenum">
              <a:rPr lang="ru-RU"/>
              <a:pPr/>
              <a:t>5</a:t>
            </a:fld>
            <a:endParaRPr lang="ru-RU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3590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90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885E1-465D-470E-B11B-085299B3F19F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1492-4728-4EC5-BF26-2C8111F88D36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32C0-D73A-43EE-A487-BDE05D8AC0D9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5B65B-1412-400E-92AA-179DCFEF7BE3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5C08A-0CED-4E05-B504-B5C865614B6E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4E1C6-6478-4D94-853E-C98A0BCE3000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434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1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19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DFAF3-0EE6-4E4C-A07E-1223EA3EB4A6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5402A-995A-4CA9-A65F-E97D164DA07F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05821CA-8B03-4F73-A3FA-4BC5770DE6F1}" type="slidenum">
              <a:rPr lang="ru-RU">
                <a:solidFill>
                  <a:srgbClr val="40458C"/>
                </a:solidFill>
              </a:rPr>
              <a:pPr/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109537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85750" y="1600200"/>
            <a:ext cx="41021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40250" y="1600200"/>
            <a:ext cx="4103688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40250" y="3938588"/>
            <a:ext cx="4103688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1FEA2-04FF-4B86-80E0-1E821D81367F}" type="datetimeFigureOut">
              <a:rPr lang="ru-RU"/>
              <a:pPr>
                <a:defRPr/>
              </a:pPr>
              <a:t>11.09.2012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876A5-0C1C-485A-8E56-5081E8BD6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E6876-DF62-40FB-A459-C84A8B9202FB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7766A-B3F0-491D-B7E4-B446F6EC60FB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68A36-8396-43E7-9E6C-235F4CF64F30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4DDEE-A004-4121-8343-AECE3284E767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37E49-4EA3-4AFF-B6BF-E4CE5E5C3E94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3E4FC-2148-4382-8D3F-DA57848F2BCE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10F30-3EDA-41DD-8613-BBFFBD9C4EB3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9730-A50E-4D25-BBE1-973810767199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0D5F-B693-435D-AAE4-F9E1AAD00047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036BE-068D-434B-BE35-0367193061C7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4ED33-28A0-4374-8ABB-AB32CE8C541A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8C2AC-DC2F-4EDB-8C17-4697EE28A808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96839-B65F-4930-9BC8-F5E560863934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29B3-22E8-4DF9-8E25-291BF882C3F4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8AF9-203B-4EAE-9159-0F7993491C01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7A80-22C8-4119-9A11-63BFA8BC18F7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482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484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</p:grpSp>
        <p:sp>
          <p:nvSpPr>
            <p:cNvPr id="3487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40458C"/>
                </a:solidFill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40458C"/>
                </a:solidFill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487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3487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3487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614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8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6CE51E8A-CDD8-44A2-8210-99B83DC531A2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11.09.2012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3488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3488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AA7525F7-2D01-49F6-8338-64940718D3C4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"/>
          <p:cNvSpPr>
            <a:spLocks noChangeShapeType="1"/>
          </p:cNvSpPr>
          <p:nvPr/>
        </p:nvSpPr>
        <p:spPr bwMode="auto">
          <a:xfrm flipH="1">
            <a:off x="1752600" y="0"/>
            <a:ext cx="0" cy="6858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40458C"/>
              </a:solidFill>
              <a:latin typeface="Arial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12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.0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9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12</a:t>
            </a:r>
            <a:endParaRPr lang="ru-RU" sz="2800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28813" y="214313"/>
            <a:ext cx="6924675" cy="690562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r>
              <a:rPr lang="ru-RU" sz="4400" i="1" kern="0" dirty="0" smtClean="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Линейные и квадратные неравенства.</a:t>
            </a:r>
            <a:endParaRPr lang="ru-RU" sz="4400" i="1" kern="0" dirty="0">
              <a:solidFill>
                <a:srgbClr val="0000CC"/>
              </a:solidFill>
              <a:latin typeface="Arial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endParaRPr lang="ru-RU" sz="4400" i="1" kern="0" dirty="0">
              <a:solidFill>
                <a:srgbClr val="0000CC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6" name="Rectangle 2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29600" cy="638944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effectLst/>
                <a:latin typeface="Arial" charset="0"/>
              </a:rPr>
              <a:t>Решите самостоятельно:</a:t>
            </a:r>
          </a:p>
        </p:txBody>
      </p:sp>
      <p:sp>
        <p:nvSpPr>
          <p:cNvPr id="45087" name="Text Box 4"/>
          <p:cNvSpPr txBox="1">
            <a:spLocks noChangeArrowheads="1"/>
          </p:cNvSpPr>
          <p:nvPr/>
        </p:nvSpPr>
        <p:spPr bwMode="auto">
          <a:xfrm>
            <a:off x="250825" y="17002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45069" name="Group 13"/>
          <p:cNvGraphicFramePr>
            <a:graphicFrameLocks noGrp="1"/>
          </p:cNvGraphicFramePr>
          <p:nvPr/>
        </p:nvGraphicFramePr>
        <p:xfrm>
          <a:off x="539552" y="1484784"/>
          <a:ext cx="8064896" cy="736600"/>
        </p:xfrm>
        <a:graphic>
          <a:graphicData uri="http://schemas.openxmlformats.org/drawingml/2006/table">
            <a:tbl>
              <a:tblPr/>
              <a:tblGrid>
                <a:gridCol w="4106897"/>
                <a:gridCol w="3957999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1 вариант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2 вариант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070" name="Object 14"/>
          <p:cNvGraphicFramePr>
            <a:graphicFrameLocks noChangeAspect="1"/>
          </p:cNvGraphicFramePr>
          <p:nvPr/>
        </p:nvGraphicFramePr>
        <p:xfrm>
          <a:off x="1043608" y="2348880"/>
          <a:ext cx="3024188" cy="465137"/>
        </p:xfrm>
        <a:graphic>
          <a:graphicData uri="http://schemas.openxmlformats.org/presentationml/2006/ole">
            <p:oleObj spid="_x0000_s1026" name="Формула" r:id="rId3" imgW="1485720" imgH="228600" progId="Equation.3">
              <p:embed/>
            </p:oleObj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5220072" y="2276872"/>
          <a:ext cx="2998787" cy="439737"/>
        </p:xfrm>
        <a:graphic>
          <a:graphicData uri="http://schemas.openxmlformats.org/presentationml/2006/ole">
            <p:oleObj spid="_x0000_s1027" name="Формула" r:id="rId4" imgW="1473120" imgH="215640" progId="Equation.3">
              <p:embed/>
            </p:oleObj>
          </a:graphicData>
        </a:graphic>
      </p:graphicFrame>
      <p:graphicFrame>
        <p:nvGraphicFramePr>
          <p:cNvPr id="45082" name="Group 26"/>
          <p:cNvGraphicFramePr>
            <a:graphicFrameLocks noGrp="1"/>
          </p:cNvGraphicFramePr>
          <p:nvPr/>
        </p:nvGraphicFramePr>
        <p:xfrm>
          <a:off x="1619672" y="2996952"/>
          <a:ext cx="6143625" cy="576263"/>
        </p:xfrm>
        <a:graphic>
          <a:graphicData uri="http://schemas.openxmlformats.org/drawingml/2006/table">
            <a:tbl>
              <a:tblPr/>
              <a:tblGrid>
                <a:gridCol w="3071813"/>
                <a:gridCol w="3071812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Ответ: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Ответ: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083" name="Object 27"/>
          <p:cNvGraphicFramePr>
            <a:graphicFrameLocks noChangeAspect="1"/>
          </p:cNvGraphicFramePr>
          <p:nvPr/>
        </p:nvGraphicFramePr>
        <p:xfrm>
          <a:off x="4283968" y="3789040"/>
          <a:ext cx="1223963" cy="998538"/>
        </p:xfrm>
        <a:graphic>
          <a:graphicData uri="http://schemas.openxmlformats.org/presentationml/2006/ole">
            <p:oleObj spid="_x0000_s1028" name="Формула" r:id="rId5" imgW="482400" imgH="393480" progId="Equation.3">
              <p:embed/>
            </p:oleObj>
          </a:graphicData>
        </a:graphic>
      </p:graphicFrame>
      <p:sp>
        <p:nvSpPr>
          <p:cNvPr id="45104" name="Text Box 28"/>
          <p:cNvSpPr txBox="1">
            <a:spLocks noChangeArrowheads="1"/>
          </p:cNvSpPr>
          <p:nvPr/>
        </p:nvSpPr>
        <p:spPr bwMode="auto">
          <a:xfrm>
            <a:off x="3563888" y="4797152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solidFill>
                  <a:srgbClr val="000000"/>
                </a:solidFill>
              </a:rPr>
              <a:t>или</a:t>
            </a:r>
          </a:p>
        </p:txBody>
      </p:sp>
      <p:graphicFrame>
        <p:nvGraphicFramePr>
          <p:cNvPr id="45085" name="Object 29"/>
          <p:cNvGraphicFramePr>
            <a:graphicFrameLocks noChangeAspect="1"/>
          </p:cNvGraphicFramePr>
          <p:nvPr/>
        </p:nvGraphicFramePr>
        <p:xfrm>
          <a:off x="4283968" y="5301208"/>
          <a:ext cx="1728787" cy="587375"/>
        </p:xfrm>
        <a:graphic>
          <a:graphicData uri="http://schemas.openxmlformats.org/presentationml/2006/ole">
            <p:oleObj spid="_x0000_s1029" name="Формула" r:id="rId6" imgW="634680" imgH="215640" progId="Equation.3">
              <p:embed/>
            </p:oleObj>
          </a:graphicData>
        </a:graphic>
      </p:graphicFrame>
      <p:sp>
        <p:nvSpPr>
          <p:cNvPr id="45110" name="AutoShape 54"/>
          <p:cNvSpPr>
            <a:spLocks noChangeArrowheads="1"/>
          </p:cNvSpPr>
          <p:nvPr/>
        </p:nvSpPr>
        <p:spPr bwMode="auto">
          <a:xfrm>
            <a:off x="395288" y="4437063"/>
            <a:ext cx="2808287" cy="1512887"/>
          </a:xfrm>
          <a:prstGeom prst="cloudCallout">
            <a:avLst>
              <a:gd name="adj1" fmla="val -35866"/>
              <a:gd name="adj2" fmla="val 10425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i="1"/>
              <a:t>Получили одинаковые ответы!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04" grpId="0"/>
      <p:bldP spid="45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755576" y="1628800"/>
            <a:ext cx="5976664" cy="45259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Arial" charset="0"/>
              </a:rPr>
              <a:t>   </a:t>
            </a:r>
            <a:r>
              <a:rPr lang="ru-RU" sz="2800" b="1" i="1" dirty="0" smtClean="0">
                <a:latin typeface="Arial" charset="0"/>
              </a:rPr>
              <a:t>Два неравенства называют равносильными, если они имеют одинаковые решения или оба не имеют решений.</a:t>
            </a:r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899592" y="4005064"/>
          <a:ext cx="1944687" cy="592137"/>
        </p:xfrm>
        <a:graphic>
          <a:graphicData uri="http://schemas.openxmlformats.org/presentationml/2006/ole">
            <p:oleObj spid="_x0000_s2050" name="Формула" r:id="rId3" imgW="583920" imgH="177480" progId="Equation.3">
              <p:embed/>
            </p:oleObj>
          </a:graphicData>
        </a:graphic>
      </p:graphicFrame>
      <p:graphicFrame>
        <p:nvGraphicFramePr>
          <p:cNvPr id="46091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427984" y="4005064"/>
          <a:ext cx="2160587" cy="606425"/>
        </p:xfrm>
        <a:graphic>
          <a:graphicData uri="http://schemas.openxmlformats.org/presentationml/2006/ole">
            <p:oleObj spid="_x0000_s2051" name="Формула" r:id="rId4" imgW="723600" imgH="203040" progId="Equation.3">
              <p:embed/>
            </p:oleObj>
          </a:graphicData>
        </a:graphic>
      </p:graphicFrame>
      <p:sp>
        <p:nvSpPr>
          <p:cNvPr id="46094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>
                <a:solidFill>
                  <a:srgbClr val="336600"/>
                </a:solidFill>
              </a:rPr>
              <a:t>Равносильные неравенства</a:t>
            </a:r>
          </a:p>
        </p:txBody>
      </p:sp>
      <p:sp>
        <p:nvSpPr>
          <p:cNvPr id="46095" name="Text Box 10"/>
          <p:cNvSpPr txBox="1">
            <a:spLocks noChangeArrowheads="1"/>
          </p:cNvSpPr>
          <p:nvPr/>
        </p:nvSpPr>
        <p:spPr bwMode="auto">
          <a:xfrm>
            <a:off x="3131840" y="4077072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rgbClr val="336600"/>
                </a:solidFill>
              </a:rPr>
              <a:t>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3" grpId="0" build="p"/>
      <p:bldP spid="460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640513" y="3962400"/>
            <a:ext cx="1749425" cy="520700"/>
          </a:xfrm>
          <a:prstGeom prst="rect">
            <a:avLst/>
          </a:prstGeom>
          <a:pattFill prst="wdUpDiag">
            <a:fgClr>
              <a:schemeClr val="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884613" y="3962400"/>
            <a:ext cx="923925" cy="520700"/>
          </a:xfrm>
          <a:prstGeom prst="rect">
            <a:avLst/>
          </a:prstGeom>
          <a:pattFill prst="wdUpDiag">
            <a:fgClr>
              <a:schemeClr val="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963613" y="3987800"/>
            <a:ext cx="1101725" cy="520700"/>
          </a:xfrm>
          <a:prstGeom prst="rect">
            <a:avLst/>
          </a:prstGeom>
          <a:pattFill prst="wdUpDiag">
            <a:fgClr>
              <a:schemeClr val="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6735763" y="1565275"/>
            <a:ext cx="647700" cy="647700"/>
          </a:xfrm>
          <a:prstGeom prst="ellipse">
            <a:avLst/>
          </a:prstGeom>
          <a:gradFill rotWithShape="1">
            <a:gsLst>
              <a:gs pos="0">
                <a:srgbClr val="FF9900">
                  <a:gamma/>
                  <a:tint val="23137"/>
                  <a:invGamma/>
                </a:srgbClr>
              </a:gs>
              <a:gs pos="100000">
                <a:srgbClr val="FF99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280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215900" y="152400"/>
            <a:ext cx="80359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rgbClr val="990000"/>
                </a:solidFill>
                <a:cs typeface="Arial" charset="0"/>
              </a:rPr>
              <a:t> Создаём интервалы, проставляем </a:t>
            </a:r>
          </a:p>
          <a:p>
            <a:pPr algn="ctr"/>
            <a:r>
              <a:rPr lang="ru-RU" sz="2800">
                <a:solidFill>
                  <a:srgbClr val="990000"/>
                </a:solidFill>
                <a:cs typeface="Arial" charset="0"/>
              </a:rPr>
              <a:t>    знаки, выбираем ответ:</a:t>
            </a:r>
          </a:p>
        </p:txBody>
      </p:sp>
      <p:sp>
        <p:nvSpPr>
          <p:cNvPr id="79880" name="AutoShape 64">
            <a:hlinkClick r:id="rId3" action="ppaction://hlinksldjump" tooltip="Переход к условиям рациональных неравенств."/>
          </p:cNvPr>
          <p:cNvSpPr>
            <a:spLocks noChangeArrowheads="1"/>
          </p:cNvSpPr>
          <p:nvPr/>
        </p:nvSpPr>
        <p:spPr bwMode="auto">
          <a:xfrm rot="5400000" flipH="1">
            <a:off x="8445500" y="6159500"/>
            <a:ext cx="381000" cy="3429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B8C9FE"/>
          </a:solidFill>
          <a:ln w="28575">
            <a:solidFill>
              <a:srgbClr val="00246C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>
              <a:cs typeface="Arial" charset="0"/>
            </a:endParaRPr>
          </a:p>
        </p:txBody>
      </p:sp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2884488" y="1649413"/>
          <a:ext cx="4524375" cy="503237"/>
        </p:xfrm>
        <a:graphic>
          <a:graphicData uri="http://schemas.openxmlformats.org/presentationml/2006/ole">
            <p:oleObj spid="_x0000_s4098" name="Формула" r:id="rId4" imgW="1828800" imgH="203040" progId="Equation.3">
              <p:embed/>
            </p:oleObj>
          </a:graphicData>
        </a:graphic>
      </p:graphicFrame>
      <p:grpSp>
        <p:nvGrpSpPr>
          <p:cNvPr id="17" name="Group 10"/>
          <p:cNvGrpSpPr>
            <a:grpSpLocks/>
          </p:cNvGrpSpPr>
          <p:nvPr/>
        </p:nvGrpSpPr>
        <p:grpSpPr bwMode="auto">
          <a:xfrm>
            <a:off x="958850" y="4013200"/>
            <a:ext cx="7499350" cy="519113"/>
            <a:chOff x="2340" y="3222"/>
            <a:chExt cx="3300" cy="327"/>
          </a:xfrm>
        </p:grpSpPr>
        <p:sp>
          <p:nvSpPr>
            <p:cNvPr id="79883" name="Line 11"/>
            <p:cNvSpPr>
              <a:spLocks noChangeShapeType="1"/>
            </p:cNvSpPr>
            <p:nvPr/>
          </p:nvSpPr>
          <p:spPr bwMode="auto">
            <a:xfrm>
              <a:off x="2340" y="3529"/>
              <a:ext cx="33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884" name="Rectangle 12"/>
            <p:cNvSpPr>
              <a:spLocks noChangeArrowheads="1"/>
            </p:cNvSpPr>
            <p:nvPr/>
          </p:nvSpPr>
          <p:spPr bwMode="auto">
            <a:xfrm>
              <a:off x="5376" y="3222"/>
              <a:ext cx="22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 sz="28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4545013" y="4410075"/>
            <a:ext cx="552450" cy="704850"/>
            <a:chOff x="4319" y="3482"/>
            <a:chExt cx="348" cy="444"/>
          </a:xfrm>
        </p:grpSpPr>
        <p:sp>
          <p:nvSpPr>
            <p:cNvPr id="3" name="Oval 57"/>
            <p:cNvSpPr>
              <a:spLocks noChangeAspect="1" noChangeArrowheads="1"/>
            </p:cNvSpPr>
            <p:nvPr/>
          </p:nvSpPr>
          <p:spPr bwMode="auto">
            <a:xfrm>
              <a:off x="4437" y="3482"/>
              <a:ext cx="91" cy="8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4" name="Rectangle 53"/>
            <p:cNvSpPr>
              <a:spLocks noChangeArrowheads="1"/>
            </p:cNvSpPr>
            <p:nvPr/>
          </p:nvSpPr>
          <p:spPr bwMode="auto">
            <a:xfrm>
              <a:off x="4319" y="3599"/>
              <a:ext cx="3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</a:p>
          </p:txBody>
        </p:sp>
      </p:grp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3630613" y="4422775"/>
            <a:ext cx="552450" cy="704850"/>
            <a:chOff x="4319" y="3482"/>
            <a:chExt cx="348" cy="444"/>
          </a:xfrm>
        </p:grpSpPr>
        <p:sp>
          <p:nvSpPr>
            <p:cNvPr id="5" name="Oval 57"/>
            <p:cNvSpPr>
              <a:spLocks noChangeAspect="1" noChangeArrowheads="1"/>
            </p:cNvSpPr>
            <p:nvPr/>
          </p:nvSpPr>
          <p:spPr bwMode="auto">
            <a:xfrm>
              <a:off x="4437" y="3482"/>
              <a:ext cx="91" cy="8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6" name="Rectangle 53"/>
            <p:cNvSpPr>
              <a:spLocks noChangeArrowheads="1"/>
            </p:cNvSpPr>
            <p:nvPr/>
          </p:nvSpPr>
          <p:spPr bwMode="auto">
            <a:xfrm>
              <a:off x="4319" y="3599"/>
              <a:ext cx="3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-2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373813" y="4410075"/>
            <a:ext cx="552450" cy="704850"/>
            <a:chOff x="4319" y="3482"/>
            <a:chExt cx="348" cy="444"/>
          </a:xfrm>
        </p:grpSpPr>
        <p:sp>
          <p:nvSpPr>
            <p:cNvPr id="7" name="Oval 57"/>
            <p:cNvSpPr>
              <a:spLocks noChangeAspect="1" noChangeArrowheads="1"/>
            </p:cNvSpPr>
            <p:nvPr/>
          </p:nvSpPr>
          <p:spPr bwMode="auto">
            <a:xfrm>
              <a:off x="4437" y="3482"/>
              <a:ext cx="91" cy="8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8" name="Rectangle 53"/>
            <p:cNvSpPr>
              <a:spLocks noChangeArrowheads="1"/>
            </p:cNvSpPr>
            <p:nvPr/>
          </p:nvSpPr>
          <p:spPr bwMode="auto">
            <a:xfrm>
              <a:off x="4319" y="3599"/>
              <a:ext cx="3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1814513" y="4422775"/>
            <a:ext cx="552450" cy="704850"/>
            <a:chOff x="4319" y="3482"/>
            <a:chExt cx="348" cy="444"/>
          </a:xfrm>
        </p:grpSpPr>
        <p:sp>
          <p:nvSpPr>
            <p:cNvPr id="9" name="Oval 57"/>
            <p:cNvSpPr>
              <a:spLocks noChangeAspect="1" noChangeArrowheads="1"/>
            </p:cNvSpPr>
            <p:nvPr/>
          </p:nvSpPr>
          <p:spPr bwMode="auto">
            <a:xfrm>
              <a:off x="4437" y="3482"/>
              <a:ext cx="91" cy="8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10" name="Rectangle 53"/>
            <p:cNvSpPr>
              <a:spLocks noChangeArrowheads="1"/>
            </p:cNvSpPr>
            <p:nvPr/>
          </p:nvSpPr>
          <p:spPr bwMode="auto">
            <a:xfrm>
              <a:off x="4319" y="3599"/>
              <a:ext cx="3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-4</a:t>
              </a:r>
            </a:p>
          </p:txBody>
        </p: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8000" y="1428750"/>
            <a:ext cx="1874838" cy="95567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23137"/>
                  <a:invGamma/>
                </a:srgbClr>
              </a:gs>
              <a:gs pos="100000">
                <a:srgbClr val="FF99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chemeClr val="tx2"/>
                </a:solidFill>
                <a:cs typeface="Arial" charset="0"/>
              </a:rPr>
              <a:t>Первый знак: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08000" y="1428750"/>
            <a:ext cx="1874838" cy="95567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23137"/>
                  <a:invGamma/>
                </a:srgbClr>
              </a:gs>
              <a:gs pos="100000">
                <a:srgbClr val="FF99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chemeClr val="tx2"/>
                </a:solidFill>
                <a:cs typeface="Arial" charset="0"/>
              </a:rPr>
              <a:t>Смена знака: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08000" y="1428750"/>
            <a:ext cx="1874838" cy="95567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23137"/>
                  <a:invGamma/>
                </a:srgbClr>
              </a:gs>
              <a:gs pos="100000">
                <a:srgbClr val="FF99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chemeClr val="tx2"/>
                </a:solidFill>
                <a:cs typeface="Arial" charset="0"/>
              </a:rPr>
              <a:t>Выбор ответа:</a:t>
            </a:r>
          </a:p>
        </p:txBody>
      </p:sp>
      <p:grpSp>
        <p:nvGrpSpPr>
          <p:cNvPr id="22" name="Group 28"/>
          <p:cNvGrpSpPr>
            <a:grpSpLocks/>
          </p:cNvGrpSpPr>
          <p:nvPr/>
        </p:nvGrpSpPr>
        <p:grpSpPr bwMode="auto">
          <a:xfrm>
            <a:off x="2984500" y="1827213"/>
            <a:ext cx="760413" cy="1187450"/>
            <a:chOff x="1888" y="1151"/>
            <a:chExt cx="479" cy="748"/>
          </a:xfrm>
        </p:grpSpPr>
        <p:sp>
          <p:nvSpPr>
            <p:cNvPr id="79901" name="Text Box 29"/>
            <p:cNvSpPr txBox="1">
              <a:spLocks noChangeArrowheads="1"/>
            </p:cNvSpPr>
            <p:nvPr/>
          </p:nvSpPr>
          <p:spPr bwMode="auto">
            <a:xfrm flipV="1">
              <a:off x="2050" y="1495"/>
              <a:ext cx="2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>
                  <a:solidFill>
                    <a:srgbClr val="FF9900"/>
                  </a:solidFill>
                  <a:cs typeface="Arial" charset="0"/>
                </a:rPr>
                <a:t>+</a:t>
              </a:r>
              <a:endParaRPr lang="en-US" sz="3600">
                <a:solidFill>
                  <a:srgbClr val="FF9900"/>
                </a:solidFill>
                <a:cs typeface="Arial" charset="0"/>
              </a:endParaRPr>
            </a:p>
          </p:txBody>
        </p:sp>
        <p:sp>
          <p:nvSpPr>
            <p:cNvPr id="79902" name="Arc 30"/>
            <p:cNvSpPr>
              <a:spLocks/>
            </p:cNvSpPr>
            <p:nvPr/>
          </p:nvSpPr>
          <p:spPr bwMode="auto">
            <a:xfrm rot="2556079" flipV="1">
              <a:off x="1888" y="1151"/>
              <a:ext cx="479" cy="432"/>
            </a:xfrm>
            <a:custGeom>
              <a:avLst/>
              <a:gdLst>
                <a:gd name="G0" fmla="+- 9091 0 0"/>
                <a:gd name="G1" fmla="+- 21600 0 0"/>
                <a:gd name="G2" fmla="+- 21600 0 0"/>
                <a:gd name="T0" fmla="*/ 0 w 30691"/>
                <a:gd name="T1" fmla="*/ 2006 h 29318"/>
                <a:gd name="T2" fmla="*/ 29265 w 30691"/>
                <a:gd name="T3" fmla="*/ 29318 h 29318"/>
                <a:gd name="T4" fmla="*/ 9091 w 30691"/>
                <a:gd name="T5" fmla="*/ 21600 h 29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691" h="29318" fill="none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</a:path>
                <a:path w="30691" h="29318" stroke="0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  <a:lnTo>
                    <a:pt x="9091" y="21600"/>
                  </a:lnTo>
                  <a:close/>
                </a:path>
              </a:pathLst>
            </a:cu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" name="Group 31"/>
          <p:cNvGrpSpPr>
            <a:grpSpLocks/>
          </p:cNvGrpSpPr>
          <p:nvPr/>
        </p:nvGrpSpPr>
        <p:grpSpPr bwMode="auto">
          <a:xfrm>
            <a:off x="7261225" y="4414838"/>
            <a:ext cx="552450" cy="720725"/>
            <a:chOff x="4583" y="2784"/>
            <a:chExt cx="348" cy="454"/>
          </a:xfrm>
        </p:grpSpPr>
        <p:sp>
          <p:nvSpPr>
            <p:cNvPr id="38965" name="Rectangle 53"/>
            <p:cNvSpPr>
              <a:spLocks noChangeArrowheads="1"/>
            </p:cNvSpPr>
            <p:nvPr/>
          </p:nvSpPr>
          <p:spPr bwMode="auto">
            <a:xfrm>
              <a:off x="4583" y="2911"/>
              <a:ext cx="3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79905" name="Line 33"/>
            <p:cNvSpPr>
              <a:spLocks noChangeShapeType="1"/>
            </p:cNvSpPr>
            <p:nvPr/>
          </p:nvSpPr>
          <p:spPr bwMode="auto">
            <a:xfrm>
              <a:off x="4760" y="2784"/>
              <a:ext cx="0" cy="1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34"/>
          <p:cNvGrpSpPr>
            <a:grpSpLocks/>
          </p:cNvGrpSpPr>
          <p:nvPr/>
        </p:nvGrpSpPr>
        <p:grpSpPr bwMode="auto">
          <a:xfrm>
            <a:off x="3949700" y="1839913"/>
            <a:ext cx="760413" cy="1187450"/>
            <a:chOff x="1888" y="1151"/>
            <a:chExt cx="479" cy="748"/>
          </a:xfrm>
        </p:grpSpPr>
        <p:sp>
          <p:nvSpPr>
            <p:cNvPr id="79907" name="Text Box 35"/>
            <p:cNvSpPr txBox="1">
              <a:spLocks noChangeArrowheads="1"/>
            </p:cNvSpPr>
            <p:nvPr/>
          </p:nvSpPr>
          <p:spPr bwMode="auto">
            <a:xfrm flipV="1">
              <a:off x="2050" y="1495"/>
              <a:ext cx="2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>
                  <a:solidFill>
                    <a:srgbClr val="FF9900"/>
                  </a:solidFill>
                  <a:cs typeface="Arial" charset="0"/>
                </a:rPr>
                <a:t>+</a:t>
              </a:r>
              <a:endParaRPr lang="en-US" sz="3600">
                <a:solidFill>
                  <a:srgbClr val="FF9900"/>
                </a:solidFill>
                <a:cs typeface="Arial" charset="0"/>
              </a:endParaRPr>
            </a:p>
          </p:txBody>
        </p:sp>
        <p:sp>
          <p:nvSpPr>
            <p:cNvPr id="79908" name="Arc 36"/>
            <p:cNvSpPr>
              <a:spLocks/>
            </p:cNvSpPr>
            <p:nvPr/>
          </p:nvSpPr>
          <p:spPr bwMode="auto">
            <a:xfrm rot="2556079" flipV="1">
              <a:off x="1888" y="1151"/>
              <a:ext cx="479" cy="432"/>
            </a:xfrm>
            <a:custGeom>
              <a:avLst/>
              <a:gdLst>
                <a:gd name="G0" fmla="+- 9091 0 0"/>
                <a:gd name="G1" fmla="+- 21600 0 0"/>
                <a:gd name="G2" fmla="+- 21600 0 0"/>
                <a:gd name="T0" fmla="*/ 0 w 30691"/>
                <a:gd name="T1" fmla="*/ 2006 h 29318"/>
                <a:gd name="T2" fmla="*/ 29265 w 30691"/>
                <a:gd name="T3" fmla="*/ 29318 h 29318"/>
                <a:gd name="T4" fmla="*/ 9091 w 30691"/>
                <a:gd name="T5" fmla="*/ 21600 h 29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691" h="29318" fill="none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</a:path>
                <a:path w="30691" h="29318" stroke="0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  <a:lnTo>
                    <a:pt x="9091" y="21600"/>
                  </a:lnTo>
                  <a:close/>
                </a:path>
              </a:pathLst>
            </a:cu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37"/>
          <p:cNvGrpSpPr>
            <a:grpSpLocks/>
          </p:cNvGrpSpPr>
          <p:nvPr/>
        </p:nvGrpSpPr>
        <p:grpSpPr bwMode="auto">
          <a:xfrm>
            <a:off x="4908550" y="1865313"/>
            <a:ext cx="760413" cy="1187450"/>
            <a:chOff x="1888" y="1151"/>
            <a:chExt cx="479" cy="748"/>
          </a:xfrm>
        </p:grpSpPr>
        <p:sp>
          <p:nvSpPr>
            <p:cNvPr id="79910" name="Text Box 38"/>
            <p:cNvSpPr txBox="1">
              <a:spLocks noChangeArrowheads="1"/>
            </p:cNvSpPr>
            <p:nvPr/>
          </p:nvSpPr>
          <p:spPr bwMode="auto">
            <a:xfrm flipV="1">
              <a:off x="2050" y="1495"/>
              <a:ext cx="2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>
                  <a:solidFill>
                    <a:srgbClr val="FF9900"/>
                  </a:solidFill>
                  <a:cs typeface="Arial" charset="0"/>
                </a:rPr>
                <a:t>+</a:t>
              </a:r>
              <a:endParaRPr lang="en-US" sz="3600">
                <a:solidFill>
                  <a:srgbClr val="FF9900"/>
                </a:solidFill>
                <a:cs typeface="Arial" charset="0"/>
              </a:endParaRPr>
            </a:p>
          </p:txBody>
        </p:sp>
        <p:sp>
          <p:nvSpPr>
            <p:cNvPr id="79911" name="Arc 39"/>
            <p:cNvSpPr>
              <a:spLocks/>
            </p:cNvSpPr>
            <p:nvPr/>
          </p:nvSpPr>
          <p:spPr bwMode="auto">
            <a:xfrm rot="2556079" flipV="1">
              <a:off x="1888" y="1151"/>
              <a:ext cx="479" cy="432"/>
            </a:xfrm>
            <a:custGeom>
              <a:avLst/>
              <a:gdLst>
                <a:gd name="G0" fmla="+- 9091 0 0"/>
                <a:gd name="G1" fmla="+- 21600 0 0"/>
                <a:gd name="G2" fmla="+- 21600 0 0"/>
                <a:gd name="T0" fmla="*/ 0 w 30691"/>
                <a:gd name="T1" fmla="*/ 2006 h 29318"/>
                <a:gd name="T2" fmla="*/ 29265 w 30691"/>
                <a:gd name="T3" fmla="*/ 29318 h 29318"/>
                <a:gd name="T4" fmla="*/ 9091 w 30691"/>
                <a:gd name="T5" fmla="*/ 21600 h 29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691" h="29318" fill="none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</a:path>
                <a:path w="30691" h="29318" stroke="0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  <a:lnTo>
                    <a:pt x="9091" y="21600"/>
                  </a:lnTo>
                  <a:close/>
                </a:path>
              </a:pathLst>
            </a:cu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6" name="Group 40"/>
          <p:cNvGrpSpPr>
            <a:grpSpLocks/>
          </p:cNvGrpSpPr>
          <p:nvPr/>
        </p:nvGrpSpPr>
        <p:grpSpPr bwMode="auto">
          <a:xfrm>
            <a:off x="5867400" y="1878013"/>
            <a:ext cx="760413" cy="1187450"/>
            <a:chOff x="1888" y="1151"/>
            <a:chExt cx="479" cy="748"/>
          </a:xfrm>
        </p:grpSpPr>
        <p:sp>
          <p:nvSpPr>
            <p:cNvPr id="79913" name="Text Box 41"/>
            <p:cNvSpPr txBox="1">
              <a:spLocks noChangeArrowheads="1"/>
            </p:cNvSpPr>
            <p:nvPr/>
          </p:nvSpPr>
          <p:spPr bwMode="auto">
            <a:xfrm flipV="1">
              <a:off x="2050" y="1495"/>
              <a:ext cx="2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>
                  <a:solidFill>
                    <a:srgbClr val="FF9900"/>
                  </a:solidFill>
                  <a:cs typeface="Arial" charset="0"/>
                </a:rPr>
                <a:t>+</a:t>
              </a:r>
              <a:endParaRPr lang="en-US" sz="3600">
                <a:solidFill>
                  <a:srgbClr val="FF9900"/>
                </a:solidFill>
                <a:cs typeface="Arial" charset="0"/>
              </a:endParaRPr>
            </a:p>
          </p:txBody>
        </p:sp>
        <p:sp>
          <p:nvSpPr>
            <p:cNvPr id="79914" name="Arc 42"/>
            <p:cNvSpPr>
              <a:spLocks/>
            </p:cNvSpPr>
            <p:nvPr/>
          </p:nvSpPr>
          <p:spPr bwMode="auto">
            <a:xfrm rot="2556079" flipV="1">
              <a:off x="1888" y="1151"/>
              <a:ext cx="479" cy="432"/>
            </a:xfrm>
            <a:custGeom>
              <a:avLst/>
              <a:gdLst>
                <a:gd name="G0" fmla="+- 9091 0 0"/>
                <a:gd name="G1" fmla="+- 21600 0 0"/>
                <a:gd name="G2" fmla="+- 21600 0 0"/>
                <a:gd name="T0" fmla="*/ 0 w 30691"/>
                <a:gd name="T1" fmla="*/ 2006 h 29318"/>
                <a:gd name="T2" fmla="*/ 29265 w 30691"/>
                <a:gd name="T3" fmla="*/ 29318 h 29318"/>
                <a:gd name="T4" fmla="*/ 9091 w 30691"/>
                <a:gd name="T5" fmla="*/ 21600 h 29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691" h="29318" fill="none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</a:path>
                <a:path w="30691" h="29318" stroke="0" extrusionOk="0">
                  <a:moveTo>
                    <a:pt x="0" y="2006"/>
                  </a:moveTo>
                  <a:cubicBezTo>
                    <a:pt x="2848" y="684"/>
                    <a:pt x="5950" y="-1"/>
                    <a:pt x="9091" y="0"/>
                  </a:cubicBezTo>
                  <a:cubicBezTo>
                    <a:pt x="21020" y="0"/>
                    <a:pt x="30691" y="9670"/>
                    <a:pt x="30691" y="21600"/>
                  </a:cubicBezTo>
                  <a:cubicBezTo>
                    <a:pt x="30691" y="24238"/>
                    <a:pt x="30207" y="26854"/>
                    <a:pt x="29265" y="29318"/>
                  </a:cubicBezTo>
                  <a:lnTo>
                    <a:pt x="9091" y="21600"/>
                  </a:lnTo>
                  <a:close/>
                </a:path>
              </a:pathLst>
            </a:cu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9915" name="Rectangle 43"/>
          <p:cNvSpPr>
            <a:spLocks noChangeArrowheads="1"/>
          </p:cNvSpPr>
          <p:nvPr/>
        </p:nvSpPr>
        <p:spPr bwMode="auto">
          <a:xfrm>
            <a:off x="7096125" y="3943350"/>
            <a:ext cx="25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ru-RU" sz="3600">
                <a:solidFill>
                  <a:schemeClr val="tx2"/>
                </a:solidFill>
                <a:cs typeface="Arial" charset="0"/>
              </a:rPr>
              <a:t>+</a:t>
            </a:r>
          </a:p>
        </p:txBody>
      </p:sp>
      <p:sp>
        <p:nvSpPr>
          <p:cNvPr id="79916" name="Text Box 44"/>
          <p:cNvSpPr txBox="1">
            <a:spLocks noChangeArrowheads="1"/>
          </p:cNvSpPr>
          <p:nvPr/>
        </p:nvSpPr>
        <p:spPr bwMode="auto">
          <a:xfrm>
            <a:off x="1816100" y="2654300"/>
            <a:ext cx="6223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cs typeface="Arial" charset="0"/>
              </a:rPr>
              <a:t>Все множители  в первой степени – знаки чередуются</a:t>
            </a:r>
            <a:r>
              <a:rPr lang="ru-RU" sz="2400">
                <a:cs typeface="Arial" charset="0"/>
              </a:rPr>
              <a:t>.</a:t>
            </a:r>
          </a:p>
        </p:txBody>
      </p:sp>
      <p:sp>
        <p:nvSpPr>
          <p:cNvPr id="79917" name="Rectangle 45"/>
          <p:cNvSpPr>
            <a:spLocks noChangeArrowheads="1"/>
          </p:cNvSpPr>
          <p:nvPr/>
        </p:nvSpPr>
        <p:spPr bwMode="auto">
          <a:xfrm>
            <a:off x="5635625" y="3717925"/>
            <a:ext cx="25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ru-RU" sz="3600">
                <a:solidFill>
                  <a:schemeClr val="tx2"/>
                </a:solidFill>
                <a:cs typeface="Arial" charset="0"/>
              </a:rPr>
              <a:t>_</a:t>
            </a:r>
          </a:p>
        </p:txBody>
      </p:sp>
      <p:sp>
        <p:nvSpPr>
          <p:cNvPr id="79918" name="Rectangle 46"/>
          <p:cNvSpPr>
            <a:spLocks noChangeArrowheads="1"/>
          </p:cNvSpPr>
          <p:nvPr/>
        </p:nvSpPr>
        <p:spPr bwMode="auto">
          <a:xfrm>
            <a:off x="4213225" y="3943350"/>
            <a:ext cx="25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ru-RU" sz="3600">
                <a:solidFill>
                  <a:schemeClr val="tx2"/>
                </a:solidFill>
                <a:cs typeface="Arial" charset="0"/>
              </a:rPr>
              <a:t>+</a:t>
            </a:r>
          </a:p>
        </p:txBody>
      </p:sp>
      <p:sp>
        <p:nvSpPr>
          <p:cNvPr id="79919" name="Rectangle 47"/>
          <p:cNvSpPr>
            <a:spLocks noChangeArrowheads="1"/>
          </p:cNvSpPr>
          <p:nvPr/>
        </p:nvSpPr>
        <p:spPr bwMode="auto">
          <a:xfrm>
            <a:off x="2740025" y="3717925"/>
            <a:ext cx="25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ru-RU" sz="3600">
                <a:solidFill>
                  <a:schemeClr val="tx2"/>
                </a:solidFill>
                <a:cs typeface="Arial" charset="0"/>
              </a:rPr>
              <a:t>_</a:t>
            </a:r>
          </a:p>
        </p:txBody>
      </p:sp>
      <p:sp>
        <p:nvSpPr>
          <p:cNvPr id="79920" name="Rectangle 48"/>
          <p:cNvSpPr>
            <a:spLocks noChangeArrowheads="1"/>
          </p:cNvSpPr>
          <p:nvPr/>
        </p:nvSpPr>
        <p:spPr bwMode="auto">
          <a:xfrm>
            <a:off x="1558925" y="3943350"/>
            <a:ext cx="25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ru-RU" sz="3600">
                <a:solidFill>
                  <a:schemeClr val="tx2"/>
                </a:solidFill>
                <a:cs typeface="Arial" charset="0"/>
              </a:rPr>
              <a:t>+</a:t>
            </a:r>
          </a:p>
        </p:txBody>
      </p:sp>
      <p:sp>
        <p:nvSpPr>
          <p:cNvPr id="54363" name="Rectangle 91"/>
          <p:cNvSpPr>
            <a:spLocks noChangeArrowheads="1"/>
          </p:cNvSpPr>
          <p:nvPr/>
        </p:nvSpPr>
        <p:spPr bwMode="auto">
          <a:xfrm>
            <a:off x="323528" y="5251450"/>
            <a:ext cx="202438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  <a:cs typeface="Arial" charset="0"/>
              </a:rPr>
              <a:t>Ответ:</a:t>
            </a:r>
          </a:p>
        </p:txBody>
      </p:sp>
      <p:graphicFrame>
        <p:nvGraphicFramePr>
          <p:cNvPr id="79922" name="Object 50"/>
          <p:cNvGraphicFramePr>
            <a:graphicFrameLocks noChangeAspect="1"/>
          </p:cNvGraphicFramePr>
          <p:nvPr/>
        </p:nvGraphicFramePr>
        <p:xfrm>
          <a:off x="2538413" y="5353050"/>
          <a:ext cx="3960812" cy="503238"/>
        </p:xfrm>
        <a:graphic>
          <a:graphicData uri="http://schemas.openxmlformats.org/presentationml/2006/ole">
            <p:oleObj spid="_x0000_s4099" name="Формула" r:id="rId5" imgW="1600200" imgH="203040" progId="Equation.3">
              <p:embed/>
            </p:oleObj>
          </a:graphicData>
        </a:graphic>
      </p:graphicFrame>
      <p:sp>
        <p:nvSpPr>
          <p:cNvPr id="38969" name="Oval 57"/>
          <p:cNvSpPr>
            <a:spLocks noChangeAspect="1" noChangeArrowheads="1"/>
          </p:cNvSpPr>
          <p:nvPr/>
        </p:nvSpPr>
        <p:spPr bwMode="auto">
          <a:xfrm>
            <a:off x="1997075" y="4422775"/>
            <a:ext cx="144463" cy="141288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14" name="Oval 57"/>
          <p:cNvSpPr>
            <a:spLocks noChangeAspect="1" noChangeArrowheads="1"/>
          </p:cNvSpPr>
          <p:nvPr/>
        </p:nvSpPr>
        <p:spPr bwMode="auto">
          <a:xfrm>
            <a:off x="3821113" y="4422775"/>
            <a:ext cx="144462" cy="141288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15" name="Oval 57"/>
          <p:cNvSpPr>
            <a:spLocks noChangeAspect="1" noChangeArrowheads="1"/>
          </p:cNvSpPr>
          <p:nvPr/>
        </p:nvSpPr>
        <p:spPr bwMode="auto">
          <a:xfrm>
            <a:off x="4730750" y="4408488"/>
            <a:ext cx="144463" cy="141287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16" name="Oval 57"/>
          <p:cNvSpPr>
            <a:spLocks noChangeAspect="1" noChangeArrowheads="1"/>
          </p:cNvSpPr>
          <p:nvPr/>
        </p:nvSpPr>
        <p:spPr bwMode="auto">
          <a:xfrm>
            <a:off x="6559550" y="4408488"/>
            <a:ext cx="144463" cy="141287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7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9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9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9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9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9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9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9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9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9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9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9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9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7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nimBg="1"/>
      <p:bldP spid="79875" grpId="0" animBg="1"/>
      <p:bldP spid="79876" grpId="0" animBg="1"/>
      <p:bldP spid="38922" grpId="0" animBg="1"/>
      <p:bldP spid="2" grpId="0"/>
      <p:bldP spid="11" grpId="0" animBg="1"/>
      <p:bldP spid="11" grpId="1" animBg="1"/>
      <p:bldP spid="12" grpId="0" animBg="1"/>
      <p:bldP spid="12" grpId="1" animBg="1"/>
      <p:bldP spid="13" grpId="0" animBg="1"/>
      <p:bldP spid="79916" grpId="0"/>
      <p:bldP spid="54363" grpId="0"/>
      <p:bldP spid="38969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smtClean="0"/>
              <a:t>(х+4)(х-2)(х-3)</a:t>
            </a:r>
            <a:r>
              <a:rPr lang="en-US" sz="4800" b="1" smtClean="0"/>
              <a:t>&lt;0</a:t>
            </a:r>
            <a:endParaRPr lang="ru-RU" sz="4800" b="1" smtClean="0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5651500" y="3573463"/>
            <a:ext cx="2305050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411413" y="3500438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3924300" y="350043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5651500" y="3500438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9991" name="Freeform 7"/>
          <p:cNvSpPr>
            <a:spLocks/>
          </p:cNvSpPr>
          <p:nvPr/>
        </p:nvSpPr>
        <p:spPr bwMode="auto">
          <a:xfrm>
            <a:off x="2411413" y="2984500"/>
            <a:ext cx="1584325" cy="588963"/>
          </a:xfrm>
          <a:custGeom>
            <a:avLst/>
            <a:gdLst>
              <a:gd name="T0" fmla="*/ 0 w 998"/>
              <a:gd name="T1" fmla="*/ 325 h 371"/>
              <a:gd name="T2" fmla="*/ 499 w 998"/>
              <a:gd name="T3" fmla="*/ 8 h 371"/>
              <a:gd name="T4" fmla="*/ 998 w 998"/>
              <a:gd name="T5" fmla="*/ 371 h 371"/>
              <a:gd name="T6" fmla="*/ 0 60000 65536"/>
              <a:gd name="T7" fmla="*/ 0 60000 65536"/>
              <a:gd name="T8" fmla="*/ 0 60000 65536"/>
              <a:gd name="T9" fmla="*/ 0 w 998"/>
              <a:gd name="T10" fmla="*/ 0 h 371"/>
              <a:gd name="T11" fmla="*/ 998 w 998"/>
              <a:gd name="T12" fmla="*/ 371 h 3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371">
                <a:moveTo>
                  <a:pt x="0" y="325"/>
                </a:moveTo>
                <a:cubicBezTo>
                  <a:pt x="166" y="162"/>
                  <a:pt x="333" y="0"/>
                  <a:pt x="499" y="8"/>
                </a:cubicBezTo>
                <a:cubicBezTo>
                  <a:pt x="665" y="16"/>
                  <a:pt x="915" y="311"/>
                  <a:pt x="998" y="371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2" name="Freeform 8"/>
          <p:cNvSpPr>
            <a:spLocks/>
          </p:cNvSpPr>
          <p:nvPr/>
        </p:nvSpPr>
        <p:spPr bwMode="auto">
          <a:xfrm>
            <a:off x="3995738" y="2924175"/>
            <a:ext cx="1728787" cy="576263"/>
          </a:xfrm>
          <a:custGeom>
            <a:avLst/>
            <a:gdLst>
              <a:gd name="T0" fmla="*/ 0 w 1089"/>
              <a:gd name="T1" fmla="*/ 363 h 363"/>
              <a:gd name="T2" fmla="*/ 499 w 1089"/>
              <a:gd name="T3" fmla="*/ 0 h 363"/>
              <a:gd name="T4" fmla="*/ 1089 w 1089"/>
              <a:gd name="T5" fmla="*/ 363 h 363"/>
              <a:gd name="T6" fmla="*/ 0 60000 65536"/>
              <a:gd name="T7" fmla="*/ 0 60000 65536"/>
              <a:gd name="T8" fmla="*/ 0 60000 65536"/>
              <a:gd name="T9" fmla="*/ 0 w 1089"/>
              <a:gd name="T10" fmla="*/ 0 h 363"/>
              <a:gd name="T11" fmla="*/ 1089 w 1089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9" h="363">
                <a:moveTo>
                  <a:pt x="0" y="363"/>
                </a:moveTo>
                <a:cubicBezTo>
                  <a:pt x="159" y="181"/>
                  <a:pt x="318" y="0"/>
                  <a:pt x="499" y="0"/>
                </a:cubicBezTo>
                <a:cubicBezTo>
                  <a:pt x="680" y="0"/>
                  <a:pt x="991" y="303"/>
                  <a:pt x="1089" y="363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3" name="Freeform 9"/>
          <p:cNvSpPr>
            <a:spLocks/>
          </p:cNvSpPr>
          <p:nvPr/>
        </p:nvSpPr>
        <p:spPr bwMode="auto">
          <a:xfrm>
            <a:off x="179388" y="2913063"/>
            <a:ext cx="2232025" cy="587375"/>
          </a:xfrm>
          <a:custGeom>
            <a:avLst/>
            <a:gdLst>
              <a:gd name="T0" fmla="*/ 1406 w 1406"/>
              <a:gd name="T1" fmla="*/ 370 h 370"/>
              <a:gd name="T2" fmla="*/ 1043 w 1406"/>
              <a:gd name="T3" fmla="*/ 53 h 370"/>
              <a:gd name="T4" fmla="*/ 0 w 1406"/>
              <a:gd name="T5" fmla="*/ 53 h 370"/>
              <a:gd name="T6" fmla="*/ 0 60000 65536"/>
              <a:gd name="T7" fmla="*/ 0 60000 65536"/>
              <a:gd name="T8" fmla="*/ 0 60000 65536"/>
              <a:gd name="T9" fmla="*/ 0 w 1406"/>
              <a:gd name="T10" fmla="*/ 0 h 370"/>
              <a:gd name="T11" fmla="*/ 1406 w 1406"/>
              <a:gd name="T12" fmla="*/ 370 h 3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06" h="370">
                <a:moveTo>
                  <a:pt x="1406" y="370"/>
                </a:moveTo>
                <a:cubicBezTo>
                  <a:pt x="1341" y="238"/>
                  <a:pt x="1277" y="106"/>
                  <a:pt x="1043" y="53"/>
                </a:cubicBezTo>
                <a:cubicBezTo>
                  <a:pt x="809" y="0"/>
                  <a:pt x="174" y="53"/>
                  <a:pt x="0" y="53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4" name="Freeform 10"/>
          <p:cNvSpPr>
            <a:spLocks/>
          </p:cNvSpPr>
          <p:nvPr/>
        </p:nvSpPr>
        <p:spPr bwMode="auto">
          <a:xfrm>
            <a:off x="5724525" y="2781300"/>
            <a:ext cx="2519363" cy="792163"/>
          </a:xfrm>
          <a:custGeom>
            <a:avLst/>
            <a:gdLst>
              <a:gd name="T0" fmla="*/ 0 w 1587"/>
              <a:gd name="T1" fmla="*/ 499 h 499"/>
              <a:gd name="T2" fmla="*/ 408 w 1587"/>
              <a:gd name="T3" fmla="*/ 90 h 499"/>
              <a:gd name="T4" fmla="*/ 1587 w 1587"/>
              <a:gd name="T5" fmla="*/ 0 h 499"/>
              <a:gd name="T6" fmla="*/ 0 60000 65536"/>
              <a:gd name="T7" fmla="*/ 0 60000 65536"/>
              <a:gd name="T8" fmla="*/ 0 60000 65536"/>
              <a:gd name="T9" fmla="*/ 0 w 1587"/>
              <a:gd name="T10" fmla="*/ 0 h 499"/>
              <a:gd name="T11" fmla="*/ 1587 w 1587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7" h="499">
                <a:moveTo>
                  <a:pt x="0" y="499"/>
                </a:moveTo>
                <a:cubicBezTo>
                  <a:pt x="71" y="336"/>
                  <a:pt x="143" y="173"/>
                  <a:pt x="408" y="90"/>
                </a:cubicBezTo>
                <a:cubicBezTo>
                  <a:pt x="673" y="7"/>
                  <a:pt x="1390" y="23"/>
                  <a:pt x="1587" y="0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6856413" y="2943225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+</a:t>
            </a:r>
            <a:endParaRPr lang="ru-RU" sz="2400" b="1"/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4572000" y="2873375"/>
            <a:ext cx="303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</a:t>
            </a:r>
            <a:endParaRPr lang="ru-RU" sz="2800" b="1"/>
          </a:p>
        </p:txBody>
      </p:sp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1527175" y="2892425"/>
            <a:ext cx="303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/>
              <a:t>-</a:t>
            </a:r>
            <a:endParaRPr lang="ru-RU" sz="2800" b="1" dirty="0"/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2967038" y="301625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+</a:t>
            </a:r>
            <a:endParaRPr lang="ru-RU" sz="2400" b="1"/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3779838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ru-RU"/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5487988" y="35210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ru-RU"/>
          </a:p>
        </p:txBody>
      </p:sp>
      <p:sp>
        <p:nvSpPr>
          <p:cNvPr id="170001" name="Text Box 17"/>
          <p:cNvSpPr txBox="1">
            <a:spLocks noChangeArrowheads="1"/>
          </p:cNvSpPr>
          <p:nvPr/>
        </p:nvSpPr>
        <p:spPr bwMode="auto">
          <a:xfrm>
            <a:off x="2392363" y="35210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-4</a:t>
            </a:r>
            <a:endParaRPr lang="ru-RU" dirty="0"/>
          </a:p>
        </p:txBody>
      </p:sp>
      <p:sp>
        <p:nvSpPr>
          <p:cNvPr id="170002" name="Line 18"/>
          <p:cNvSpPr>
            <a:spLocks noChangeShapeType="1"/>
          </p:cNvSpPr>
          <p:nvPr/>
        </p:nvSpPr>
        <p:spPr bwMode="auto">
          <a:xfrm flipH="1">
            <a:off x="3995738" y="3573463"/>
            <a:ext cx="1728787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>
            <a:off x="2411413" y="3573463"/>
            <a:ext cx="1512887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0004" name="Line 20"/>
          <p:cNvSpPr>
            <a:spLocks noChangeShapeType="1"/>
          </p:cNvSpPr>
          <p:nvPr/>
        </p:nvSpPr>
        <p:spPr bwMode="auto">
          <a:xfrm flipH="1">
            <a:off x="323850" y="3573463"/>
            <a:ext cx="2087563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2339975" y="350043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3924300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5651500" y="350043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0008" name="Text Box 24"/>
          <p:cNvSpPr txBox="1">
            <a:spLocks noChangeArrowheads="1"/>
          </p:cNvSpPr>
          <p:nvPr/>
        </p:nvSpPr>
        <p:spPr bwMode="auto">
          <a:xfrm>
            <a:off x="899592" y="4581128"/>
            <a:ext cx="547253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/>
              <a:t>Ответ:      (-∞;-4) </a:t>
            </a:r>
            <a:r>
              <a:rPr lang="ru-RU" sz="3600" dirty="0">
                <a:sym typeface="Symbol" pitchFamily="18" charset="2"/>
              </a:rPr>
              <a:t>(2;3)</a:t>
            </a:r>
            <a:endParaRPr lang="ru-RU" sz="3600" dirty="0"/>
          </a:p>
        </p:txBody>
      </p:sp>
      <p:sp>
        <p:nvSpPr>
          <p:cNvPr id="170009" name="Text Box 25"/>
          <p:cNvSpPr txBox="1">
            <a:spLocks noChangeArrowheads="1"/>
          </p:cNvSpPr>
          <p:nvPr/>
        </p:nvSpPr>
        <p:spPr bwMode="auto">
          <a:xfrm>
            <a:off x="1042988" y="1484313"/>
            <a:ext cx="741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          </a:t>
            </a:r>
            <a:r>
              <a:rPr lang="en-US" sz="3600" b="1"/>
              <a:t>f</a:t>
            </a:r>
            <a:r>
              <a:rPr lang="ru-RU" sz="3600" b="1"/>
              <a:t>(х)=(х+4)(х-2)(х-3)</a:t>
            </a:r>
          </a:p>
        </p:txBody>
      </p:sp>
      <p:sp>
        <p:nvSpPr>
          <p:cNvPr id="170010" name="Text Box 26"/>
          <p:cNvSpPr txBox="1">
            <a:spLocks noChangeArrowheads="1"/>
          </p:cNvSpPr>
          <p:nvPr/>
        </p:nvSpPr>
        <p:spPr bwMode="auto">
          <a:xfrm>
            <a:off x="1671638" y="2133600"/>
            <a:ext cx="635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           х=-4 х=2  х=3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468313" y="188913"/>
            <a:ext cx="8675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Решить неравенство: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1" grpId="0" animBg="1"/>
      <p:bldP spid="169992" grpId="0" animBg="1"/>
      <p:bldP spid="169993" grpId="0" animBg="1"/>
      <p:bldP spid="169994" grpId="0" animBg="1"/>
      <p:bldP spid="169995" grpId="0"/>
      <p:bldP spid="169996" grpId="0"/>
      <p:bldP spid="169997" grpId="0"/>
      <p:bldP spid="169998" grpId="0"/>
      <p:bldP spid="169999" grpId="0"/>
      <p:bldP spid="170000" grpId="0"/>
      <p:bldP spid="170001" grpId="0"/>
      <p:bldP spid="170008" grpId="0"/>
      <p:bldP spid="170009" grpId="0"/>
      <p:bldP spid="170010" grpId="0"/>
    </p:bld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145</Words>
  <Application>Microsoft Office PowerPoint</Application>
  <PresentationFormat>Экран 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Эскиз</vt:lpstr>
      <vt:lpstr>Формула</vt:lpstr>
      <vt:lpstr>Microsoft Equation 3.0</vt:lpstr>
      <vt:lpstr>Слайд 1</vt:lpstr>
      <vt:lpstr>Решите самостоятельно:</vt:lpstr>
      <vt:lpstr>Слайд 3</vt:lpstr>
      <vt:lpstr>Слайд 4</vt:lpstr>
      <vt:lpstr>(х+4)(х-2)(х-3)&lt;0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2012-09-11T13:57:16Z</dcterms:created>
  <dcterms:modified xsi:type="dcterms:W3CDTF">2012-09-11T14:24:55Z</dcterms:modified>
</cp:coreProperties>
</file>