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6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66800" y="381000"/>
            <a:ext cx="76200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EEAA-A5E5-45FE-964F-5083F238A5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9A703-207F-43FF-A803-AADCD1DFB0A8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6BA56-E198-42D8-B418-C5355BE29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 flipH="1">
            <a:off x="1752600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 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02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 </a:t>
            </a:r>
            <a:r>
              <a:rPr lang="en-US" sz="2800" dirty="0">
                <a:solidFill>
                  <a:srgbClr val="0000CC"/>
                </a:solidFill>
                <a:latin typeface="Monotype Corsiva" pitchFamily="66" charset="0"/>
              </a:rPr>
              <a:t>13</a:t>
            </a:r>
            <a:endParaRPr lang="ru-RU" sz="2800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35150" y="260350"/>
            <a:ext cx="7000875" cy="690563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Геометрическая </a:t>
            </a:r>
            <a:r>
              <a:rPr lang="ru-RU" sz="4400" i="1" kern="0" dirty="0">
                <a:solidFill>
                  <a:srgbClr val="0000CC"/>
                </a:solidFill>
                <a:latin typeface="Monotype Corsiva" pitchFamily="66" charset="0"/>
              </a:rPr>
              <a:t>прогрессия.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 зерен является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суммой 64 членов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геометри-ческой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прогрессии, первый член которой равен 1, а знаменатель равен 2.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Обозначим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эту сумму через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1+2+2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+…….+2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Умножим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обе части записанного равенства на знаменатель прогрессии 2, получим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 = 2+2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……….+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just"/>
            <a:endParaRPr lang="ru-RU" sz="2800" baseline="30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Вычтем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из второго равенства первое и  проведем упрощения: 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 – S =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( 2+2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+….+2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(1+2+2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+……+2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331640" y="260648"/>
            <a:ext cx="67675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>
                <a:solidFill>
                  <a:srgbClr val="FF3300"/>
                </a:solidFill>
              </a:rPr>
              <a:t>18 446 744 073 709 551 615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512" y="980728"/>
            <a:ext cx="87129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-Восемнадцать квинтильонов четыреста сорок шесть квадрильонов семьсот сорок четыре триллиона семьдесят три биллиона семьсот девять миллионов пятьсот пятьдесят одна тысяча шестьсот пятнадцать, о повелитель!</a:t>
            </a:r>
          </a:p>
        </p:txBody>
      </p:sp>
      <p:pic>
        <p:nvPicPr>
          <p:cNvPr id="4" name="Picture 6" descr="кар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E8C6"/>
              </a:clrFrom>
              <a:clrTo>
                <a:srgbClr val="FFE8C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085" y="3356991"/>
            <a:ext cx="8630387" cy="3175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79512" y="0"/>
            <a:ext cx="8712968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Значит, подсчет зерен сводится к перемножению 64 двоек.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облегчения выкладок заменим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(2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=1024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1024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1024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1024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1024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1024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=1048576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1048576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1048576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16 – 1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получим искомое число зерен: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446 744 073 709 551 615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Масса такого числа зерен больше триллиона тонн.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Индусский царь не в состоянии был выдать подобной награды.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Но будь он силен в математике, он бы не попал впросак…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0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Пусть дана геометрическая прогрессия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76672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………+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(1)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Умножим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 части этого равенства на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·q =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+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·q + d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…..+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=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,……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 ……+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· q   (2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Вычтем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 (2) равенство (1) и приведем подобные члены 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(b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– (b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…..+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(q – 1)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09799" y="5517232"/>
            <a:ext cx="4560865" cy="646331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·q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 – 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в формулу вместо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подставить выражение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*q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получим 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1)/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 –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 ≠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err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первых восьми членов геометрической прогрессии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1 )/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 –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((-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1)/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-2 –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3· 255/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-255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365104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Выполни самостоятельно: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член геометрической прогрессии равен  2, а знаменатель равен 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Найти сумму первых шести членов этой прогрессии.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Проверь себя!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1 )/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 –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2(3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1 )/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– 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2 ·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728/2 =728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067175" y="508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528" y="188640"/>
            <a:ext cx="842518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Шахматная игра была придумана в Индии, и когда индусский царь Шерам познакомился с нею, он был восхищен ее остроумием и разнообразием возможных в ней положений.  Узнав, что она изобретена одним из его подданных, царь приказал его позвать, чтобы лично наградить за удачную выдумку. Изобретатель, его звали Сета, явился к трону повелителя. Это был скромно одетый ученый, получавший средства к жизни от своих учеников.</a:t>
            </a:r>
          </a:p>
        </p:txBody>
      </p:sp>
      <p:pic>
        <p:nvPicPr>
          <p:cNvPr id="6150" name="Picture 6" descr="безымянный2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r="594" b="1848"/>
          <a:stretch>
            <a:fillRect/>
          </a:stretch>
        </p:blipFill>
        <p:spPr>
          <a:xfrm>
            <a:off x="4283968" y="4005064"/>
            <a:ext cx="4536752" cy="2508922"/>
          </a:xfrm>
          <a:noFill/>
          <a:ln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1520" y="2780928"/>
            <a:ext cx="86409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-Я достаточно богат, чтобы исполнить самое смелое твое пожелание, - продолжал царь. - Назови награду, которая тебя удовлетворит, и ты получишь ее.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Сета молчал.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-Не робей, - ободрил его царь. – Выскажи свое желание. Я не пожалею ничего, чтобы исполнить его.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-Велика доброта твоя, повелитель. Но дай срок обдумать ответ. Завтра я сообщу тебе мою просьбу.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27784" y="188640"/>
            <a:ext cx="6264696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-Я желаю достойно вознаградить тебя, Сета, за прекрасную игру, которую ты придумал, -сказал царь.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Мудрец поклонился.</a:t>
            </a:r>
          </a:p>
          <a:p>
            <a:pPr>
              <a:spcBef>
                <a:spcPct val="50000"/>
              </a:spcBef>
            </a:pPr>
            <a:endParaRPr lang="ru-RU" dirty="0"/>
          </a:p>
        </p:txBody>
      </p:sp>
      <p:pic>
        <p:nvPicPr>
          <p:cNvPr id="7174" name="Picture 6" descr="кар1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1DBB6"/>
              </a:clrFrom>
              <a:clrTo>
                <a:srgbClr val="F1DBB6">
                  <a:alpha val="0"/>
                </a:srgbClr>
              </a:clrTo>
            </a:clrChange>
          </a:blip>
          <a:srcRect b="29463"/>
          <a:stretch>
            <a:fillRect/>
          </a:stretch>
        </p:blipFill>
        <p:spPr>
          <a:xfrm>
            <a:off x="251520" y="188639"/>
            <a:ext cx="2232248" cy="2560219"/>
          </a:xfrm>
          <a:noFill/>
          <a:ln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9512" y="188640"/>
            <a:ext cx="8784976" cy="507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Когда на другой день Сета снова явился к ступеням трона, он удивил царя беспримерной скромностью своей просьбы.</a:t>
            </a:r>
          </a:p>
          <a:p>
            <a:pPr algn="just">
              <a:spcBef>
                <a:spcPct val="2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-Повелитель, - сказал Сета, - прикажи выдать мне за первую клетку шахматной доски одно пшеничное зерно.</a:t>
            </a:r>
          </a:p>
          <a:p>
            <a:pPr algn="just">
              <a:spcBef>
                <a:spcPct val="2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-Простое пшеничное зерно? – изумился царь.</a:t>
            </a:r>
          </a:p>
          <a:p>
            <a:pPr algn="just">
              <a:spcBef>
                <a:spcPct val="2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-Да, повелитель. За вторую клетку прикажи выдать 2 зерна,  за третью - 4, за четвертую - 8, за пятую - 16, за шестую -32…</a:t>
            </a:r>
          </a:p>
          <a:p>
            <a:pPr>
              <a:spcBef>
                <a:spcPct val="50000"/>
              </a:spcBef>
            </a:pPr>
            <a:endParaRPr lang="ru-RU" dirty="0">
              <a:solidFill>
                <a:srgbClr val="993300"/>
              </a:solidFill>
              <a:latin typeface="Comic Sans MS" pitchFamily="66" charset="0"/>
            </a:endParaRPr>
          </a:p>
        </p:txBody>
      </p:sp>
      <p:pic>
        <p:nvPicPr>
          <p:cNvPr id="8197" name="Picture 5" descr="кар2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1DABA"/>
              </a:clrFrom>
              <a:clrTo>
                <a:srgbClr val="F1DABA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516216" y="4437112"/>
            <a:ext cx="2351087" cy="2224088"/>
          </a:xfrm>
          <a:noFill/>
          <a:ln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1520" y="188640"/>
            <a:ext cx="8713663" cy="344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dirty="0"/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-Довольно, - с раздражением прервал его царь. – Ты получишь свои зерна за все 64 клетки доски, согласно твоему желанию: за каждую вдвое больше против предыдущей. Но знай, что просьба твоя недостойна моей щедрости. Прося такую ничтожную награду, ты непочтительно пренебрегаешь моей милостью. Ступай. Слуги мои вынесут тебе твой мешок с пшеницей.</a:t>
            </a:r>
          </a:p>
          <a:p>
            <a:pPr algn="just">
              <a:spcBef>
                <a:spcPct val="20000"/>
              </a:spcBef>
            </a:pPr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</a:t>
            </a:r>
          </a:p>
        </p:txBody>
      </p:sp>
      <p:pic>
        <p:nvPicPr>
          <p:cNvPr id="9221" name="Picture 5" descr="кар3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7DFBB"/>
              </a:clrFrom>
              <a:clrTo>
                <a:srgbClr val="F7DFBB">
                  <a:alpha val="0"/>
                </a:srgbClr>
              </a:clrTo>
            </a:clrChange>
          </a:blip>
          <a:srcRect t="9721"/>
          <a:stretch>
            <a:fillRect/>
          </a:stretch>
        </p:blipFill>
        <p:spPr>
          <a:xfrm>
            <a:off x="6156176" y="3284984"/>
            <a:ext cx="2736304" cy="3375331"/>
          </a:xfrm>
          <a:noFill/>
          <a:ln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528" y="3284984"/>
            <a:ext cx="5544616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dirty="0">
                <a:solidFill>
                  <a:srgbClr val="993300"/>
                </a:solidFill>
              </a:rPr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Сета улыбнулся хитро, покинул дворец и стал дожидаться  у ворот дворца.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79512" y="260648"/>
            <a:ext cx="878497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обедом царь вспомнил об изобретателе шахмат и послал узнать, унес ли Сета свою жалкую награду.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-Повелитель, - был ответ, - приказание твое исполняется. Придворные математики исчисляют  число следуемых зерен.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Царь нахмурился. Он не привык, чтобы повеления его исполнялись так медлительно.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Вечером, отходя ко сну, царь еще раз осведомился, давно ли Сета со своим мешком пшеницы покинул ограду дворца.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-Повелитель, - ответили ему, - математики твои трудятся без устали и надеются еще до рассвета закончить подсчет.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3528" y="188640"/>
            <a:ext cx="83543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Утром царю доложили, что старшина придворных математиков просит выслушать важное донесение.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Царь приказал ввести его.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-Прежде чем  скажешь о твоем деле, - объявил Шерам, - я желаю услышать, выдана ли, наконец, Сете та ничтожная награда, которую он себе назначил.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1520" y="3284984"/>
            <a:ext cx="4824536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-Ради этого я и осмелился явиться перед тобой в столь ранний час, - ответил  старик.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–Мы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добросовестно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исчис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количество зерен, которое желает получить Сета. Число это так велико…..</a:t>
            </a:r>
          </a:p>
          <a:p>
            <a:pPr>
              <a:spcBef>
                <a:spcPct val="50000"/>
              </a:spcBef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62" name="Picture 10" descr="кар4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clrChange>
              <a:clrFrom>
                <a:srgbClr val="F4DCB6"/>
              </a:clrFrom>
              <a:clrTo>
                <a:srgbClr val="F4DCB6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6056" y="3212976"/>
            <a:ext cx="3870631" cy="3240360"/>
          </a:xfrm>
          <a:noFill/>
          <a:ln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51520" y="188640"/>
            <a:ext cx="86409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-Как бы велико оно ни было, - надменно перебил царь, - житницы мои не оскудеют. Награда обещана и должна быть выдана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- Не в твоей власти, повелитель, исполнять подобные желания. Во всех амбарах твоих нет такого числа зерен, которое потребовал Сета. Нет его и в житницах целого царства. Не найдется такого числа зерен и на всем пространстве Земли. И если желаешь непременно выдать обещанную награду, то прикажи превратить земные  царства в пахотные поля, прикажи осушить моря и океаны, прикажи растопить льды и снега, покрывающие далекие северные пустыни.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1520" y="5229200"/>
            <a:ext cx="871296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993300"/>
                </a:solidFill>
                <a:latin typeface="Comic Sans MS" pitchFamily="66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изумлением внимал царь словам старца.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- Назови мне это чудовищное число, сказал он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раздумьи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1520" y="188640"/>
            <a:ext cx="8568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993300"/>
                </a:solidFill>
                <a:latin typeface="Comic Sans MS" pitchFamily="66" charset="0"/>
              </a:rPr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Пусть все пространство их будет сплошь засеяно пшеницей. И все то, что родится на этих полях, прикажи отдать Сете. Тогда он получит свою награду…</a:t>
            </a:r>
          </a:p>
        </p:txBody>
      </p:sp>
      <p:pic>
        <p:nvPicPr>
          <p:cNvPr id="25606" name="Picture 6" descr="кар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E2B9"/>
              </a:clrFrom>
              <a:clrTo>
                <a:srgbClr val="F9E2B9">
                  <a:alpha val="0"/>
                </a:srgbClr>
              </a:clrTo>
            </a:clrChange>
          </a:blip>
          <a:srcRect b="2353"/>
          <a:stretch>
            <a:fillRect/>
          </a:stretch>
        </p:blipFill>
        <p:spPr bwMode="auto">
          <a:xfrm>
            <a:off x="611560" y="1916832"/>
            <a:ext cx="7920880" cy="329932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1213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2013-02-12T11:18:39Z</dcterms:created>
  <dcterms:modified xsi:type="dcterms:W3CDTF">2013-02-12T16:18:10Z</dcterms:modified>
</cp:coreProperties>
</file>