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4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4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C04FF-B392-4AF8-A6C3-F18CFC30D0DE}" type="datetimeFigureOut">
              <a:rPr lang="ru-RU" smtClean="0"/>
              <a:pPr/>
              <a:t>17.01.2013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C2853-8BA7-42CC-8AE9-A548B7680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A9C8FB-261F-410B-B7A0-06CF63829B3A}" type="slidenum">
              <a:rPr lang="ru-RU"/>
              <a:pPr/>
              <a:t>1</a:t>
            </a:fld>
            <a:endParaRPr lang="ru-RU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C2640D-1DA9-4967-B38A-969E2CB5DF2F}" type="slidenum">
              <a:rPr lang="ru-RU"/>
              <a:pPr/>
              <a:t>5</a:t>
            </a:fld>
            <a:endParaRPr lang="ru-RU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С.М. Саврасова, Г.А. Ястребинецкий «Упражнения по планиметрии на готовых чертежах»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B175FA-B504-404D-A083-6CC8AC188B59}" type="slidenum">
              <a:rPr lang="ru-RU"/>
              <a:pPr/>
              <a:t>6</a:t>
            </a:fld>
            <a:endParaRPr lang="ru-RU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С.М. Саврасова, Г.А. Ястребинецкий «Упражнения по планиметрии на готовых чертежах»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B8D80-EB08-4D0D-B9AF-FC27A51340A7}" type="slidenum">
              <a:rPr lang="ru-RU"/>
              <a:pPr/>
              <a:t>7</a:t>
            </a:fld>
            <a:endParaRPr lang="ru-RU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С.М. Саврасова, Г.А. Ястребинецкий «Упражнения по планиметрии на готовых чертежах»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9883CC-EFD6-46FD-B753-210BB1905B98}" type="slidenum">
              <a:rPr lang="ru-RU"/>
              <a:pPr/>
              <a:t>8</a:t>
            </a:fld>
            <a:endParaRPr lang="ru-RU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С.М. Саврасова, Г.А. Ястребинецкий «Упражнения по планиметрии на готовых чертежах»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7044B3-A1D8-4923-AF79-96FFFE16B80B}" type="slidenum">
              <a:rPr lang="ru-RU"/>
              <a:pPr/>
              <a:t>9</a:t>
            </a:fld>
            <a:endParaRPr lang="ru-RU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С.М. Саврасова, Г.А. Ястребинецкий «Упражнения по планиметрии на готовых чертежах»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A44BC-301E-43BA-B6CC-FACD700B07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3FBA9-B50C-4197-A225-FCF2E700CA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DFDB1-A7CE-47B3-8B0E-BB1330C6C1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ED2A0-5040-479F-93F5-87233D5F79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E2ABA-CFE2-42DD-8745-2A641CE29C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549B4-4CF8-4AAE-821D-07D9E7D051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A7179-F099-4F17-BCA9-B3F5856083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5095F-5A47-4431-A200-23199843FA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4BA14-52C3-46FC-8CDB-9F642467E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60A58-20A2-4D32-9639-7FEAF23DFA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5D039-66D8-4BC9-B686-947DC24F8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bg1"/>
            </a:gs>
            <a:gs pos="100000">
              <a:srgbClr val="CC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A56FF5D-D061-4118-8A17-69527E540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27.gif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Relationship Id="rId14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21508" name="Freeform 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09" name="Freeform 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0" name="Freeform 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1" name="Freeform 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2" name="Freeform 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3" name="Freeform 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4" name="Freeform 1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5" name="Freeform 1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07" name="WordArt 16"/>
          <p:cNvSpPr>
            <a:spLocks noChangeArrowheads="1" noChangeShapeType="1" noTextEdit="1"/>
          </p:cNvSpPr>
          <p:nvPr/>
        </p:nvSpPr>
        <p:spPr bwMode="auto">
          <a:xfrm>
            <a:off x="467544" y="2060848"/>
            <a:ext cx="82296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600" b="1" kern="10" dirty="0" smtClean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CC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Отношение площадей</a:t>
            </a:r>
          </a:p>
          <a:p>
            <a:pPr algn="ctr"/>
            <a:r>
              <a:rPr lang="ru-RU" sz="6600" b="1" kern="10" dirty="0" smtClean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CC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Подобных треугольников</a:t>
            </a:r>
            <a:endParaRPr lang="ru-RU" sz="6600" b="1" kern="10" dirty="0">
              <a:ln w="3175">
                <a:solidFill>
                  <a:schemeClr val="tx1"/>
                </a:solidFill>
                <a:round/>
                <a:headEnd/>
                <a:tailEnd/>
              </a:ln>
              <a:solidFill>
                <a:srgbClr val="00CCFF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395288" y="457200"/>
            <a:ext cx="8497887" cy="1066800"/>
            <a:chOff x="249" y="164"/>
            <a:chExt cx="5353" cy="725"/>
          </a:xfrm>
        </p:grpSpPr>
        <p:sp>
          <p:nvSpPr>
            <p:cNvPr id="13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49" y="164"/>
              <a:ext cx="5353" cy="61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257DFF"/>
                  </a:solidFill>
                  <a:latin typeface="Arial"/>
                  <a:cs typeface="Arial"/>
                </a:rPr>
                <a:t>Савченко Е.М., учитель математики,  </a:t>
              </a:r>
            </a:p>
            <a:p>
              <a:pPr algn="ctr"/>
              <a:r>
                <a:rPr lang="ru-RU" sz="3600" kern="10" dirty="0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257DFF"/>
                  </a:solidFill>
                  <a:latin typeface="Arial"/>
                  <a:cs typeface="Arial"/>
                </a:rPr>
                <a:t>МОУ гимназия №      , г. Полярные Зори, Мурманской обл. </a:t>
              </a:r>
            </a:p>
          </p:txBody>
        </p:sp>
        <p:pic>
          <p:nvPicPr>
            <p:cNvPr id="14" name="Picture 15" descr="cif1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124182">
              <a:off x="1791" y="391"/>
              <a:ext cx="399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AutoShape 2"/>
          <p:cNvSpPr>
            <a:spLocks noChangeArrowheads="1"/>
          </p:cNvSpPr>
          <p:nvPr/>
        </p:nvSpPr>
        <p:spPr bwMode="auto">
          <a:xfrm flipV="1">
            <a:off x="3581400" y="3124200"/>
            <a:ext cx="4724400" cy="3048000"/>
          </a:xfrm>
          <a:prstGeom prst="triangle">
            <a:avLst>
              <a:gd name="adj" fmla="val 6407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2514600"/>
            <a:ext cx="3870325" cy="2971800"/>
            <a:chOff x="96" y="1401"/>
            <a:chExt cx="2438" cy="1872"/>
          </a:xfrm>
        </p:grpSpPr>
        <p:sp>
          <p:nvSpPr>
            <p:cNvPr id="19495" name="AutoShape 4"/>
            <p:cNvSpPr>
              <a:spLocks noChangeArrowheads="1"/>
            </p:cNvSpPr>
            <p:nvPr/>
          </p:nvSpPr>
          <p:spPr bwMode="auto">
            <a:xfrm>
              <a:off x="240" y="1593"/>
              <a:ext cx="2160" cy="1392"/>
            </a:xfrm>
            <a:prstGeom prst="triangle">
              <a:avLst>
                <a:gd name="adj" fmla="val 64074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96" name="Text Box 5"/>
            <p:cNvSpPr txBox="1">
              <a:spLocks noChangeArrowheads="1"/>
            </p:cNvSpPr>
            <p:nvPr/>
          </p:nvSpPr>
          <p:spPr bwMode="auto">
            <a:xfrm>
              <a:off x="96" y="2937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/>
                <a:t>А</a:t>
              </a:r>
            </a:p>
          </p:txBody>
        </p:sp>
        <p:sp>
          <p:nvSpPr>
            <p:cNvPr id="19497" name="Text Box 6"/>
            <p:cNvSpPr txBox="1">
              <a:spLocks noChangeArrowheads="1"/>
            </p:cNvSpPr>
            <p:nvPr/>
          </p:nvSpPr>
          <p:spPr bwMode="auto">
            <a:xfrm>
              <a:off x="1344" y="1401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/>
                <a:t>В</a:t>
              </a:r>
            </a:p>
          </p:txBody>
        </p:sp>
        <p:sp>
          <p:nvSpPr>
            <p:cNvPr id="19498" name="Text Box 7"/>
            <p:cNvSpPr txBox="1">
              <a:spLocks noChangeArrowheads="1"/>
            </p:cNvSpPr>
            <p:nvPr/>
          </p:nvSpPr>
          <p:spPr bwMode="auto">
            <a:xfrm>
              <a:off x="2256" y="2946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/>
                <a:t>С</a:t>
              </a:r>
            </a:p>
          </p:txBody>
        </p:sp>
      </p:grpSp>
      <p:sp>
        <p:nvSpPr>
          <p:cNvPr id="19468" name="Text Box 8"/>
          <p:cNvSpPr txBox="1">
            <a:spLocks noChangeArrowheads="1"/>
          </p:cNvSpPr>
          <p:nvPr/>
        </p:nvSpPr>
        <p:spPr bwMode="auto">
          <a:xfrm>
            <a:off x="3352800" y="25908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N</a:t>
            </a:r>
            <a:endParaRPr lang="ru-RU" sz="2800"/>
          </a:p>
        </p:txBody>
      </p:sp>
      <p:sp>
        <p:nvSpPr>
          <p:cNvPr id="154633" name="Text Box 9"/>
          <p:cNvSpPr txBox="1">
            <a:spLocks noChangeArrowheads="1"/>
          </p:cNvSpPr>
          <p:nvPr/>
        </p:nvSpPr>
        <p:spPr bwMode="auto">
          <a:xfrm>
            <a:off x="6019800" y="25908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32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70" name="Text Box 10"/>
          <p:cNvSpPr txBox="1">
            <a:spLocks noChangeArrowheads="1"/>
          </p:cNvSpPr>
          <p:nvPr/>
        </p:nvSpPr>
        <p:spPr bwMode="auto">
          <a:xfrm>
            <a:off x="6172200" y="60960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М</a:t>
            </a:r>
          </a:p>
        </p:txBody>
      </p:sp>
      <p:sp>
        <p:nvSpPr>
          <p:cNvPr id="19471" name="Text Box 11"/>
          <p:cNvSpPr txBox="1">
            <a:spLocks noChangeArrowheads="1"/>
          </p:cNvSpPr>
          <p:nvPr/>
        </p:nvSpPr>
        <p:spPr bwMode="auto">
          <a:xfrm>
            <a:off x="152400" y="76200"/>
            <a:ext cx="184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Доказать: </a:t>
            </a:r>
          </a:p>
        </p:txBody>
      </p:sp>
      <p:graphicFrame>
        <p:nvGraphicFramePr>
          <p:cNvPr id="154637" name="Object 13"/>
          <p:cNvGraphicFramePr>
            <a:graphicFrameLocks noChangeAspect="1"/>
          </p:cNvGraphicFramePr>
          <p:nvPr/>
        </p:nvGraphicFramePr>
        <p:xfrm>
          <a:off x="4114800" y="914400"/>
          <a:ext cx="534988" cy="1036638"/>
        </p:xfrm>
        <a:graphic>
          <a:graphicData uri="http://schemas.openxmlformats.org/presentationml/2006/ole">
            <p:oleObj spid="_x0000_s9218" name="Формула" r:id="rId3" imgW="203040" imgH="393480" progId="Equation.3">
              <p:embed/>
            </p:oleObj>
          </a:graphicData>
        </a:graphic>
      </p:graphicFrame>
      <p:graphicFrame>
        <p:nvGraphicFramePr>
          <p:cNvPr id="154638" name="Object 14"/>
          <p:cNvGraphicFramePr>
            <a:graphicFrameLocks noChangeAspect="1"/>
          </p:cNvGraphicFramePr>
          <p:nvPr/>
        </p:nvGraphicFramePr>
        <p:xfrm>
          <a:off x="4770438" y="941388"/>
          <a:ext cx="903287" cy="1036637"/>
        </p:xfrm>
        <a:graphic>
          <a:graphicData uri="http://schemas.openxmlformats.org/presentationml/2006/ole">
            <p:oleObj spid="_x0000_s9219" name="Формула" r:id="rId4" imgW="342720" imgH="393480" progId="Equation.3">
              <p:embed/>
            </p:oleObj>
          </a:graphicData>
        </a:graphic>
      </p:graphicFrame>
      <p:graphicFrame>
        <p:nvGraphicFramePr>
          <p:cNvPr id="154639" name="Object 15"/>
          <p:cNvGraphicFramePr>
            <a:graphicFrameLocks noChangeAspect="1"/>
          </p:cNvGraphicFramePr>
          <p:nvPr/>
        </p:nvGraphicFramePr>
        <p:xfrm>
          <a:off x="5761038" y="941388"/>
          <a:ext cx="901700" cy="1036637"/>
        </p:xfrm>
        <a:graphic>
          <a:graphicData uri="http://schemas.openxmlformats.org/presentationml/2006/ole">
            <p:oleObj spid="_x0000_s9220" name="Формула" r:id="rId5" imgW="342720" imgH="393480" progId="Equation.3">
              <p:embed/>
            </p:oleObj>
          </a:graphicData>
        </a:graphic>
      </p:graphicFrame>
      <p:sp>
        <p:nvSpPr>
          <p:cNvPr id="154640" name="Text Box 16"/>
          <p:cNvSpPr txBox="1">
            <a:spLocks noChangeArrowheads="1"/>
          </p:cNvSpPr>
          <p:nvPr/>
        </p:nvSpPr>
        <p:spPr bwMode="auto">
          <a:xfrm>
            <a:off x="6751638" y="1246188"/>
            <a:ext cx="113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Верно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752600" y="0"/>
            <a:ext cx="3013075" cy="519113"/>
            <a:chOff x="2208" y="1680"/>
            <a:chExt cx="1898" cy="327"/>
          </a:xfrm>
        </p:grpSpPr>
        <p:graphicFrame>
          <p:nvGraphicFramePr>
            <p:cNvPr id="19464" name="Object 18"/>
            <p:cNvGraphicFramePr>
              <a:graphicFrameLocks noChangeAspect="1"/>
            </p:cNvGraphicFramePr>
            <p:nvPr/>
          </p:nvGraphicFramePr>
          <p:xfrm>
            <a:off x="2208" y="1680"/>
            <a:ext cx="232" cy="273"/>
          </p:xfrm>
          <a:graphic>
            <a:graphicData uri="http://schemas.openxmlformats.org/presentationml/2006/ole">
              <p:oleObj spid="_x0000_s9224" name="Формула" r:id="rId6" imgW="139680" imgH="164880" progId="Equation.3">
                <p:embed/>
              </p:oleObj>
            </a:graphicData>
          </a:graphic>
        </p:graphicFrame>
        <p:sp>
          <p:nvSpPr>
            <p:cNvPr id="19492" name="Text Box 19"/>
            <p:cNvSpPr txBox="1">
              <a:spLocks noChangeArrowheads="1"/>
            </p:cNvSpPr>
            <p:nvPr/>
          </p:nvSpPr>
          <p:spPr bwMode="auto">
            <a:xfrm>
              <a:off x="2400" y="1680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ABC</a:t>
              </a:r>
              <a:endParaRPr lang="ru-RU" sz="2800"/>
            </a:p>
          </p:txBody>
        </p:sp>
        <p:sp>
          <p:nvSpPr>
            <p:cNvPr id="19493" name="Freeform 20"/>
            <p:cNvSpPr>
              <a:spLocks/>
            </p:cNvSpPr>
            <p:nvPr/>
          </p:nvSpPr>
          <p:spPr bwMode="auto">
            <a:xfrm rot="206182">
              <a:off x="3022" y="1775"/>
              <a:ext cx="290" cy="145"/>
            </a:xfrm>
            <a:custGeom>
              <a:avLst/>
              <a:gdLst>
                <a:gd name="T0" fmla="*/ 203 w 540"/>
                <a:gd name="T1" fmla="*/ 138 h 205"/>
                <a:gd name="T2" fmla="*/ 160 w 540"/>
                <a:gd name="T3" fmla="*/ 181 h 205"/>
                <a:gd name="T4" fmla="*/ 73 w 540"/>
                <a:gd name="T5" fmla="*/ 199 h 205"/>
                <a:gd name="T6" fmla="*/ 11 w 540"/>
                <a:gd name="T7" fmla="*/ 148 h 205"/>
                <a:gd name="T8" fmla="*/ 11 w 540"/>
                <a:gd name="T9" fmla="*/ 66 h 205"/>
                <a:gd name="T10" fmla="*/ 68 w 540"/>
                <a:gd name="T11" fmla="*/ 26 h 205"/>
                <a:gd name="T12" fmla="*/ 160 w 540"/>
                <a:gd name="T13" fmla="*/ 39 h 205"/>
                <a:gd name="T14" fmla="*/ 285 w 540"/>
                <a:gd name="T15" fmla="*/ 110 h 205"/>
                <a:gd name="T16" fmla="*/ 378 w 540"/>
                <a:gd name="T17" fmla="*/ 172 h 205"/>
                <a:gd name="T18" fmla="*/ 485 w 540"/>
                <a:gd name="T19" fmla="*/ 167 h 205"/>
                <a:gd name="T20" fmla="*/ 535 w 540"/>
                <a:gd name="T21" fmla="*/ 113 h 205"/>
                <a:gd name="T22" fmla="*/ 517 w 540"/>
                <a:gd name="T23" fmla="*/ 31 h 205"/>
                <a:gd name="T24" fmla="*/ 433 w 540"/>
                <a:gd name="T25" fmla="*/ 3 h 205"/>
                <a:gd name="T26" fmla="*/ 348 w 540"/>
                <a:gd name="T27" fmla="*/ 49 h 20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0"/>
                <a:gd name="T43" fmla="*/ 0 h 205"/>
                <a:gd name="T44" fmla="*/ 540 w 540"/>
                <a:gd name="T45" fmla="*/ 205 h 20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0" h="205">
                  <a:moveTo>
                    <a:pt x="203" y="138"/>
                  </a:moveTo>
                  <a:cubicBezTo>
                    <a:pt x="196" y="145"/>
                    <a:pt x="182" y="171"/>
                    <a:pt x="160" y="181"/>
                  </a:cubicBezTo>
                  <a:cubicBezTo>
                    <a:pt x="139" y="191"/>
                    <a:pt x="98" y="205"/>
                    <a:pt x="73" y="199"/>
                  </a:cubicBezTo>
                  <a:cubicBezTo>
                    <a:pt x="48" y="194"/>
                    <a:pt x="21" y="170"/>
                    <a:pt x="11" y="148"/>
                  </a:cubicBezTo>
                  <a:cubicBezTo>
                    <a:pt x="0" y="126"/>
                    <a:pt x="1" y="86"/>
                    <a:pt x="11" y="66"/>
                  </a:cubicBezTo>
                  <a:cubicBezTo>
                    <a:pt x="20" y="45"/>
                    <a:pt x="43" y="31"/>
                    <a:pt x="68" y="26"/>
                  </a:cubicBezTo>
                  <a:cubicBezTo>
                    <a:pt x="93" y="22"/>
                    <a:pt x="124" y="24"/>
                    <a:pt x="160" y="39"/>
                  </a:cubicBezTo>
                  <a:cubicBezTo>
                    <a:pt x="197" y="53"/>
                    <a:pt x="249" y="88"/>
                    <a:pt x="285" y="110"/>
                  </a:cubicBezTo>
                  <a:cubicBezTo>
                    <a:pt x="322" y="133"/>
                    <a:pt x="345" y="162"/>
                    <a:pt x="378" y="172"/>
                  </a:cubicBezTo>
                  <a:cubicBezTo>
                    <a:pt x="411" y="182"/>
                    <a:pt x="459" y="177"/>
                    <a:pt x="485" y="167"/>
                  </a:cubicBezTo>
                  <a:cubicBezTo>
                    <a:pt x="511" y="158"/>
                    <a:pt x="530" y="136"/>
                    <a:pt x="535" y="113"/>
                  </a:cubicBezTo>
                  <a:cubicBezTo>
                    <a:pt x="540" y="90"/>
                    <a:pt x="534" y="49"/>
                    <a:pt x="517" y="31"/>
                  </a:cubicBezTo>
                  <a:cubicBezTo>
                    <a:pt x="500" y="13"/>
                    <a:pt x="461" y="0"/>
                    <a:pt x="433" y="3"/>
                  </a:cubicBezTo>
                  <a:cubicBezTo>
                    <a:pt x="405" y="6"/>
                    <a:pt x="366" y="40"/>
                    <a:pt x="348" y="4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9465" name="Object 21"/>
            <p:cNvGraphicFramePr>
              <a:graphicFrameLocks noChangeAspect="1"/>
            </p:cNvGraphicFramePr>
            <p:nvPr/>
          </p:nvGraphicFramePr>
          <p:xfrm>
            <a:off x="3312" y="1680"/>
            <a:ext cx="232" cy="273"/>
          </p:xfrm>
          <a:graphic>
            <a:graphicData uri="http://schemas.openxmlformats.org/presentationml/2006/ole">
              <p:oleObj spid="_x0000_s9225" name="Формула" r:id="rId7" imgW="139680" imgH="164880" progId="Equation.3">
                <p:embed/>
              </p:oleObj>
            </a:graphicData>
          </a:graphic>
        </p:graphicFrame>
        <p:sp>
          <p:nvSpPr>
            <p:cNvPr id="19494" name="Text Box 22"/>
            <p:cNvSpPr txBox="1">
              <a:spLocks noChangeArrowheads="1"/>
            </p:cNvSpPr>
            <p:nvPr/>
          </p:nvSpPr>
          <p:spPr bwMode="auto">
            <a:xfrm>
              <a:off x="3504" y="1680"/>
              <a:ext cx="60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NMF</a:t>
              </a:r>
              <a:endParaRPr lang="ru-RU" sz="2800"/>
            </a:p>
          </p:txBody>
        </p:sp>
      </p:grpSp>
      <p:sp>
        <p:nvSpPr>
          <p:cNvPr id="154647" name="Text Box 23"/>
          <p:cNvSpPr txBox="1">
            <a:spLocks noChangeArrowheads="1"/>
          </p:cNvSpPr>
          <p:nvPr/>
        </p:nvSpPr>
        <p:spPr bwMode="auto">
          <a:xfrm>
            <a:off x="3124200" y="36576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</a:p>
        </p:txBody>
      </p:sp>
      <p:sp>
        <p:nvSpPr>
          <p:cNvPr id="154648" name="Text Box 24"/>
          <p:cNvSpPr txBox="1">
            <a:spLocks noChangeArrowheads="1"/>
          </p:cNvSpPr>
          <p:nvPr/>
        </p:nvSpPr>
        <p:spPr bwMode="auto">
          <a:xfrm>
            <a:off x="1066800" y="35052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sp>
        <p:nvSpPr>
          <p:cNvPr id="154649" name="Text Box 25"/>
          <p:cNvSpPr txBox="1">
            <a:spLocks noChangeArrowheads="1"/>
          </p:cNvSpPr>
          <p:nvPr/>
        </p:nvSpPr>
        <p:spPr bwMode="auto">
          <a:xfrm>
            <a:off x="1828800" y="50292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</a:p>
        </p:txBody>
      </p:sp>
      <p:sp>
        <p:nvSpPr>
          <p:cNvPr id="154650" name="Text Box 26"/>
          <p:cNvSpPr txBox="1">
            <a:spLocks noChangeArrowheads="1"/>
          </p:cNvSpPr>
          <p:nvPr/>
        </p:nvSpPr>
        <p:spPr bwMode="auto">
          <a:xfrm>
            <a:off x="4648200" y="45720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16</a:t>
            </a:r>
          </a:p>
        </p:txBody>
      </p:sp>
      <p:sp>
        <p:nvSpPr>
          <p:cNvPr id="154651" name="Text Box 27"/>
          <p:cNvSpPr txBox="1">
            <a:spLocks noChangeArrowheads="1"/>
          </p:cNvSpPr>
          <p:nvPr/>
        </p:nvSpPr>
        <p:spPr bwMode="auto">
          <a:xfrm>
            <a:off x="7419975" y="43434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24</a:t>
            </a:r>
          </a:p>
        </p:txBody>
      </p:sp>
      <p:sp>
        <p:nvSpPr>
          <p:cNvPr id="19479" name="Text Box 28"/>
          <p:cNvSpPr txBox="1">
            <a:spLocks noChangeArrowheads="1"/>
          </p:cNvSpPr>
          <p:nvPr/>
        </p:nvSpPr>
        <p:spPr bwMode="auto">
          <a:xfrm>
            <a:off x="8382000" y="26670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F</a:t>
            </a:r>
            <a:endParaRPr lang="ru-RU" sz="2800"/>
          </a:p>
        </p:txBody>
      </p:sp>
      <p:sp>
        <p:nvSpPr>
          <p:cNvPr id="19480" name="Text Box 29"/>
          <p:cNvSpPr txBox="1">
            <a:spLocks noChangeArrowheads="1"/>
          </p:cNvSpPr>
          <p:nvPr/>
        </p:nvSpPr>
        <p:spPr bwMode="auto">
          <a:xfrm>
            <a:off x="6248400" y="5486400"/>
            <a:ext cx="63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81</a:t>
            </a:r>
            <a:r>
              <a:rPr lang="en-US" sz="2400" b="1" baseline="30000">
                <a:solidFill>
                  <a:srgbClr val="660066"/>
                </a:solidFill>
              </a:rPr>
              <a:t>0</a:t>
            </a:r>
            <a:endParaRPr lang="ru-RU" sz="2400" b="1">
              <a:solidFill>
                <a:srgbClr val="660066"/>
              </a:solidFill>
            </a:endParaRPr>
          </a:p>
        </p:txBody>
      </p:sp>
      <p:sp>
        <p:nvSpPr>
          <p:cNvPr id="154654" name="Text Box 30"/>
          <p:cNvSpPr txBox="1">
            <a:spLocks noChangeArrowheads="1"/>
          </p:cNvSpPr>
          <p:nvPr/>
        </p:nvSpPr>
        <p:spPr bwMode="auto">
          <a:xfrm>
            <a:off x="7543800" y="3124200"/>
            <a:ext cx="63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60</a:t>
            </a:r>
            <a:r>
              <a:rPr lang="en-US" sz="2400" b="1" baseline="30000">
                <a:solidFill>
                  <a:srgbClr val="660066"/>
                </a:solidFill>
              </a:rPr>
              <a:t>0</a:t>
            </a:r>
            <a:endParaRPr lang="ru-RU" sz="2400" b="1">
              <a:solidFill>
                <a:srgbClr val="660066"/>
              </a:solidFill>
            </a:endParaRPr>
          </a:p>
        </p:txBody>
      </p:sp>
      <p:sp>
        <p:nvSpPr>
          <p:cNvPr id="19482" name="Text Box 31"/>
          <p:cNvSpPr txBox="1">
            <a:spLocks noChangeArrowheads="1"/>
          </p:cNvSpPr>
          <p:nvPr/>
        </p:nvSpPr>
        <p:spPr bwMode="auto">
          <a:xfrm>
            <a:off x="2133600" y="3048000"/>
            <a:ext cx="63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81</a:t>
            </a:r>
            <a:r>
              <a:rPr lang="en-US" sz="2400" b="1" baseline="30000">
                <a:solidFill>
                  <a:srgbClr val="660066"/>
                </a:solidFill>
              </a:rPr>
              <a:t>0</a:t>
            </a:r>
            <a:endParaRPr lang="ru-RU" sz="2400" b="1">
              <a:solidFill>
                <a:srgbClr val="660066"/>
              </a:solidFill>
            </a:endParaRPr>
          </a:p>
        </p:txBody>
      </p:sp>
      <p:sp>
        <p:nvSpPr>
          <p:cNvPr id="154656" name="Text Box 32"/>
          <p:cNvSpPr txBox="1">
            <a:spLocks noChangeArrowheads="1"/>
          </p:cNvSpPr>
          <p:nvPr/>
        </p:nvSpPr>
        <p:spPr bwMode="auto">
          <a:xfrm>
            <a:off x="3886200" y="3124200"/>
            <a:ext cx="63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39</a:t>
            </a:r>
            <a:r>
              <a:rPr lang="en-US" sz="2400" b="1" baseline="3000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400" b="1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54657" name="Object 33"/>
          <p:cNvGraphicFramePr>
            <a:graphicFrameLocks noChangeAspect="1"/>
          </p:cNvGraphicFramePr>
          <p:nvPr/>
        </p:nvGraphicFramePr>
        <p:xfrm>
          <a:off x="152400" y="609600"/>
          <a:ext cx="1828800" cy="449263"/>
        </p:xfrm>
        <a:graphic>
          <a:graphicData uri="http://schemas.openxmlformats.org/presentationml/2006/ole">
            <p:oleObj spid="_x0000_s9221" name="Формула" r:id="rId8" imgW="672840" imgH="164880" progId="Equation.3">
              <p:embed/>
            </p:oleObj>
          </a:graphicData>
        </a:graphic>
      </p:graphicFrame>
      <p:graphicFrame>
        <p:nvGraphicFramePr>
          <p:cNvPr id="154658" name="Object 34"/>
          <p:cNvGraphicFramePr>
            <a:graphicFrameLocks noChangeAspect="1"/>
          </p:cNvGraphicFramePr>
          <p:nvPr/>
        </p:nvGraphicFramePr>
        <p:xfrm>
          <a:off x="228600" y="1219200"/>
          <a:ext cx="1725613" cy="484188"/>
        </p:xfrm>
        <a:graphic>
          <a:graphicData uri="http://schemas.openxmlformats.org/presentationml/2006/ole">
            <p:oleObj spid="_x0000_s9222" name="Формула" r:id="rId9" imgW="634680" imgH="177480" progId="Equation.3">
              <p:embed/>
            </p:oleObj>
          </a:graphicData>
        </a:graphic>
      </p:graphicFrame>
      <p:graphicFrame>
        <p:nvGraphicFramePr>
          <p:cNvPr id="154659" name="Object 35"/>
          <p:cNvGraphicFramePr>
            <a:graphicFrameLocks noChangeAspect="1"/>
          </p:cNvGraphicFramePr>
          <p:nvPr/>
        </p:nvGraphicFramePr>
        <p:xfrm>
          <a:off x="228600" y="1828800"/>
          <a:ext cx="1758950" cy="484188"/>
        </p:xfrm>
        <a:graphic>
          <a:graphicData uri="http://schemas.openxmlformats.org/presentationml/2006/ole">
            <p:oleObj spid="_x0000_s9223" name="Формула" r:id="rId10" imgW="647640" imgH="177480" progId="Equation.3">
              <p:embed/>
            </p:oleObj>
          </a:graphicData>
        </a:graphic>
      </p:graphicFrame>
      <p:sp>
        <p:nvSpPr>
          <p:cNvPr id="154660" name="Text Box 36"/>
          <p:cNvSpPr txBox="1">
            <a:spLocks noChangeArrowheads="1"/>
          </p:cNvSpPr>
          <p:nvPr/>
        </p:nvSpPr>
        <p:spPr bwMode="auto">
          <a:xfrm>
            <a:off x="533400" y="4648200"/>
            <a:ext cx="63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39</a:t>
            </a:r>
            <a:r>
              <a:rPr lang="en-US" sz="2400" b="1" baseline="30000">
                <a:solidFill>
                  <a:srgbClr val="660066"/>
                </a:solidFill>
              </a:rPr>
              <a:t>0</a:t>
            </a:r>
            <a:endParaRPr lang="ru-RU" sz="2400" b="1">
              <a:solidFill>
                <a:srgbClr val="660066"/>
              </a:solidFill>
            </a:endParaRPr>
          </a:p>
        </p:txBody>
      </p:sp>
      <p:sp>
        <p:nvSpPr>
          <p:cNvPr id="154661" name="Text Box 37"/>
          <p:cNvSpPr txBox="1">
            <a:spLocks noChangeArrowheads="1"/>
          </p:cNvSpPr>
          <p:nvPr/>
        </p:nvSpPr>
        <p:spPr bwMode="auto">
          <a:xfrm>
            <a:off x="3021013" y="4648200"/>
            <a:ext cx="636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60</a:t>
            </a:r>
            <a:r>
              <a:rPr lang="en-US" sz="2400" b="1" baseline="3000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400" b="1">
              <a:solidFill>
                <a:srgbClr val="00CC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54662" name="Picture 38" descr="anim092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828928">
            <a:off x="1447800" y="3810000"/>
            <a:ext cx="180022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663" name="Picture 39" descr="anim092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-1812643">
            <a:off x="5867400" y="3505200"/>
            <a:ext cx="180022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664" name="Picture 40" descr="anim092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9771072" flipH="1">
            <a:off x="838200" y="3886200"/>
            <a:ext cx="180022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665" name="Picture 41" descr="anim092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267197" flipH="1">
            <a:off x="4267200" y="3276600"/>
            <a:ext cx="180022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666" name="Picture 42" descr="anim092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-4518616">
            <a:off x="1340644" y="3764756"/>
            <a:ext cx="180022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667" name="Picture 43" descr="anim092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4518616" flipV="1">
            <a:off x="5455444" y="4298156"/>
            <a:ext cx="180022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4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4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4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4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4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4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4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4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46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46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46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46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46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46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46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46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546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4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4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5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fill="hold"/>
                                        <p:tgtEl>
                                          <p:spTgt spid="1546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4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4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8.51852E-6 L -0.075 0.05555 " pathEditMode="relative" ptsTypes="AA">
                                      <p:cBhvr>
                                        <p:cTn id="70" dur="2000" fill="hold"/>
                                        <p:tgtEl>
                                          <p:spTgt spid="1546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1546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1546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6" presetID="8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7" dur="500" fill="hold"/>
                                        <p:tgtEl>
                                          <p:spTgt spid="1546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8" presetID="8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9" dur="500" fill="hold"/>
                                        <p:tgtEl>
                                          <p:spTgt spid="1546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154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15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154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54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54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96296E-6 L 0.04167 -0.02222 " pathEditMode="relative" ptsTypes="AA">
                                      <p:cBhvr>
                                        <p:cTn id="103" dur="2000" fill="hold"/>
                                        <p:tgtEl>
                                          <p:spTgt spid="1546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59259E-6 L 0.16823 0.0956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1546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8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8" dur="500" fill="hold"/>
                                        <p:tgtEl>
                                          <p:spTgt spid="1546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9" presetID="8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0" dur="500" fill="hold"/>
                                        <p:tgtEl>
                                          <p:spTgt spid="1546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2000" fill="hold"/>
                                        <p:tgtEl>
                                          <p:spTgt spid="1546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2000" fill="hold"/>
                                        <p:tgtEl>
                                          <p:spTgt spid="1546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154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154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15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54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54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11111E-6 L -0.00833 -0.1 " pathEditMode="relative" ptsTypes="AA">
                                      <p:cBhvr>
                                        <p:cTn id="138" dur="2000" fill="hold"/>
                                        <p:tgtEl>
                                          <p:spTgt spid="1546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000"/>
                            </p:stCondLst>
                            <p:childTnLst>
                              <p:par>
                                <p:cTn id="140" presetID="8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1" dur="500" fill="hold"/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2" presetID="8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3" dur="500" fill="hold"/>
                                        <p:tgtEl>
                                          <p:spTgt spid="1546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500" fill="hold"/>
                                        <p:tgtEl>
                                          <p:spTgt spid="1546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2000"/>
                                        <p:tgtEl>
                                          <p:spTgt spid="154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000"/>
                                        <p:tgtEl>
                                          <p:spTgt spid="154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54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54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0" dur="1000"/>
                                        <p:tgtEl>
                                          <p:spTgt spid="15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54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54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7" dur="1000"/>
                                        <p:tgtEl>
                                          <p:spTgt spid="15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3" grpId="0"/>
      <p:bldP spid="154633" grpId="1"/>
      <p:bldP spid="154640" grpId="0"/>
      <p:bldP spid="154647" grpId="0"/>
      <p:bldP spid="154647" grpId="1"/>
      <p:bldP spid="154648" grpId="0"/>
      <p:bldP spid="154648" grpId="1"/>
      <p:bldP spid="154649" grpId="0"/>
      <p:bldP spid="154649" grpId="1"/>
      <p:bldP spid="154650" grpId="0"/>
      <p:bldP spid="154650" grpId="1"/>
      <p:bldP spid="154651" grpId="0"/>
      <p:bldP spid="154651" grpId="1"/>
      <p:bldP spid="154654" grpId="0"/>
      <p:bldP spid="154656" grpId="0"/>
      <p:bldP spid="154660" grpId="0"/>
      <p:bldP spid="1546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ext Box 2"/>
          <p:cNvSpPr txBox="1">
            <a:spLocks noChangeArrowheads="1"/>
          </p:cNvSpPr>
          <p:nvPr/>
        </p:nvSpPr>
        <p:spPr bwMode="auto">
          <a:xfrm>
            <a:off x="0" y="76200"/>
            <a:ext cx="9067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Повторение.</a:t>
            </a:r>
            <a:r>
              <a:rPr lang="ru-RU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endParaRPr lang="ru-RU" sz="2400" b="1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Если угол одного треугольника равен углу другого треугольника, то площади этих треугольников относятся как произведения сторон, заключающих равные углы.</a:t>
            </a:r>
          </a:p>
        </p:txBody>
      </p:sp>
      <p:sp>
        <p:nvSpPr>
          <p:cNvPr id="11268" name="Freeform 3"/>
          <p:cNvSpPr>
            <a:spLocks/>
          </p:cNvSpPr>
          <p:nvPr/>
        </p:nvSpPr>
        <p:spPr bwMode="auto">
          <a:xfrm>
            <a:off x="3492500" y="2097088"/>
            <a:ext cx="4597400" cy="4013200"/>
          </a:xfrm>
          <a:custGeom>
            <a:avLst/>
            <a:gdLst>
              <a:gd name="T0" fmla="*/ 2896 w 2896"/>
              <a:gd name="T1" fmla="*/ 0 h 2528"/>
              <a:gd name="T2" fmla="*/ 0 w 2896"/>
              <a:gd name="T3" fmla="*/ 2368 h 2528"/>
              <a:gd name="T4" fmla="*/ 1984 w 2896"/>
              <a:gd name="T5" fmla="*/ 2528 h 2528"/>
              <a:gd name="T6" fmla="*/ 2896 w 2896"/>
              <a:gd name="T7" fmla="*/ 0 h 2528"/>
              <a:gd name="T8" fmla="*/ 0 60000 65536"/>
              <a:gd name="T9" fmla="*/ 0 60000 65536"/>
              <a:gd name="T10" fmla="*/ 0 60000 65536"/>
              <a:gd name="T11" fmla="*/ 0 60000 65536"/>
              <a:gd name="T12" fmla="*/ 0 w 2896"/>
              <a:gd name="T13" fmla="*/ 0 h 2528"/>
              <a:gd name="T14" fmla="*/ 2896 w 2896"/>
              <a:gd name="T15" fmla="*/ 2528 h 2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96" h="2528">
                <a:moveTo>
                  <a:pt x="2896" y="0"/>
                </a:moveTo>
                <a:lnTo>
                  <a:pt x="0" y="2368"/>
                </a:lnTo>
                <a:lnTo>
                  <a:pt x="1984" y="2528"/>
                </a:lnTo>
                <a:lnTo>
                  <a:pt x="2896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6D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3048000" y="5638800"/>
            <a:ext cx="914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</a:rPr>
              <a:t>А</a:t>
            </a:r>
            <a:r>
              <a:rPr lang="ru-RU" sz="2800" b="1" baseline="-25000">
                <a:solidFill>
                  <a:srgbClr val="FF0000"/>
                </a:solidFill>
              </a:rPr>
              <a:t>1</a:t>
            </a: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6477000" y="6019800"/>
            <a:ext cx="914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</a:rPr>
              <a:t>В</a:t>
            </a:r>
            <a:r>
              <a:rPr lang="ru-RU" sz="2800" b="1" baseline="-25000">
                <a:solidFill>
                  <a:srgbClr val="FF0000"/>
                </a:solidFill>
              </a:rPr>
              <a:t>1</a:t>
            </a: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7772400" y="1676400"/>
            <a:ext cx="914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</a:rPr>
              <a:t>С</a:t>
            </a:r>
            <a:r>
              <a:rPr lang="ru-RU" sz="2800" b="1" baseline="-25000">
                <a:solidFill>
                  <a:srgbClr val="FF0000"/>
                </a:solidFill>
              </a:rPr>
              <a:t>1</a:t>
            </a:r>
            <a:endParaRPr lang="ru-RU" sz="2800" b="1">
              <a:solidFill>
                <a:srgbClr val="FF0000"/>
              </a:solidFill>
            </a:endParaRPr>
          </a:p>
        </p:txBody>
      </p:sp>
      <p:graphicFrame>
        <p:nvGraphicFramePr>
          <p:cNvPr id="152583" name="Object 7"/>
          <p:cNvGraphicFramePr>
            <a:graphicFrameLocks noChangeAspect="1"/>
          </p:cNvGraphicFramePr>
          <p:nvPr/>
        </p:nvGraphicFramePr>
        <p:xfrm>
          <a:off x="990600" y="1752600"/>
          <a:ext cx="3592513" cy="1331913"/>
        </p:xfrm>
        <a:graphic>
          <a:graphicData uri="http://schemas.openxmlformats.org/presentationml/2006/ole">
            <p:oleObj spid="_x0000_s1026" name="Формула" r:id="rId3" imgW="1231560" imgH="457200" progId="Equation.3">
              <p:embed/>
            </p:oleObj>
          </a:graphicData>
        </a:graphic>
      </p:graphicFrame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1487488"/>
            <a:ext cx="5410200" cy="4343400"/>
            <a:chOff x="96" y="0"/>
            <a:chExt cx="3408" cy="2736"/>
          </a:xfrm>
        </p:grpSpPr>
        <p:sp>
          <p:nvSpPr>
            <p:cNvPr id="11274" name="AutoShape 9"/>
            <p:cNvSpPr>
              <a:spLocks noChangeArrowheads="1"/>
            </p:cNvSpPr>
            <p:nvPr/>
          </p:nvSpPr>
          <p:spPr bwMode="auto">
            <a:xfrm rot="8460579">
              <a:off x="528" y="720"/>
              <a:ext cx="2112" cy="2016"/>
            </a:xfrm>
            <a:prstGeom prst="rtTriangle">
              <a:avLst/>
            </a:prstGeom>
            <a:solidFill>
              <a:srgbClr val="00FFFF">
                <a:alpha val="70979"/>
              </a:srgb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5" name="Text Box 10"/>
            <p:cNvSpPr txBox="1">
              <a:spLocks noChangeArrowheads="1"/>
            </p:cNvSpPr>
            <p:nvPr/>
          </p:nvSpPr>
          <p:spPr bwMode="auto">
            <a:xfrm>
              <a:off x="2928" y="1776"/>
              <a:ext cx="576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ru-RU" sz="2800">
                  <a:solidFill>
                    <a:srgbClr val="0000FF"/>
                  </a:solidFill>
                </a:rPr>
                <a:t>В</a:t>
              </a:r>
            </a:p>
          </p:txBody>
        </p:sp>
        <p:sp>
          <p:nvSpPr>
            <p:cNvPr id="11276" name="Text Box 11"/>
            <p:cNvSpPr txBox="1">
              <a:spLocks noChangeArrowheads="1"/>
            </p:cNvSpPr>
            <p:nvPr/>
          </p:nvSpPr>
          <p:spPr bwMode="auto">
            <a:xfrm>
              <a:off x="1440" y="0"/>
              <a:ext cx="278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0000FF"/>
                  </a:solidFill>
                </a:rPr>
                <a:t>С</a:t>
              </a:r>
            </a:p>
          </p:txBody>
        </p:sp>
        <p:sp>
          <p:nvSpPr>
            <p:cNvPr id="11277" name="Text Box 12"/>
            <p:cNvSpPr txBox="1">
              <a:spLocks noChangeArrowheads="1"/>
            </p:cNvSpPr>
            <p:nvPr/>
          </p:nvSpPr>
          <p:spPr bwMode="auto">
            <a:xfrm>
              <a:off x="96" y="1584"/>
              <a:ext cx="265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0000FF"/>
                  </a:solidFill>
                </a:rPr>
                <a:t>А</a:t>
              </a:r>
            </a:p>
          </p:txBody>
        </p:sp>
      </p:grpSp>
      <p:sp>
        <p:nvSpPr>
          <p:cNvPr id="11273" name="Freeform 13"/>
          <p:cNvSpPr>
            <a:spLocks/>
          </p:cNvSpPr>
          <p:nvPr/>
        </p:nvSpPr>
        <p:spPr bwMode="auto">
          <a:xfrm>
            <a:off x="6642100" y="2173288"/>
            <a:ext cx="1422400" cy="3911600"/>
          </a:xfrm>
          <a:custGeom>
            <a:avLst/>
            <a:gdLst>
              <a:gd name="T0" fmla="*/ 896 w 896"/>
              <a:gd name="T1" fmla="*/ 0 h 2464"/>
              <a:gd name="T2" fmla="*/ 0 w 896"/>
              <a:gd name="T3" fmla="*/ 2464 h 2464"/>
              <a:gd name="T4" fmla="*/ 0 60000 65536"/>
              <a:gd name="T5" fmla="*/ 0 60000 65536"/>
              <a:gd name="T6" fmla="*/ 0 w 896"/>
              <a:gd name="T7" fmla="*/ 0 h 2464"/>
              <a:gd name="T8" fmla="*/ 896 w 896"/>
              <a:gd name="T9" fmla="*/ 2464 h 24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96" h="2464">
                <a:moveTo>
                  <a:pt x="896" y="0"/>
                </a:moveTo>
                <a:lnTo>
                  <a:pt x="0" y="2464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6.93889E-18 L 0.375 0.26666 " pathEditMode="relative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152400" y="2489200"/>
            <a:ext cx="4864100" cy="3724275"/>
            <a:chOff x="96" y="1568"/>
            <a:chExt cx="3064" cy="2346"/>
          </a:xfrm>
        </p:grpSpPr>
        <p:grpSp>
          <p:nvGrpSpPr>
            <p:cNvPr id="3" name="Group 63"/>
            <p:cNvGrpSpPr>
              <a:grpSpLocks/>
            </p:cNvGrpSpPr>
            <p:nvPr/>
          </p:nvGrpSpPr>
          <p:grpSpPr bwMode="auto">
            <a:xfrm>
              <a:off x="152" y="1568"/>
              <a:ext cx="3008" cy="696"/>
              <a:chOff x="152" y="1568"/>
              <a:chExt cx="3008" cy="696"/>
            </a:xfrm>
          </p:grpSpPr>
          <p:sp>
            <p:nvSpPr>
              <p:cNvPr id="12318" name="Freeform 62"/>
              <p:cNvSpPr>
                <a:spLocks/>
              </p:cNvSpPr>
              <p:nvPr/>
            </p:nvSpPr>
            <p:spPr bwMode="auto">
              <a:xfrm>
                <a:off x="2304" y="1728"/>
                <a:ext cx="856" cy="536"/>
              </a:xfrm>
              <a:custGeom>
                <a:avLst/>
                <a:gdLst>
                  <a:gd name="T0" fmla="*/ 0 w 856"/>
                  <a:gd name="T1" fmla="*/ 536 h 536"/>
                  <a:gd name="T2" fmla="*/ 832 w 856"/>
                  <a:gd name="T3" fmla="*/ 520 h 536"/>
                  <a:gd name="T4" fmla="*/ 856 w 856"/>
                  <a:gd name="T5" fmla="*/ 320 h 536"/>
                  <a:gd name="T6" fmla="*/ 808 w 856"/>
                  <a:gd name="T7" fmla="*/ 128 h 536"/>
                  <a:gd name="T8" fmla="*/ 744 w 856"/>
                  <a:gd name="T9" fmla="*/ 0 h 536"/>
                  <a:gd name="T10" fmla="*/ 624 w 856"/>
                  <a:gd name="T11" fmla="*/ 24 h 536"/>
                  <a:gd name="T12" fmla="*/ 0 w 856"/>
                  <a:gd name="T13" fmla="*/ 536 h 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6"/>
                  <a:gd name="T22" fmla="*/ 0 h 536"/>
                  <a:gd name="T23" fmla="*/ 856 w 856"/>
                  <a:gd name="T24" fmla="*/ 536 h 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6" h="536">
                    <a:moveTo>
                      <a:pt x="0" y="536"/>
                    </a:moveTo>
                    <a:lnTo>
                      <a:pt x="832" y="520"/>
                    </a:lnTo>
                    <a:lnTo>
                      <a:pt x="856" y="320"/>
                    </a:lnTo>
                    <a:lnTo>
                      <a:pt x="808" y="128"/>
                    </a:lnTo>
                    <a:lnTo>
                      <a:pt x="744" y="0"/>
                    </a:lnTo>
                    <a:lnTo>
                      <a:pt x="624" y="24"/>
                    </a:lnTo>
                    <a:lnTo>
                      <a:pt x="0" y="53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FF00"/>
                  </a:gs>
                  <a:gs pos="100000">
                    <a:schemeClr val="bg1"/>
                  </a:gs>
                </a:gsLst>
                <a:path path="rect">
                  <a:fillToRect t="100000" r="10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19" name="Freeform 61"/>
              <p:cNvSpPr>
                <a:spLocks/>
              </p:cNvSpPr>
              <p:nvPr/>
            </p:nvSpPr>
            <p:spPr bwMode="auto">
              <a:xfrm>
                <a:off x="152" y="1568"/>
                <a:ext cx="856" cy="536"/>
              </a:xfrm>
              <a:custGeom>
                <a:avLst/>
                <a:gdLst>
                  <a:gd name="T0" fmla="*/ 0 w 856"/>
                  <a:gd name="T1" fmla="*/ 536 h 536"/>
                  <a:gd name="T2" fmla="*/ 832 w 856"/>
                  <a:gd name="T3" fmla="*/ 520 h 536"/>
                  <a:gd name="T4" fmla="*/ 856 w 856"/>
                  <a:gd name="T5" fmla="*/ 320 h 536"/>
                  <a:gd name="T6" fmla="*/ 808 w 856"/>
                  <a:gd name="T7" fmla="*/ 128 h 536"/>
                  <a:gd name="T8" fmla="*/ 744 w 856"/>
                  <a:gd name="T9" fmla="*/ 0 h 536"/>
                  <a:gd name="T10" fmla="*/ 624 w 856"/>
                  <a:gd name="T11" fmla="*/ 24 h 536"/>
                  <a:gd name="T12" fmla="*/ 0 w 856"/>
                  <a:gd name="T13" fmla="*/ 536 h 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6"/>
                  <a:gd name="T22" fmla="*/ 0 h 536"/>
                  <a:gd name="T23" fmla="*/ 856 w 856"/>
                  <a:gd name="T24" fmla="*/ 536 h 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6" h="536">
                    <a:moveTo>
                      <a:pt x="0" y="536"/>
                    </a:moveTo>
                    <a:lnTo>
                      <a:pt x="832" y="520"/>
                    </a:lnTo>
                    <a:lnTo>
                      <a:pt x="856" y="320"/>
                    </a:lnTo>
                    <a:lnTo>
                      <a:pt x="808" y="128"/>
                    </a:lnTo>
                    <a:lnTo>
                      <a:pt x="744" y="0"/>
                    </a:lnTo>
                    <a:lnTo>
                      <a:pt x="624" y="24"/>
                    </a:lnTo>
                    <a:lnTo>
                      <a:pt x="0" y="53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FF00"/>
                  </a:gs>
                  <a:gs pos="100000">
                    <a:schemeClr val="bg1"/>
                  </a:gs>
                </a:gsLst>
                <a:path path="rect">
                  <a:fillToRect t="100000" r="10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12294" name="Object 71"/>
            <p:cNvGraphicFramePr>
              <a:graphicFrameLocks noChangeAspect="1"/>
            </p:cNvGraphicFramePr>
            <p:nvPr/>
          </p:nvGraphicFramePr>
          <p:xfrm>
            <a:off x="96" y="3600"/>
            <a:ext cx="1033" cy="314"/>
          </p:xfrm>
          <a:graphic>
            <a:graphicData uri="http://schemas.openxmlformats.org/presentationml/2006/ole">
              <p:oleObj spid="_x0000_s2054" name="Формула" r:id="rId3" imgW="711000" imgH="215640" progId="Equation.3">
                <p:embed/>
              </p:oleObj>
            </a:graphicData>
          </a:graphic>
        </p:graphicFrame>
      </p:grpSp>
      <p:sp>
        <p:nvSpPr>
          <p:cNvPr id="150601" name="Oval 73"/>
          <p:cNvSpPr>
            <a:spLocks noChangeArrowheads="1"/>
          </p:cNvSpPr>
          <p:nvPr/>
        </p:nvSpPr>
        <p:spPr bwMode="auto">
          <a:xfrm>
            <a:off x="5029200" y="5181600"/>
            <a:ext cx="990600" cy="15240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0600" name="Oval 72"/>
          <p:cNvSpPr>
            <a:spLocks noChangeArrowheads="1"/>
          </p:cNvSpPr>
          <p:nvPr/>
        </p:nvSpPr>
        <p:spPr bwMode="auto">
          <a:xfrm>
            <a:off x="4038600" y="5181600"/>
            <a:ext cx="990600" cy="15240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8" name="AutoShape 17"/>
          <p:cNvSpPr>
            <a:spLocks noChangeArrowheads="1"/>
          </p:cNvSpPr>
          <p:nvPr/>
        </p:nvSpPr>
        <p:spPr bwMode="auto">
          <a:xfrm>
            <a:off x="228600" y="2057400"/>
            <a:ext cx="2438400" cy="1295400"/>
          </a:xfrm>
          <a:prstGeom prst="triangle">
            <a:avLst>
              <a:gd name="adj" fmla="val 6407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9" name="Text Box 19"/>
          <p:cNvSpPr txBox="1">
            <a:spLocks noChangeArrowheads="1"/>
          </p:cNvSpPr>
          <p:nvPr/>
        </p:nvSpPr>
        <p:spPr bwMode="auto">
          <a:xfrm>
            <a:off x="76200" y="32766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</a:t>
            </a:r>
          </a:p>
        </p:txBody>
      </p:sp>
      <p:sp>
        <p:nvSpPr>
          <p:cNvPr id="12300" name="Text Box 21"/>
          <p:cNvSpPr txBox="1">
            <a:spLocks noChangeArrowheads="1"/>
          </p:cNvSpPr>
          <p:nvPr/>
        </p:nvSpPr>
        <p:spPr bwMode="auto">
          <a:xfrm>
            <a:off x="2438400" y="32766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С</a:t>
            </a:r>
          </a:p>
        </p:txBody>
      </p:sp>
      <p:sp>
        <p:nvSpPr>
          <p:cNvPr id="12301" name="Text Box 22"/>
          <p:cNvSpPr txBox="1">
            <a:spLocks noChangeArrowheads="1"/>
          </p:cNvSpPr>
          <p:nvPr/>
        </p:nvSpPr>
        <p:spPr bwMode="auto">
          <a:xfrm>
            <a:off x="7543800" y="3200400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С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2302" name="Text Box 23"/>
          <p:cNvSpPr txBox="1">
            <a:spLocks noChangeArrowheads="1"/>
          </p:cNvSpPr>
          <p:nvPr/>
        </p:nvSpPr>
        <p:spPr bwMode="auto">
          <a:xfrm>
            <a:off x="6248400" y="129540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В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2303" name="Text Box 24"/>
          <p:cNvSpPr txBox="1">
            <a:spLocks noChangeArrowheads="1"/>
          </p:cNvSpPr>
          <p:nvPr/>
        </p:nvSpPr>
        <p:spPr bwMode="auto">
          <a:xfrm>
            <a:off x="3200400" y="327660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50553" name="Text Box 25"/>
          <p:cNvSpPr txBox="1">
            <a:spLocks noChangeArrowheads="1"/>
          </p:cNvSpPr>
          <p:nvPr/>
        </p:nvSpPr>
        <p:spPr bwMode="auto">
          <a:xfrm>
            <a:off x="0" y="0"/>
            <a:ext cx="8928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Отношение площадей двух подобных треугольников равно квадрату  коэффициента подобия.</a:t>
            </a:r>
          </a:p>
        </p:txBody>
      </p: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152400" y="609600"/>
            <a:ext cx="9051925" cy="823913"/>
            <a:chOff x="96" y="384"/>
            <a:chExt cx="5702" cy="519"/>
          </a:xfrm>
        </p:grpSpPr>
        <p:sp>
          <p:nvSpPr>
            <p:cNvPr id="12311" name="Text Box 44"/>
            <p:cNvSpPr txBox="1">
              <a:spLocks noChangeArrowheads="1"/>
            </p:cNvSpPr>
            <p:nvPr/>
          </p:nvSpPr>
          <p:spPr bwMode="auto">
            <a:xfrm>
              <a:off x="3072" y="384"/>
              <a:ext cx="2726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>
                  <a:latin typeface="Times New Roman" pitchFamily="18" charset="0"/>
                </a:rPr>
                <a:t>k</a:t>
              </a:r>
              <a:r>
                <a:rPr lang="ru-RU" sz="4800">
                  <a:latin typeface="Times New Roman" pitchFamily="18" charset="0"/>
                </a:rPr>
                <a:t> – </a:t>
              </a:r>
              <a:r>
                <a:rPr lang="ru-RU" sz="2400"/>
                <a:t>коэффициент подобия</a:t>
              </a:r>
            </a:p>
          </p:txBody>
        </p:sp>
        <p:grpSp>
          <p:nvGrpSpPr>
            <p:cNvPr id="5" name="Group 54"/>
            <p:cNvGrpSpPr>
              <a:grpSpLocks/>
            </p:cNvGrpSpPr>
            <p:nvPr/>
          </p:nvGrpSpPr>
          <p:grpSpPr bwMode="auto">
            <a:xfrm>
              <a:off x="672" y="537"/>
              <a:ext cx="2127" cy="327"/>
              <a:chOff x="2208" y="1680"/>
              <a:chExt cx="2127" cy="327"/>
            </a:xfrm>
          </p:grpSpPr>
          <p:graphicFrame>
            <p:nvGraphicFramePr>
              <p:cNvPr id="12292" name="Object 46"/>
              <p:cNvGraphicFramePr>
                <a:graphicFrameLocks noChangeAspect="1"/>
              </p:cNvGraphicFramePr>
              <p:nvPr/>
            </p:nvGraphicFramePr>
            <p:xfrm>
              <a:off x="2208" y="1680"/>
              <a:ext cx="232" cy="273"/>
            </p:xfrm>
            <a:graphic>
              <a:graphicData uri="http://schemas.openxmlformats.org/presentationml/2006/ole">
                <p:oleObj spid="_x0000_s2052" name="Формула" r:id="rId4" imgW="139680" imgH="164880" progId="Equation.3">
                  <p:embed/>
                </p:oleObj>
              </a:graphicData>
            </a:graphic>
          </p:graphicFrame>
          <p:sp>
            <p:nvSpPr>
              <p:cNvPr id="12314" name="Text Box 49"/>
              <p:cNvSpPr txBox="1">
                <a:spLocks noChangeArrowheads="1"/>
              </p:cNvSpPr>
              <p:nvPr/>
            </p:nvSpPr>
            <p:spPr bwMode="auto">
              <a:xfrm>
                <a:off x="2400" y="1680"/>
                <a:ext cx="57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/>
                  <a:t>ABC</a:t>
                </a:r>
                <a:endParaRPr lang="ru-RU" sz="2800"/>
              </a:p>
            </p:txBody>
          </p:sp>
          <p:sp>
            <p:nvSpPr>
              <p:cNvPr id="12315" name="Freeform 50"/>
              <p:cNvSpPr>
                <a:spLocks/>
              </p:cNvSpPr>
              <p:nvPr/>
            </p:nvSpPr>
            <p:spPr bwMode="auto">
              <a:xfrm rot="206182">
                <a:off x="3022" y="1775"/>
                <a:ext cx="290" cy="145"/>
              </a:xfrm>
              <a:custGeom>
                <a:avLst/>
                <a:gdLst>
                  <a:gd name="T0" fmla="*/ 203 w 540"/>
                  <a:gd name="T1" fmla="*/ 138 h 205"/>
                  <a:gd name="T2" fmla="*/ 160 w 540"/>
                  <a:gd name="T3" fmla="*/ 181 h 205"/>
                  <a:gd name="T4" fmla="*/ 73 w 540"/>
                  <a:gd name="T5" fmla="*/ 199 h 205"/>
                  <a:gd name="T6" fmla="*/ 11 w 540"/>
                  <a:gd name="T7" fmla="*/ 148 h 205"/>
                  <a:gd name="T8" fmla="*/ 11 w 540"/>
                  <a:gd name="T9" fmla="*/ 66 h 205"/>
                  <a:gd name="T10" fmla="*/ 68 w 540"/>
                  <a:gd name="T11" fmla="*/ 26 h 205"/>
                  <a:gd name="T12" fmla="*/ 160 w 540"/>
                  <a:gd name="T13" fmla="*/ 39 h 205"/>
                  <a:gd name="T14" fmla="*/ 285 w 540"/>
                  <a:gd name="T15" fmla="*/ 110 h 205"/>
                  <a:gd name="T16" fmla="*/ 378 w 540"/>
                  <a:gd name="T17" fmla="*/ 172 h 205"/>
                  <a:gd name="T18" fmla="*/ 485 w 540"/>
                  <a:gd name="T19" fmla="*/ 167 h 205"/>
                  <a:gd name="T20" fmla="*/ 535 w 540"/>
                  <a:gd name="T21" fmla="*/ 113 h 205"/>
                  <a:gd name="T22" fmla="*/ 517 w 540"/>
                  <a:gd name="T23" fmla="*/ 31 h 205"/>
                  <a:gd name="T24" fmla="*/ 433 w 540"/>
                  <a:gd name="T25" fmla="*/ 3 h 205"/>
                  <a:gd name="T26" fmla="*/ 348 w 540"/>
                  <a:gd name="T27" fmla="*/ 49 h 2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40"/>
                  <a:gd name="T43" fmla="*/ 0 h 205"/>
                  <a:gd name="T44" fmla="*/ 540 w 540"/>
                  <a:gd name="T45" fmla="*/ 205 h 2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40" h="205">
                    <a:moveTo>
                      <a:pt x="203" y="138"/>
                    </a:moveTo>
                    <a:cubicBezTo>
                      <a:pt x="196" y="145"/>
                      <a:pt x="182" y="171"/>
                      <a:pt x="160" y="181"/>
                    </a:cubicBezTo>
                    <a:cubicBezTo>
                      <a:pt x="139" y="191"/>
                      <a:pt x="98" y="205"/>
                      <a:pt x="73" y="199"/>
                    </a:cubicBezTo>
                    <a:cubicBezTo>
                      <a:pt x="48" y="194"/>
                      <a:pt x="21" y="170"/>
                      <a:pt x="11" y="148"/>
                    </a:cubicBezTo>
                    <a:cubicBezTo>
                      <a:pt x="0" y="126"/>
                      <a:pt x="1" y="86"/>
                      <a:pt x="11" y="66"/>
                    </a:cubicBezTo>
                    <a:cubicBezTo>
                      <a:pt x="20" y="45"/>
                      <a:pt x="43" y="31"/>
                      <a:pt x="68" y="26"/>
                    </a:cubicBezTo>
                    <a:cubicBezTo>
                      <a:pt x="93" y="22"/>
                      <a:pt x="124" y="24"/>
                      <a:pt x="160" y="39"/>
                    </a:cubicBezTo>
                    <a:cubicBezTo>
                      <a:pt x="197" y="53"/>
                      <a:pt x="249" y="88"/>
                      <a:pt x="285" y="110"/>
                    </a:cubicBezTo>
                    <a:cubicBezTo>
                      <a:pt x="322" y="133"/>
                      <a:pt x="345" y="162"/>
                      <a:pt x="378" y="172"/>
                    </a:cubicBezTo>
                    <a:cubicBezTo>
                      <a:pt x="411" y="182"/>
                      <a:pt x="459" y="177"/>
                      <a:pt x="485" y="167"/>
                    </a:cubicBezTo>
                    <a:cubicBezTo>
                      <a:pt x="511" y="158"/>
                      <a:pt x="530" y="136"/>
                      <a:pt x="535" y="113"/>
                    </a:cubicBezTo>
                    <a:cubicBezTo>
                      <a:pt x="540" y="90"/>
                      <a:pt x="534" y="49"/>
                      <a:pt x="517" y="31"/>
                    </a:cubicBezTo>
                    <a:cubicBezTo>
                      <a:pt x="500" y="13"/>
                      <a:pt x="461" y="0"/>
                      <a:pt x="433" y="3"/>
                    </a:cubicBezTo>
                    <a:cubicBezTo>
                      <a:pt x="405" y="6"/>
                      <a:pt x="366" y="40"/>
                      <a:pt x="348" y="49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12293" name="Object 51"/>
              <p:cNvGraphicFramePr>
                <a:graphicFrameLocks noChangeAspect="1"/>
              </p:cNvGraphicFramePr>
              <p:nvPr/>
            </p:nvGraphicFramePr>
            <p:xfrm>
              <a:off x="3312" y="1680"/>
              <a:ext cx="232" cy="273"/>
            </p:xfrm>
            <a:graphic>
              <a:graphicData uri="http://schemas.openxmlformats.org/presentationml/2006/ole">
                <p:oleObj spid="_x0000_s2053" name="Формула" r:id="rId5" imgW="139680" imgH="164880" progId="Equation.3">
                  <p:embed/>
                </p:oleObj>
              </a:graphicData>
            </a:graphic>
          </p:graphicFrame>
          <p:sp>
            <p:nvSpPr>
              <p:cNvPr id="12316" name="Text Box 52"/>
              <p:cNvSpPr txBox="1">
                <a:spLocks noChangeArrowheads="1"/>
              </p:cNvSpPr>
              <p:nvPr/>
            </p:nvSpPr>
            <p:spPr bwMode="auto">
              <a:xfrm>
                <a:off x="3504" y="1680"/>
                <a:ext cx="83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/>
                  <a:t>A</a:t>
                </a:r>
                <a:r>
                  <a:rPr lang="en-US" sz="2800" baseline="-25000"/>
                  <a:t>1</a:t>
                </a:r>
                <a:r>
                  <a:rPr lang="en-US" sz="2800"/>
                  <a:t>B</a:t>
                </a:r>
                <a:r>
                  <a:rPr lang="en-US" sz="2800" baseline="-25000"/>
                  <a:t>1</a:t>
                </a:r>
                <a:r>
                  <a:rPr lang="en-US" sz="2800"/>
                  <a:t>C</a:t>
                </a:r>
                <a:r>
                  <a:rPr lang="en-US" sz="2800" baseline="-25000"/>
                  <a:t>1</a:t>
                </a:r>
                <a:endParaRPr lang="ru-RU" sz="2800"/>
              </a:p>
            </p:txBody>
          </p:sp>
        </p:grpSp>
        <p:sp>
          <p:nvSpPr>
            <p:cNvPr id="12313" name="Text Box 56"/>
            <p:cNvSpPr txBox="1">
              <a:spLocks noChangeArrowheads="1"/>
            </p:cNvSpPr>
            <p:nvPr/>
          </p:nvSpPr>
          <p:spPr bwMode="auto">
            <a:xfrm>
              <a:off x="96" y="576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Дано:</a:t>
              </a:r>
            </a:p>
          </p:txBody>
        </p:sp>
      </p:grpSp>
      <p:sp>
        <p:nvSpPr>
          <p:cNvPr id="12306" name="Text Box 57"/>
          <p:cNvSpPr txBox="1">
            <a:spLocks noChangeArrowheads="1"/>
          </p:cNvSpPr>
          <p:nvPr/>
        </p:nvSpPr>
        <p:spPr bwMode="auto">
          <a:xfrm>
            <a:off x="1828800" y="16764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В</a:t>
            </a:r>
          </a:p>
        </p:txBody>
      </p:sp>
      <p:sp>
        <p:nvSpPr>
          <p:cNvPr id="12307" name="AutoShape 58"/>
          <p:cNvSpPr>
            <a:spLocks noChangeArrowheads="1"/>
          </p:cNvSpPr>
          <p:nvPr/>
        </p:nvSpPr>
        <p:spPr bwMode="auto">
          <a:xfrm>
            <a:off x="3657600" y="1524000"/>
            <a:ext cx="3886200" cy="2057400"/>
          </a:xfrm>
          <a:prstGeom prst="triangle">
            <a:avLst>
              <a:gd name="adj" fmla="val 6407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" name="Group 75"/>
          <p:cNvGrpSpPr>
            <a:grpSpLocks/>
          </p:cNvGrpSpPr>
          <p:nvPr/>
        </p:nvGrpSpPr>
        <p:grpSpPr bwMode="auto">
          <a:xfrm>
            <a:off x="152400" y="3810000"/>
            <a:ext cx="3749675" cy="1331913"/>
            <a:chOff x="96" y="2400"/>
            <a:chExt cx="2362" cy="839"/>
          </a:xfrm>
        </p:grpSpPr>
        <p:sp>
          <p:nvSpPr>
            <p:cNvPr id="12310" name="Text Box 64"/>
            <p:cNvSpPr txBox="1">
              <a:spLocks noChangeArrowheads="1"/>
            </p:cNvSpPr>
            <p:nvPr/>
          </p:nvSpPr>
          <p:spPr bwMode="auto">
            <a:xfrm>
              <a:off x="96" y="2640"/>
              <a:ext cx="12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Доказать:</a:t>
              </a:r>
            </a:p>
          </p:txBody>
        </p:sp>
        <p:graphicFrame>
          <p:nvGraphicFramePr>
            <p:cNvPr id="12291" name="Object 65"/>
            <p:cNvGraphicFramePr>
              <a:graphicFrameLocks noChangeAspect="1"/>
            </p:cNvGraphicFramePr>
            <p:nvPr/>
          </p:nvGraphicFramePr>
          <p:xfrm>
            <a:off x="1152" y="2400"/>
            <a:ext cx="1306" cy="839"/>
          </p:xfrm>
          <a:graphic>
            <a:graphicData uri="http://schemas.openxmlformats.org/presentationml/2006/ole">
              <p:oleObj spid="_x0000_s2051" name="Формула" r:id="rId6" imgW="711000" imgH="457200" progId="Equation.3">
                <p:embed/>
              </p:oleObj>
            </a:graphicData>
          </a:graphic>
        </p:graphicFrame>
      </p:grpSp>
      <p:graphicFrame>
        <p:nvGraphicFramePr>
          <p:cNvPr id="150594" name="Object 66"/>
          <p:cNvGraphicFramePr>
            <a:graphicFrameLocks noChangeAspect="1"/>
          </p:cNvGraphicFramePr>
          <p:nvPr/>
        </p:nvGraphicFramePr>
        <p:xfrm>
          <a:off x="2438400" y="5334000"/>
          <a:ext cx="3592513" cy="1331913"/>
        </p:xfrm>
        <a:graphic>
          <a:graphicData uri="http://schemas.openxmlformats.org/presentationml/2006/ole">
            <p:oleObj spid="_x0000_s2050" name="Формула" r:id="rId7" imgW="1231560" imgH="457200" progId="Equation.3">
              <p:embed/>
            </p:oleObj>
          </a:graphicData>
        </a:graphic>
      </p:graphicFrame>
      <p:sp>
        <p:nvSpPr>
          <p:cNvPr id="150605" name="Text Box 77"/>
          <p:cNvSpPr txBox="1">
            <a:spLocks noChangeArrowheads="1"/>
          </p:cNvSpPr>
          <p:nvPr/>
        </p:nvSpPr>
        <p:spPr bwMode="auto">
          <a:xfrm>
            <a:off x="6019800" y="5486400"/>
            <a:ext cx="122713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= </a:t>
            </a: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k</a:t>
            </a:r>
            <a:r>
              <a:rPr lang="ru-RU" sz="48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endParaRPr lang="ru-RU" sz="4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0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0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5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0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0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5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506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506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601" grpId="0" animBg="1"/>
      <p:bldP spid="150601" grpId="1" animBg="1"/>
      <p:bldP spid="150600" grpId="0" animBg="1"/>
      <p:bldP spid="150600" grpId="1" animBg="1"/>
      <p:bldP spid="1506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5" name="Text Box 15"/>
          <p:cNvSpPr txBox="1">
            <a:spLocks noChangeArrowheads="1"/>
          </p:cNvSpPr>
          <p:nvPr/>
        </p:nvSpPr>
        <p:spPr bwMode="auto">
          <a:xfrm>
            <a:off x="0" y="0"/>
            <a:ext cx="9144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№547.     </a:t>
            </a:r>
          </a:p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Отношение периметров двух</a:t>
            </a:r>
          </a:p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подобных треугольников </a:t>
            </a:r>
          </a:p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равно коэффициенту подобия.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4724400" y="90488"/>
            <a:ext cx="4327525" cy="1114425"/>
            <a:chOff x="2976" y="57"/>
            <a:chExt cx="2726" cy="702"/>
          </a:xfrm>
        </p:grpSpPr>
        <p:sp>
          <p:nvSpPr>
            <p:cNvPr id="13336" name="Text Box 17"/>
            <p:cNvSpPr txBox="1">
              <a:spLocks noChangeArrowheads="1"/>
            </p:cNvSpPr>
            <p:nvPr/>
          </p:nvSpPr>
          <p:spPr bwMode="auto">
            <a:xfrm>
              <a:off x="2976" y="240"/>
              <a:ext cx="2726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>
                  <a:latin typeface="Times New Roman" pitchFamily="18" charset="0"/>
                </a:rPr>
                <a:t>k</a:t>
              </a:r>
              <a:r>
                <a:rPr lang="ru-RU" sz="4800">
                  <a:latin typeface="Times New Roman" pitchFamily="18" charset="0"/>
                </a:rPr>
                <a:t> – </a:t>
              </a:r>
              <a:r>
                <a:rPr lang="ru-RU" sz="2400"/>
                <a:t>коэффициент подобия</a:t>
              </a:r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3552" y="57"/>
              <a:ext cx="2127" cy="327"/>
              <a:chOff x="2208" y="1680"/>
              <a:chExt cx="2127" cy="327"/>
            </a:xfrm>
          </p:grpSpPr>
          <p:graphicFrame>
            <p:nvGraphicFramePr>
              <p:cNvPr id="13326" name="Object 19"/>
              <p:cNvGraphicFramePr>
                <a:graphicFrameLocks noChangeAspect="1"/>
              </p:cNvGraphicFramePr>
              <p:nvPr/>
            </p:nvGraphicFramePr>
            <p:xfrm>
              <a:off x="2208" y="1680"/>
              <a:ext cx="232" cy="273"/>
            </p:xfrm>
            <a:graphic>
              <a:graphicData uri="http://schemas.openxmlformats.org/presentationml/2006/ole">
                <p:oleObj spid="_x0000_s3086" name="Формула" r:id="rId3" imgW="139680" imgH="164880" progId="Equation.3">
                  <p:embed/>
                </p:oleObj>
              </a:graphicData>
            </a:graphic>
          </p:graphicFrame>
          <p:sp>
            <p:nvSpPr>
              <p:cNvPr id="13339" name="Text Box 20"/>
              <p:cNvSpPr txBox="1">
                <a:spLocks noChangeArrowheads="1"/>
              </p:cNvSpPr>
              <p:nvPr/>
            </p:nvSpPr>
            <p:spPr bwMode="auto">
              <a:xfrm>
                <a:off x="2400" y="1680"/>
                <a:ext cx="57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/>
                  <a:t>ABC</a:t>
                </a:r>
                <a:endParaRPr lang="ru-RU" sz="2800"/>
              </a:p>
            </p:txBody>
          </p:sp>
          <p:sp>
            <p:nvSpPr>
              <p:cNvPr id="13340" name="Freeform 21"/>
              <p:cNvSpPr>
                <a:spLocks/>
              </p:cNvSpPr>
              <p:nvPr/>
            </p:nvSpPr>
            <p:spPr bwMode="auto">
              <a:xfrm rot="206182">
                <a:off x="3022" y="1775"/>
                <a:ext cx="290" cy="145"/>
              </a:xfrm>
              <a:custGeom>
                <a:avLst/>
                <a:gdLst>
                  <a:gd name="T0" fmla="*/ 203 w 540"/>
                  <a:gd name="T1" fmla="*/ 138 h 205"/>
                  <a:gd name="T2" fmla="*/ 160 w 540"/>
                  <a:gd name="T3" fmla="*/ 181 h 205"/>
                  <a:gd name="T4" fmla="*/ 73 w 540"/>
                  <a:gd name="T5" fmla="*/ 199 h 205"/>
                  <a:gd name="T6" fmla="*/ 11 w 540"/>
                  <a:gd name="T7" fmla="*/ 148 h 205"/>
                  <a:gd name="T8" fmla="*/ 11 w 540"/>
                  <a:gd name="T9" fmla="*/ 66 h 205"/>
                  <a:gd name="T10" fmla="*/ 68 w 540"/>
                  <a:gd name="T11" fmla="*/ 26 h 205"/>
                  <a:gd name="T12" fmla="*/ 160 w 540"/>
                  <a:gd name="T13" fmla="*/ 39 h 205"/>
                  <a:gd name="T14" fmla="*/ 285 w 540"/>
                  <a:gd name="T15" fmla="*/ 110 h 205"/>
                  <a:gd name="T16" fmla="*/ 378 w 540"/>
                  <a:gd name="T17" fmla="*/ 172 h 205"/>
                  <a:gd name="T18" fmla="*/ 485 w 540"/>
                  <a:gd name="T19" fmla="*/ 167 h 205"/>
                  <a:gd name="T20" fmla="*/ 535 w 540"/>
                  <a:gd name="T21" fmla="*/ 113 h 205"/>
                  <a:gd name="T22" fmla="*/ 517 w 540"/>
                  <a:gd name="T23" fmla="*/ 31 h 205"/>
                  <a:gd name="T24" fmla="*/ 433 w 540"/>
                  <a:gd name="T25" fmla="*/ 3 h 205"/>
                  <a:gd name="T26" fmla="*/ 348 w 540"/>
                  <a:gd name="T27" fmla="*/ 49 h 2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40"/>
                  <a:gd name="T43" fmla="*/ 0 h 205"/>
                  <a:gd name="T44" fmla="*/ 540 w 540"/>
                  <a:gd name="T45" fmla="*/ 205 h 2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40" h="205">
                    <a:moveTo>
                      <a:pt x="203" y="138"/>
                    </a:moveTo>
                    <a:cubicBezTo>
                      <a:pt x="196" y="145"/>
                      <a:pt x="182" y="171"/>
                      <a:pt x="160" y="181"/>
                    </a:cubicBezTo>
                    <a:cubicBezTo>
                      <a:pt x="139" y="191"/>
                      <a:pt x="98" y="205"/>
                      <a:pt x="73" y="199"/>
                    </a:cubicBezTo>
                    <a:cubicBezTo>
                      <a:pt x="48" y="194"/>
                      <a:pt x="21" y="170"/>
                      <a:pt x="11" y="148"/>
                    </a:cubicBezTo>
                    <a:cubicBezTo>
                      <a:pt x="0" y="126"/>
                      <a:pt x="1" y="86"/>
                      <a:pt x="11" y="66"/>
                    </a:cubicBezTo>
                    <a:cubicBezTo>
                      <a:pt x="20" y="45"/>
                      <a:pt x="43" y="31"/>
                      <a:pt x="68" y="26"/>
                    </a:cubicBezTo>
                    <a:cubicBezTo>
                      <a:pt x="93" y="22"/>
                      <a:pt x="124" y="24"/>
                      <a:pt x="160" y="39"/>
                    </a:cubicBezTo>
                    <a:cubicBezTo>
                      <a:pt x="197" y="53"/>
                      <a:pt x="249" y="88"/>
                      <a:pt x="285" y="110"/>
                    </a:cubicBezTo>
                    <a:cubicBezTo>
                      <a:pt x="322" y="133"/>
                      <a:pt x="345" y="162"/>
                      <a:pt x="378" y="172"/>
                    </a:cubicBezTo>
                    <a:cubicBezTo>
                      <a:pt x="411" y="182"/>
                      <a:pt x="459" y="177"/>
                      <a:pt x="485" y="167"/>
                    </a:cubicBezTo>
                    <a:cubicBezTo>
                      <a:pt x="511" y="158"/>
                      <a:pt x="530" y="136"/>
                      <a:pt x="535" y="113"/>
                    </a:cubicBezTo>
                    <a:cubicBezTo>
                      <a:pt x="540" y="90"/>
                      <a:pt x="534" y="49"/>
                      <a:pt x="517" y="31"/>
                    </a:cubicBezTo>
                    <a:cubicBezTo>
                      <a:pt x="500" y="13"/>
                      <a:pt x="461" y="0"/>
                      <a:pt x="433" y="3"/>
                    </a:cubicBezTo>
                    <a:cubicBezTo>
                      <a:pt x="405" y="6"/>
                      <a:pt x="366" y="40"/>
                      <a:pt x="348" y="49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13327" name="Object 22"/>
              <p:cNvGraphicFramePr>
                <a:graphicFrameLocks noChangeAspect="1"/>
              </p:cNvGraphicFramePr>
              <p:nvPr/>
            </p:nvGraphicFramePr>
            <p:xfrm>
              <a:off x="3312" y="1680"/>
              <a:ext cx="232" cy="273"/>
            </p:xfrm>
            <a:graphic>
              <a:graphicData uri="http://schemas.openxmlformats.org/presentationml/2006/ole">
                <p:oleObj spid="_x0000_s3087" name="Формула" r:id="rId4" imgW="139680" imgH="164880" progId="Equation.3">
                  <p:embed/>
                </p:oleObj>
              </a:graphicData>
            </a:graphic>
          </p:graphicFrame>
          <p:sp>
            <p:nvSpPr>
              <p:cNvPr id="13341" name="Text Box 23"/>
              <p:cNvSpPr txBox="1">
                <a:spLocks noChangeArrowheads="1"/>
              </p:cNvSpPr>
              <p:nvPr/>
            </p:nvSpPr>
            <p:spPr bwMode="auto">
              <a:xfrm>
                <a:off x="3504" y="1680"/>
                <a:ext cx="83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/>
                  <a:t>A</a:t>
                </a:r>
                <a:r>
                  <a:rPr lang="en-US" sz="2800" baseline="-25000"/>
                  <a:t>1</a:t>
                </a:r>
                <a:r>
                  <a:rPr lang="en-US" sz="2800"/>
                  <a:t>B</a:t>
                </a:r>
                <a:r>
                  <a:rPr lang="en-US" sz="2800" baseline="-25000"/>
                  <a:t>1</a:t>
                </a:r>
                <a:r>
                  <a:rPr lang="en-US" sz="2800"/>
                  <a:t>C</a:t>
                </a:r>
                <a:r>
                  <a:rPr lang="en-US" sz="2800" baseline="-25000"/>
                  <a:t>1</a:t>
                </a:r>
                <a:endParaRPr lang="ru-RU" sz="2800"/>
              </a:p>
            </p:txBody>
          </p:sp>
        </p:grpSp>
        <p:sp>
          <p:nvSpPr>
            <p:cNvPr id="13338" name="Text Box 24"/>
            <p:cNvSpPr txBox="1">
              <a:spLocks noChangeArrowheads="1"/>
            </p:cNvSpPr>
            <p:nvPr/>
          </p:nvSpPr>
          <p:spPr bwMode="auto">
            <a:xfrm>
              <a:off x="2976" y="96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Дано: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5257800" y="1066800"/>
            <a:ext cx="3694113" cy="1331913"/>
            <a:chOff x="96" y="2400"/>
            <a:chExt cx="2327" cy="839"/>
          </a:xfrm>
        </p:grpSpPr>
        <p:sp>
          <p:nvSpPr>
            <p:cNvPr id="13335" name="Text Box 28"/>
            <p:cNvSpPr txBox="1">
              <a:spLocks noChangeArrowheads="1"/>
            </p:cNvSpPr>
            <p:nvPr/>
          </p:nvSpPr>
          <p:spPr bwMode="auto">
            <a:xfrm>
              <a:off x="96" y="2640"/>
              <a:ext cx="12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Доказать:</a:t>
              </a:r>
            </a:p>
          </p:txBody>
        </p:sp>
        <p:graphicFrame>
          <p:nvGraphicFramePr>
            <p:cNvPr id="13325" name="Object 29"/>
            <p:cNvGraphicFramePr>
              <a:graphicFrameLocks noChangeAspect="1"/>
            </p:cNvGraphicFramePr>
            <p:nvPr/>
          </p:nvGraphicFramePr>
          <p:xfrm>
            <a:off x="1187" y="2400"/>
            <a:ext cx="1236" cy="839"/>
          </p:xfrm>
          <a:graphic>
            <a:graphicData uri="http://schemas.openxmlformats.org/presentationml/2006/ole">
              <p:oleObj spid="_x0000_s3085" name="Формула" r:id="rId5" imgW="672840" imgH="457200" progId="Equation.3">
                <p:embed/>
              </p:oleObj>
            </a:graphicData>
          </a:graphic>
        </p:graphicFrame>
      </p:grpSp>
      <p:graphicFrame>
        <p:nvGraphicFramePr>
          <p:cNvPr id="153633" name="Object 33"/>
          <p:cNvGraphicFramePr>
            <a:graphicFrameLocks noChangeAspect="1"/>
          </p:cNvGraphicFramePr>
          <p:nvPr/>
        </p:nvGraphicFramePr>
        <p:xfrm>
          <a:off x="152400" y="1828800"/>
          <a:ext cx="1503363" cy="1136650"/>
        </p:xfrm>
        <a:graphic>
          <a:graphicData uri="http://schemas.openxmlformats.org/presentationml/2006/ole">
            <p:oleObj spid="_x0000_s3074" name="Формула" r:id="rId6" imgW="571320" imgH="431640" progId="Equation.3">
              <p:embed/>
            </p:oleObj>
          </a:graphicData>
        </a:graphic>
      </p:graphicFrame>
      <p:graphicFrame>
        <p:nvGraphicFramePr>
          <p:cNvPr id="153634" name="Object 34"/>
          <p:cNvGraphicFramePr>
            <a:graphicFrameLocks noChangeAspect="1"/>
          </p:cNvGraphicFramePr>
          <p:nvPr/>
        </p:nvGraphicFramePr>
        <p:xfrm>
          <a:off x="152400" y="4419600"/>
          <a:ext cx="1536700" cy="1136650"/>
        </p:xfrm>
        <a:graphic>
          <a:graphicData uri="http://schemas.openxmlformats.org/presentationml/2006/ole">
            <p:oleObj spid="_x0000_s3075" name="Формула" r:id="rId7" imgW="583920" imgH="431640" progId="Equation.3">
              <p:embed/>
            </p:oleObj>
          </a:graphicData>
        </a:graphic>
      </p:graphicFrame>
      <p:graphicFrame>
        <p:nvGraphicFramePr>
          <p:cNvPr id="153635" name="Object 35"/>
          <p:cNvGraphicFramePr>
            <a:graphicFrameLocks noChangeAspect="1"/>
          </p:cNvGraphicFramePr>
          <p:nvPr/>
        </p:nvGraphicFramePr>
        <p:xfrm>
          <a:off x="152400" y="3124200"/>
          <a:ext cx="1536700" cy="1136650"/>
        </p:xfrm>
        <a:graphic>
          <a:graphicData uri="http://schemas.openxmlformats.org/presentationml/2006/ole">
            <p:oleObj spid="_x0000_s3076" name="Формула" r:id="rId8" imgW="583920" imgH="431640" progId="Equation.3">
              <p:embed/>
            </p:oleObj>
          </a:graphicData>
        </a:graphic>
      </p:graphicFrame>
      <p:graphicFrame>
        <p:nvGraphicFramePr>
          <p:cNvPr id="153637" name="Object 37"/>
          <p:cNvGraphicFramePr>
            <a:graphicFrameLocks noChangeAspect="1"/>
          </p:cNvGraphicFramePr>
          <p:nvPr/>
        </p:nvGraphicFramePr>
        <p:xfrm>
          <a:off x="2514600" y="2057400"/>
          <a:ext cx="2138363" cy="568325"/>
        </p:xfrm>
        <a:graphic>
          <a:graphicData uri="http://schemas.openxmlformats.org/presentationml/2006/ole">
            <p:oleObj spid="_x0000_s3077" name="Формула" r:id="rId9" imgW="812520" imgH="215640" progId="Equation.3">
              <p:embed/>
            </p:oleObj>
          </a:graphicData>
        </a:graphic>
      </p:graphicFrame>
      <p:graphicFrame>
        <p:nvGraphicFramePr>
          <p:cNvPr id="153638" name="Object 38"/>
          <p:cNvGraphicFramePr>
            <a:graphicFrameLocks noChangeAspect="1"/>
          </p:cNvGraphicFramePr>
          <p:nvPr/>
        </p:nvGraphicFramePr>
        <p:xfrm>
          <a:off x="2438400" y="3276600"/>
          <a:ext cx="2205038" cy="568325"/>
        </p:xfrm>
        <a:graphic>
          <a:graphicData uri="http://schemas.openxmlformats.org/presentationml/2006/ole">
            <p:oleObj spid="_x0000_s3078" name="Формула" r:id="rId10" imgW="838080" imgH="215640" progId="Equation.3">
              <p:embed/>
            </p:oleObj>
          </a:graphicData>
        </a:graphic>
      </p:graphicFrame>
      <p:graphicFrame>
        <p:nvGraphicFramePr>
          <p:cNvPr id="153639" name="Object 39"/>
          <p:cNvGraphicFramePr>
            <a:graphicFrameLocks noChangeAspect="1"/>
          </p:cNvGraphicFramePr>
          <p:nvPr/>
        </p:nvGraphicFramePr>
        <p:xfrm>
          <a:off x="2514600" y="4648200"/>
          <a:ext cx="2171700" cy="568325"/>
        </p:xfrm>
        <a:graphic>
          <a:graphicData uri="http://schemas.openxmlformats.org/presentationml/2006/ole">
            <p:oleObj spid="_x0000_s3079" name="Формула" r:id="rId11" imgW="825480" imgH="215640" progId="Equation.3">
              <p:embed/>
            </p:oleObj>
          </a:graphicData>
        </a:graphic>
      </p:graphicFrame>
      <p:graphicFrame>
        <p:nvGraphicFramePr>
          <p:cNvPr id="153640" name="Object 40"/>
          <p:cNvGraphicFramePr>
            <a:graphicFrameLocks noChangeAspect="1"/>
          </p:cNvGraphicFramePr>
          <p:nvPr/>
        </p:nvGraphicFramePr>
        <p:xfrm>
          <a:off x="2438400" y="3657600"/>
          <a:ext cx="5345113" cy="601663"/>
        </p:xfrm>
        <a:graphic>
          <a:graphicData uri="http://schemas.openxmlformats.org/presentationml/2006/ole">
            <p:oleObj spid="_x0000_s3080" name="Формула" r:id="rId12" imgW="2031840" imgH="228600" progId="Equation.3">
              <p:embed/>
            </p:oleObj>
          </a:graphicData>
        </a:graphic>
      </p:graphicFrame>
      <p:sp>
        <p:nvSpPr>
          <p:cNvPr id="153641" name="Text Box 41"/>
          <p:cNvSpPr txBox="1">
            <a:spLocks noChangeArrowheads="1"/>
          </p:cNvSpPr>
          <p:nvPr/>
        </p:nvSpPr>
        <p:spPr bwMode="auto">
          <a:xfrm>
            <a:off x="1981200" y="2590800"/>
            <a:ext cx="511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</a:p>
        </p:txBody>
      </p:sp>
      <p:graphicFrame>
        <p:nvGraphicFramePr>
          <p:cNvPr id="153642" name="Object 42"/>
          <p:cNvGraphicFramePr>
            <a:graphicFrameLocks noChangeAspect="1"/>
          </p:cNvGraphicFramePr>
          <p:nvPr/>
        </p:nvGraphicFramePr>
        <p:xfrm>
          <a:off x="2514600" y="4267200"/>
          <a:ext cx="4843463" cy="601663"/>
        </p:xfrm>
        <a:graphic>
          <a:graphicData uri="http://schemas.openxmlformats.org/presentationml/2006/ole">
            <p:oleObj spid="_x0000_s3081" name="Формула" r:id="rId13" imgW="1841400" imgH="228600" progId="Equation.3">
              <p:embed/>
            </p:oleObj>
          </a:graphicData>
        </a:graphic>
      </p:graphicFrame>
      <p:graphicFrame>
        <p:nvGraphicFramePr>
          <p:cNvPr id="153643" name="Object 43"/>
          <p:cNvGraphicFramePr>
            <a:graphicFrameLocks noChangeAspect="1"/>
          </p:cNvGraphicFramePr>
          <p:nvPr/>
        </p:nvGraphicFramePr>
        <p:xfrm>
          <a:off x="2514600" y="4876800"/>
          <a:ext cx="2638425" cy="635000"/>
        </p:xfrm>
        <a:graphic>
          <a:graphicData uri="http://schemas.openxmlformats.org/presentationml/2006/ole">
            <p:oleObj spid="_x0000_s3082" name="Формула" r:id="rId14" imgW="1002960" imgH="241200" progId="Equation.3">
              <p:embed/>
            </p:oleObj>
          </a:graphicData>
        </a:graphic>
      </p:graphicFrame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5168900" y="4876800"/>
            <a:ext cx="1443038" cy="635000"/>
            <a:chOff x="3256" y="3504"/>
            <a:chExt cx="909" cy="400"/>
          </a:xfrm>
        </p:grpSpPr>
        <p:sp>
          <p:nvSpPr>
            <p:cNvPr id="13334" name="Freeform 44"/>
            <p:cNvSpPr>
              <a:spLocks/>
            </p:cNvSpPr>
            <p:nvPr/>
          </p:nvSpPr>
          <p:spPr bwMode="auto">
            <a:xfrm>
              <a:off x="3256" y="3504"/>
              <a:ext cx="208" cy="400"/>
            </a:xfrm>
            <a:custGeom>
              <a:avLst/>
              <a:gdLst>
                <a:gd name="T0" fmla="*/ 208 w 208"/>
                <a:gd name="T1" fmla="*/ 0 h 400"/>
                <a:gd name="T2" fmla="*/ 0 w 208"/>
                <a:gd name="T3" fmla="*/ 400 h 400"/>
                <a:gd name="T4" fmla="*/ 0 60000 65536"/>
                <a:gd name="T5" fmla="*/ 0 60000 65536"/>
                <a:gd name="T6" fmla="*/ 0 w 208"/>
                <a:gd name="T7" fmla="*/ 0 h 400"/>
                <a:gd name="T8" fmla="*/ 208 w 208"/>
                <a:gd name="T9" fmla="*/ 400 h 4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8" h="400">
                  <a:moveTo>
                    <a:pt x="208" y="0"/>
                  </a:moveTo>
                  <a:lnTo>
                    <a:pt x="0" y="40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3324" name="Object 45"/>
            <p:cNvGraphicFramePr>
              <a:graphicFrameLocks noChangeAspect="1"/>
            </p:cNvGraphicFramePr>
            <p:nvPr/>
          </p:nvGraphicFramePr>
          <p:xfrm>
            <a:off x="3408" y="3504"/>
            <a:ext cx="757" cy="400"/>
          </p:xfrm>
          <a:graphic>
            <a:graphicData uri="http://schemas.openxmlformats.org/presentationml/2006/ole">
              <p:oleObj spid="_x0000_s3084" name="Формула" r:id="rId15" imgW="457200" imgH="241200" progId="Equation.3">
                <p:embed/>
              </p:oleObj>
            </a:graphicData>
          </a:graphic>
        </p:graphicFrame>
      </p:grpSp>
      <p:graphicFrame>
        <p:nvGraphicFramePr>
          <p:cNvPr id="153649" name="Object 49"/>
          <p:cNvGraphicFramePr>
            <a:graphicFrameLocks noChangeAspect="1"/>
          </p:cNvGraphicFramePr>
          <p:nvPr/>
        </p:nvGraphicFramePr>
        <p:xfrm>
          <a:off x="2362200" y="5410200"/>
          <a:ext cx="1828800" cy="1241425"/>
        </p:xfrm>
        <a:graphic>
          <a:graphicData uri="http://schemas.openxmlformats.org/presentationml/2006/ole">
            <p:oleObj spid="_x0000_s3083" name="Формула" r:id="rId16" imgW="672840" imgH="457200" progId="Equation.3">
              <p:embed/>
            </p:oleObj>
          </a:graphicData>
        </a:graphic>
      </p:graphicFrame>
      <p:sp>
        <p:nvSpPr>
          <p:cNvPr id="153650" name="Line 50"/>
          <p:cNvSpPr>
            <a:spLocks noChangeShapeType="1"/>
          </p:cNvSpPr>
          <p:nvPr/>
        </p:nvSpPr>
        <p:spPr bwMode="auto">
          <a:xfrm>
            <a:off x="2438400" y="3733800"/>
            <a:ext cx="2590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153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153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153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500"/>
                                        <p:tgtEl>
                                          <p:spTgt spid="153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3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500"/>
                                        <p:tgtEl>
                                          <p:spTgt spid="153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3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3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500"/>
                                        <p:tgtEl>
                                          <p:spTgt spid="153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2.96296E-6 L 6.11111E-6 -0.1 " pathEditMode="relative" ptsTypes="AA">
                                      <p:cBhvr>
                                        <p:cTn id="62" dur="1000" fill="hold"/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-0.00209 -0.23032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1536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15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53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53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3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3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153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53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3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153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53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53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153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1" grpId="0"/>
      <p:bldP spid="1536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Text Box 2"/>
          <p:cNvSpPr txBox="1">
            <a:spLocks noChangeArrowheads="1"/>
          </p:cNvSpPr>
          <p:nvPr/>
        </p:nvSpPr>
        <p:spPr bwMode="auto">
          <a:xfrm>
            <a:off x="152400" y="42672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</a:t>
            </a:r>
          </a:p>
        </p:txBody>
      </p:sp>
      <p:sp>
        <p:nvSpPr>
          <p:cNvPr id="14345" name="Text Box 3"/>
          <p:cNvSpPr txBox="1">
            <a:spLocks noChangeArrowheads="1"/>
          </p:cNvSpPr>
          <p:nvPr/>
        </p:nvSpPr>
        <p:spPr bwMode="auto">
          <a:xfrm>
            <a:off x="1447800" y="16764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В</a:t>
            </a:r>
          </a:p>
        </p:txBody>
      </p:sp>
      <p:sp>
        <p:nvSpPr>
          <p:cNvPr id="14346" name="Text Box 4"/>
          <p:cNvSpPr txBox="1">
            <a:spLocks noChangeArrowheads="1"/>
          </p:cNvSpPr>
          <p:nvPr/>
        </p:nvSpPr>
        <p:spPr bwMode="auto">
          <a:xfrm>
            <a:off x="3581400" y="428148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С</a:t>
            </a:r>
          </a:p>
        </p:txBody>
      </p:sp>
      <p:sp>
        <p:nvSpPr>
          <p:cNvPr id="14347" name="Text Box 5"/>
          <p:cNvSpPr txBox="1">
            <a:spLocks noChangeArrowheads="1"/>
          </p:cNvSpPr>
          <p:nvPr/>
        </p:nvSpPr>
        <p:spPr bwMode="auto">
          <a:xfrm>
            <a:off x="8567738" y="5257800"/>
            <a:ext cx="576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С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4348" name="Text Box 6"/>
          <p:cNvSpPr txBox="1">
            <a:spLocks noChangeArrowheads="1"/>
          </p:cNvSpPr>
          <p:nvPr/>
        </p:nvSpPr>
        <p:spPr bwMode="auto">
          <a:xfrm>
            <a:off x="5410200" y="175260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В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4349" name="Text Box 7"/>
          <p:cNvSpPr txBox="1">
            <a:spLocks noChangeArrowheads="1"/>
          </p:cNvSpPr>
          <p:nvPr/>
        </p:nvSpPr>
        <p:spPr bwMode="auto">
          <a:xfrm>
            <a:off x="3505200" y="533400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67944" name="Text Box 8"/>
          <p:cNvSpPr txBox="1">
            <a:spLocks noChangeArrowheads="1"/>
          </p:cNvSpPr>
          <p:nvPr/>
        </p:nvSpPr>
        <p:spPr bwMode="auto">
          <a:xfrm>
            <a:off x="76200" y="762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Блиц-опрос </a:t>
            </a:r>
          </a:p>
        </p:txBody>
      </p:sp>
      <p:sp>
        <p:nvSpPr>
          <p:cNvPr id="14351" name="Text Box 9"/>
          <p:cNvSpPr txBox="1">
            <a:spLocks noChangeArrowheads="1"/>
          </p:cNvSpPr>
          <p:nvPr/>
        </p:nvSpPr>
        <p:spPr bwMode="auto">
          <a:xfrm>
            <a:off x="152400" y="6096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Дано: 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43000" y="533400"/>
            <a:ext cx="3376613" cy="519113"/>
            <a:chOff x="2208" y="1680"/>
            <a:chExt cx="2127" cy="327"/>
          </a:xfrm>
        </p:grpSpPr>
        <p:graphicFrame>
          <p:nvGraphicFramePr>
            <p:cNvPr id="14341" name="Object 11"/>
            <p:cNvGraphicFramePr>
              <a:graphicFrameLocks noChangeAspect="1"/>
            </p:cNvGraphicFramePr>
            <p:nvPr/>
          </p:nvGraphicFramePr>
          <p:xfrm>
            <a:off x="2208" y="1680"/>
            <a:ext cx="232" cy="273"/>
          </p:xfrm>
          <a:graphic>
            <a:graphicData uri="http://schemas.openxmlformats.org/presentationml/2006/ole">
              <p:oleObj spid="_x0000_s4101" name="Формула" r:id="rId4" imgW="139680" imgH="164880" progId="Equation.3">
                <p:embed/>
              </p:oleObj>
            </a:graphicData>
          </a:graphic>
        </p:graphicFrame>
        <p:sp>
          <p:nvSpPr>
            <p:cNvPr id="14365" name="Text Box 12"/>
            <p:cNvSpPr txBox="1">
              <a:spLocks noChangeArrowheads="1"/>
            </p:cNvSpPr>
            <p:nvPr/>
          </p:nvSpPr>
          <p:spPr bwMode="auto">
            <a:xfrm>
              <a:off x="2400" y="1680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ABC</a:t>
              </a:r>
              <a:endParaRPr lang="ru-RU" sz="2800"/>
            </a:p>
          </p:txBody>
        </p:sp>
        <p:sp>
          <p:nvSpPr>
            <p:cNvPr id="14366" name="Freeform 13"/>
            <p:cNvSpPr>
              <a:spLocks/>
            </p:cNvSpPr>
            <p:nvPr/>
          </p:nvSpPr>
          <p:spPr bwMode="auto">
            <a:xfrm rot="206182">
              <a:off x="3022" y="1775"/>
              <a:ext cx="290" cy="145"/>
            </a:xfrm>
            <a:custGeom>
              <a:avLst/>
              <a:gdLst>
                <a:gd name="T0" fmla="*/ 203 w 540"/>
                <a:gd name="T1" fmla="*/ 138 h 205"/>
                <a:gd name="T2" fmla="*/ 160 w 540"/>
                <a:gd name="T3" fmla="*/ 181 h 205"/>
                <a:gd name="T4" fmla="*/ 73 w 540"/>
                <a:gd name="T5" fmla="*/ 199 h 205"/>
                <a:gd name="T6" fmla="*/ 11 w 540"/>
                <a:gd name="T7" fmla="*/ 148 h 205"/>
                <a:gd name="T8" fmla="*/ 11 w 540"/>
                <a:gd name="T9" fmla="*/ 66 h 205"/>
                <a:gd name="T10" fmla="*/ 68 w 540"/>
                <a:gd name="T11" fmla="*/ 26 h 205"/>
                <a:gd name="T12" fmla="*/ 160 w 540"/>
                <a:gd name="T13" fmla="*/ 39 h 205"/>
                <a:gd name="T14" fmla="*/ 285 w 540"/>
                <a:gd name="T15" fmla="*/ 110 h 205"/>
                <a:gd name="T16" fmla="*/ 378 w 540"/>
                <a:gd name="T17" fmla="*/ 172 h 205"/>
                <a:gd name="T18" fmla="*/ 485 w 540"/>
                <a:gd name="T19" fmla="*/ 167 h 205"/>
                <a:gd name="T20" fmla="*/ 535 w 540"/>
                <a:gd name="T21" fmla="*/ 113 h 205"/>
                <a:gd name="T22" fmla="*/ 517 w 540"/>
                <a:gd name="T23" fmla="*/ 31 h 205"/>
                <a:gd name="T24" fmla="*/ 433 w 540"/>
                <a:gd name="T25" fmla="*/ 3 h 205"/>
                <a:gd name="T26" fmla="*/ 348 w 540"/>
                <a:gd name="T27" fmla="*/ 49 h 20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0"/>
                <a:gd name="T43" fmla="*/ 0 h 205"/>
                <a:gd name="T44" fmla="*/ 540 w 540"/>
                <a:gd name="T45" fmla="*/ 205 h 20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0" h="205">
                  <a:moveTo>
                    <a:pt x="203" y="138"/>
                  </a:moveTo>
                  <a:cubicBezTo>
                    <a:pt x="196" y="145"/>
                    <a:pt x="182" y="171"/>
                    <a:pt x="160" y="181"/>
                  </a:cubicBezTo>
                  <a:cubicBezTo>
                    <a:pt x="139" y="191"/>
                    <a:pt x="98" y="205"/>
                    <a:pt x="73" y="199"/>
                  </a:cubicBezTo>
                  <a:cubicBezTo>
                    <a:pt x="48" y="194"/>
                    <a:pt x="21" y="170"/>
                    <a:pt x="11" y="148"/>
                  </a:cubicBezTo>
                  <a:cubicBezTo>
                    <a:pt x="0" y="126"/>
                    <a:pt x="1" y="86"/>
                    <a:pt x="11" y="66"/>
                  </a:cubicBezTo>
                  <a:cubicBezTo>
                    <a:pt x="20" y="45"/>
                    <a:pt x="43" y="31"/>
                    <a:pt x="68" y="26"/>
                  </a:cubicBezTo>
                  <a:cubicBezTo>
                    <a:pt x="93" y="22"/>
                    <a:pt x="124" y="24"/>
                    <a:pt x="160" y="39"/>
                  </a:cubicBezTo>
                  <a:cubicBezTo>
                    <a:pt x="197" y="53"/>
                    <a:pt x="249" y="88"/>
                    <a:pt x="285" y="110"/>
                  </a:cubicBezTo>
                  <a:cubicBezTo>
                    <a:pt x="322" y="133"/>
                    <a:pt x="345" y="162"/>
                    <a:pt x="378" y="172"/>
                  </a:cubicBezTo>
                  <a:cubicBezTo>
                    <a:pt x="411" y="182"/>
                    <a:pt x="459" y="177"/>
                    <a:pt x="485" y="167"/>
                  </a:cubicBezTo>
                  <a:cubicBezTo>
                    <a:pt x="511" y="158"/>
                    <a:pt x="530" y="136"/>
                    <a:pt x="535" y="113"/>
                  </a:cubicBezTo>
                  <a:cubicBezTo>
                    <a:pt x="540" y="90"/>
                    <a:pt x="534" y="49"/>
                    <a:pt x="517" y="31"/>
                  </a:cubicBezTo>
                  <a:cubicBezTo>
                    <a:pt x="500" y="13"/>
                    <a:pt x="461" y="0"/>
                    <a:pt x="433" y="3"/>
                  </a:cubicBezTo>
                  <a:cubicBezTo>
                    <a:pt x="405" y="6"/>
                    <a:pt x="366" y="40"/>
                    <a:pt x="348" y="4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4342" name="Object 14"/>
            <p:cNvGraphicFramePr>
              <a:graphicFrameLocks noChangeAspect="1"/>
            </p:cNvGraphicFramePr>
            <p:nvPr/>
          </p:nvGraphicFramePr>
          <p:xfrm>
            <a:off x="3312" y="1680"/>
            <a:ext cx="232" cy="273"/>
          </p:xfrm>
          <a:graphic>
            <a:graphicData uri="http://schemas.openxmlformats.org/presentationml/2006/ole">
              <p:oleObj spid="_x0000_s4102" name="Формула" r:id="rId5" imgW="139680" imgH="164880" progId="Equation.3">
                <p:embed/>
              </p:oleObj>
            </a:graphicData>
          </a:graphic>
        </p:graphicFrame>
        <p:sp>
          <p:nvSpPr>
            <p:cNvPr id="14367" name="Text Box 15"/>
            <p:cNvSpPr txBox="1">
              <a:spLocks noChangeArrowheads="1"/>
            </p:cNvSpPr>
            <p:nvPr/>
          </p:nvSpPr>
          <p:spPr bwMode="auto">
            <a:xfrm>
              <a:off x="3504" y="1680"/>
              <a:ext cx="83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/>
                <a:t>А</a:t>
              </a:r>
              <a:r>
                <a:rPr lang="ru-RU" sz="2800" baseline="-25000"/>
                <a:t>1</a:t>
              </a:r>
              <a:r>
                <a:rPr lang="ru-RU" sz="2800"/>
                <a:t>В</a:t>
              </a:r>
              <a:r>
                <a:rPr lang="ru-RU" sz="2800" baseline="-25000"/>
                <a:t>1</a:t>
              </a:r>
              <a:r>
                <a:rPr lang="ru-RU" sz="2800"/>
                <a:t>С</a:t>
              </a:r>
              <a:r>
                <a:rPr lang="ru-RU" sz="2800" baseline="-25000"/>
                <a:t>1</a:t>
              </a:r>
              <a:endParaRPr lang="ru-RU" sz="2800"/>
            </a:p>
          </p:txBody>
        </p:sp>
      </p:grpSp>
      <p:sp>
        <p:nvSpPr>
          <p:cNvPr id="167953" name="Text Box 17"/>
          <p:cNvSpPr txBox="1">
            <a:spLocks noChangeArrowheads="1"/>
          </p:cNvSpPr>
          <p:nvPr/>
        </p:nvSpPr>
        <p:spPr bwMode="auto">
          <a:xfrm>
            <a:off x="2667000" y="2895600"/>
            <a:ext cx="749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  <a:r>
              <a:rPr lang="ru-RU" sz="2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см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304800" y="2895600"/>
            <a:ext cx="749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6</a:t>
            </a:r>
            <a:r>
              <a:rPr lang="ru-RU" sz="2400" b="1">
                <a:solidFill>
                  <a:srgbClr val="660066"/>
                </a:solidFill>
              </a:rPr>
              <a:t>см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1981200" y="11430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Найдите: х, у</a:t>
            </a:r>
            <a:r>
              <a:rPr lang="en-US" sz="2400"/>
              <a:t>,z.</a:t>
            </a:r>
            <a:r>
              <a:rPr lang="ru-RU" sz="2400"/>
              <a:t> 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343400" y="3429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6096000" y="533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z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67959" name="Text Box 23"/>
          <p:cNvSpPr txBox="1">
            <a:spLocks noChangeArrowheads="1"/>
          </p:cNvSpPr>
          <p:nvPr/>
        </p:nvSpPr>
        <p:spPr bwMode="auto">
          <a:xfrm>
            <a:off x="5791200" y="5410200"/>
            <a:ext cx="9191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40</a:t>
            </a:r>
            <a:r>
              <a:rPr lang="ru-RU" sz="2400" b="1">
                <a:solidFill>
                  <a:srgbClr val="660066"/>
                </a:solidFill>
              </a:rPr>
              <a:t>см</a:t>
            </a:r>
          </a:p>
        </p:txBody>
      </p:sp>
      <p:sp>
        <p:nvSpPr>
          <p:cNvPr id="14359" name="AutoShape 25"/>
          <p:cNvSpPr>
            <a:spLocks noChangeArrowheads="1"/>
          </p:cNvSpPr>
          <p:nvPr/>
        </p:nvSpPr>
        <p:spPr bwMode="auto">
          <a:xfrm flipH="1">
            <a:off x="381000" y="2133600"/>
            <a:ext cx="3429000" cy="2209800"/>
          </a:xfrm>
          <a:prstGeom prst="triangle">
            <a:avLst>
              <a:gd name="adj" fmla="val 6407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7962" name="Text Box 26"/>
          <p:cNvSpPr txBox="1">
            <a:spLocks noChangeArrowheads="1"/>
          </p:cNvSpPr>
          <p:nvPr/>
        </p:nvSpPr>
        <p:spPr bwMode="auto">
          <a:xfrm>
            <a:off x="1752600" y="4343400"/>
            <a:ext cx="749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  <a:r>
              <a:rPr lang="ru-RU" sz="2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см</a:t>
            </a:r>
          </a:p>
        </p:txBody>
      </p:sp>
      <p:graphicFrame>
        <p:nvGraphicFramePr>
          <p:cNvPr id="14338" name="Object 28"/>
          <p:cNvGraphicFramePr>
            <a:graphicFrameLocks noChangeAspect="1"/>
          </p:cNvGraphicFramePr>
          <p:nvPr/>
        </p:nvGraphicFramePr>
        <p:xfrm>
          <a:off x="5410200" y="457200"/>
          <a:ext cx="2590800" cy="666750"/>
        </p:xfrm>
        <a:graphic>
          <a:graphicData uri="http://schemas.openxmlformats.org/presentationml/2006/ole">
            <p:oleObj spid="_x0000_s4098" name="Формула" r:id="rId6" imgW="939600" imgH="241200" progId="Equation.3">
              <p:embed/>
            </p:oleObj>
          </a:graphicData>
        </a:graphic>
      </p:graphicFrame>
      <p:sp>
        <p:nvSpPr>
          <p:cNvPr id="14361" name="Text Box 29"/>
          <p:cNvSpPr txBox="1">
            <a:spLocks noChangeArrowheads="1"/>
          </p:cNvSpPr>
          <p:nvPr/>
        </p:nvSpPr>
        <p:spPr bwMode="auto">
          <a:xfrm>
            <a:off x="7010400" y="3352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y</a:t>
            </a:r>
            <a:endParaRPr lang="ru-RU" sz="2400" b="1">
              <a:solidFill>
                <a:srgbClr val="FF0000"/>
              </a:solidFill>
            </a:endParaRPr>
          </a:p>
        </p:txBody>
      </p:sp>
      <p:graphicFrame>
        <p:nvGraphicFramePr>
          <p:cNvPr id="167966" name="Object 30"/>
          <p:cNvGraphicFramePr>
            <a:graphicFrameLocks noChangeAspect="1"/>
          </p:cNvGraphicFramePr>
          <p:nvPr/>
        </p:nvGraphicFramePr>
        <p:xfrm>
          <a:off x="838200" y="3352800"/>
          <a:ext cx="2133600" cy="611188"/>
        </p:xfrm>
        <a:graphic>
          <a:graphicData uri="http://schemas.openxmlformats.org/presentationml/2006/ole">
            <p:oleObj spid="_x0000_s4099" name="Формула" r:id="rId7" imgW="799920" imgH="228600" progId="Equation.3">
              <p:embed/>
            </p:oleObj>
          </a:graphicData>
        </a:graphic>
      </p:graphicFrame>
      <p:graphicFrame>
        <p:nvGraphicFramePr>
          <p:cNvPr id="167969" name="Object 33"/>
          <p:cNvGraphicFramePr>
            <a:graphicFrameLocks noChangeAspect="1"/>
          </p:cNvGraphicFramePr>
          <p:nvPr/>
        </p:nvGraphicFramePr>
        <p:xfrm>
          <a:off x="762000" y="5181600"/>
          <a:ext cx="1925638" cy="1331913"/>
        </p:xfrm>
        <a:graphic>
          <a:graphicData uri="http://schemas.openxmlformats.org/presentationml/2006/ole">
            <p:oleObj spid="_x0000_s4100" name="Формула" r:id="rId8" imgW="660240" imgH="457200" progId="Equation.3">
              <p:embed/>
            </p:oleObj>
          </a:graphicData>
        </a:graphic>
      </p:graphicFrame>
      <p:sp>
        <p:nvSpPr>
          <p:cNvPr id="167952" name="Text Box 16"/>
          <p:cNvSpPr txBox="1">
            <a:spLocks noChangeArrowheads="1"/>
          </p:cNvSpPr>
          <p:nvPr/>
        </p:nvSpPr>
        <p:spPr bwMode="auto">
          <a:xfrm>
            <a:off x="3886200" y="3505200"/>
            <a:ext cx="9191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30</a:t>
            </a:r>
            <a:r>
              <a:rPr lang="ru-RU" sz="2400" b="1">
                <a:solidFill>
                  <a:srgbClr val="660066"/>
                </a:solidFill>
              </a:rPr>
              <a:t>см</a:t>
            </a:r>
          </a:p>
        </p:txBody>
      </p:sp>
      <p:sp>
        <p:nvSpPr>
          <p:cNvPr id="167958" name="Text Box 22"/>
          <p:cNvSpPr txBox="1">
            <a:spLocks noChangeArrowheads="1"/>
          </p:cNvSpPr>
          <p:nvPr/>
        </p:nvSpPr>
        <p:spPr bwMode="auto">
          <a:xfrm>
            <a:off x="6934200" y="3352800"/>
            <a:ext cx="9191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35</a:t>
            </a:r>
            <a:r>
              <a:rPr lang="ru-RU" sz="2400" b="1">
                <a:solidFill>
                  <a:srgbClr val="660066"/>
                </a:solidFill>
              </a:rPr>
              <a:t>см</a:t>
            </a:r>
          </a:p>
        </p:txBody>
      </p:sp>
      <p:sp>
        <p:nvSpPr>
          <p:cNvPr id="14364" name="AutoShape 24"/>
          <p:cNvSpPr>
            <a:spLocks noChangeArrowheads="1"/>
          </p:cNvSpPr>
          <p:nvPr/>
        </p:nvSpPr>
        <p:spPr bwMode="auto">
          <a:xfrm flipH="1">
            <a:off x="3886200" y="2286000"/>
            <a:ext cx="4724400" cy="3048000"/>
          </a:xfrm>
          <a:prstGeom prst="triangle">
            <a:avLst>
              <a:gd name="adj" fmla="val 6407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7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7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7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7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7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67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7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7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6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7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7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67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7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7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6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59" grpId="0" animBg="1"/>
      <p:bldP spid="167952" grpId="0" animBg="1"/>
      <p:bldP spid="1679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Text Box 2"/>
          <p:cNvSpPr txBox="1">
            <a:spLocks noChangeArrowheads="1"/>
          </p:cNvSpPr>
          <p:nvPr/>
        </p:nvSpPr>
        <p:spPr bwMode="auto">
          <a:xfrm>
            <a:off x="152400" y="42672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</a:t>
            </a:r>
          </a:p>
        </p:txBody>
      </p:sp>
      <p:sp>
        <p:nvSpPr>
          <p:cNvPr id="15367" name="Text Box 3"/>
          <p:cNvSpPr txBox="1">
            <a:spLocks noChangeArrowheads="1"/>
          </p:cNvSpPr>
          <p:nvPr/>
        </p:nvSpPr>
        <p:spPr bwMode="auto">
          <a:xfrm>
            <a:off x="1447800" y="16764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В</a:t>
            </a:r>
          </a:p>
        </p:txBody>
      </p:sp>
      <p:sp>
        <p:nvSpPr>
          <p:cNvPr id="15368" name="Text Box 4"/>
          <p:cNvSpPr txBox="1">
            <a:spLocks noChangeArrowheads="1"/>
          </p:cNvSpPr>
          <p:nvPr/>
        </p:nvSpPr>
        <p:spPr bwMode="auto">
          <a:xfrm>
            <a:off x="3581400" y="428148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С</a:t>
            </a:r>
          </a:p>
        </p:txBody>
      </p:sp>
      <p:sp>
        <p:nvSpPr>
          <p:cNvPr id="15369" name="Text Box 5"/>
          <p:cNvSpPr txBox="1">
            <a:spLocks noChangeArrowheads="1"/>
          </p:cNvSpPr>
          <p:nvPr/>
        </p:nvSpPr>
        <p:spPr bwMode="auto">
          <a:xfrm>
            <a:off x="8567738" y="5257800"/>
            <a:ext cx="576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С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5370" name="Text Box 6"/>
          <p:cNvSpPr txBox="1">
            <a:spLocks noChangeArrowheads="1"/>
          </p:cNvSpPr>
          <p:nvPr/>
        </p:nvSpPr>
        <p:spPr bwMode="auto">
          <a:xfrm>
            <a:off x="5410200" y="175260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В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5371" name="Text Box 7"/>
          <p:cNvSpPr txBox="1">
            <a:spLocks noChangeArrowheads="1"/>
          </p:cNvSpPr>
          <p:nvPr/>
        </p:nvSpPr>
        <p:spPr bwMode="auto">
          <a:xfrm>
            <a:off x="3505200" y="533400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69992" name="Text Box 8"/>
          <p:cNvSpPr txBox="1">
            <a:spLocks noChangeArrowheads="1"/>
          </p:cNvSpPr>
          <p:nvPr/>
        </p:nvSpPr>
        <p:spPr bwMode="auto">
          <a:xfrm>
            <a:off x="76200" y="762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Блиц-опрос </a:t>
            </a:r>
          </a:p>
        </p:txBody>
      </p:sp>
      <p:sp>
        <p:nvSpPr>
          <p:cNvPr id="15373" name="Text Box 9"/>
          <p:cNvSpPr txBox="1">
            <a:spLocks noChangeArrowheads="1"/>
          </p:cNvSpPr>
          <p:nvPr/>
        </p:nvSpPr>
        <p:spPr bwMode="auto">
          <a:xfrm>
            <a:off x="152400" y="6096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Дано: 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43000" y="533400"/>
            <a:ext cx="3376613" cy="519113"/>
            <a:chOff x="2208" y="1680"/>
            <a:chExt cx="2127" cy="327"/>
          </a:xfrm>
        </p:grpSpPr>
        <p:graphicFrame>
          <p:nvGraphicFramePr>
            <p:cNvPr id="15363" name="Object 11"/>
            <p:cNvGraphicFramePr>
              <a:graphicFrameLocks noChangeAspect="1"/>
            </p:cNvGraphicFramePr>
            <p:nvPr/>
          </p:nvGraphicFramePr>
          <p:xfrm>
            <a:off x="2208" y="1680"/>
            <a:ext cx="232" cy="273"/>
          </p:xfrm>
          <a:graphic>
            <a:graphicData uri="http://schemas.openxmlformats.org/presentationml/2006/ole">
              <p:oleObj spid="_x0000_s5123" name="Формула" r:id="rId4" imgW="139680" imgH="164880" progId="Equation.3">
                <p:embed/>
              </p:oleObj>
            </a:graphicData>
          </a:graphic>
        </p:graphicFrame>
        <p:sp>
          <p:nvSpPr>
            <p:cNvPr id="15389" name="Text Box 12"/>
            <p:cNvSpPr txBox="1">
              <a:spLocks noChangeArrowheads="1"/>
            </p:cNvSpPr>
            <p:nvPr/>
          </p:nvSpPr>
          <p:spPr bwMode="auto">
            <a:xfrm>
              <a:off x="2400" y="1680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ABC</a:t>
              </a:r>
              <a:endParaRPr lang="ru-RU" sz="2800"/>
            </a:p>
          </p:txBody>
        </p:sp>
        <p:sp>
          <p:nvSpPr>
            <p:cNvPr id="15390" name="Freeform 13"/>
            <p:cNvSpPr>
              <a:spLocks/>
            </p:cNvSpPr>
            <p:nvPr/>
          </p:nvSpPr>
          <p:spPr bwMode="auto">
            <a:xfrm rot="206182">
              <a:off x="3022" y="1775"/>
              <a:ext cx="290" cy="145"/>
            </a:xfrm>
            <a:custGeom>
              <a:avLst/>
              <a:gdLst>
                <a:gd name="T0" fmla="*/ 203 w 540"/>
                <a:gd name="T1" fmla="*/ 138 h 205"/>
                <a:gd name="T2" fmla="*/ 160 w 540"/>
                <a:gd name="T3" fmla="*/ 181 h 205"/>
                <a:gd name="T4" fmla="*/ 73 w 540"/>
                <a:gd name="T5" fmla="*/ 199 h 205"/>
                <a:gd name="T6" fmla="*/ 11 w 540"/>
                <a:gd name="T7" fmla="*/ 148 h 205"/>
                <a:gd name="T8" fmla="*/ 11 w 540"/>
                <a:gd name="T9" fmla="*/ 66 h 205"/>
                <a:gd name="T10" fmla="*/ 68 w 540"/>
                <a:gd name="T11" fmla="*/ 26 h 205"/>
                <a:gd name="T12" fmla="*/ 160 w 540"/>
                <a:gd name="T13" fmla="*/ 39 h 205"/>
                <a:gd name="T14" fmla="*/ 285 w 540"/>
                <a:gd name="T15" fmla="*/ 110 h 205"/>
                <a:gd name="T16" fmla="*/ 378 w 540"/>
                <a:gd name="T17" fmla="*/ 172 h 205"/>
                <a:gd name="T18" fmla="*/ 485 w 540"/>
                <a:gd name="T19" fmla="*/ 167 h 205"/>
                <a:gd name="T20" fmla="*/ 535 w 540"/>
                <a:gd name="T21" fmla="*/ 113 h 205"/>
                <a:gd name="T22" fmla="*/ 517 w 540"/>
                <a:gd name="T23" fmla="*/ 31 h 205"/>
                <a:gd name="T24" fmla="*/ 433 w 540"/>
                <a:gd name="T25" fmla="*/ 3 h 205"/>
                <a:gd name="T26" fmla="*/ 348 w 540"/>
                <a:gd name="T27" fmla="*/ 49 h 20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0"/>
                <a:gd name="T43" fmla="*/ 0 h 205"/>
                <a:gd name="T44" fmla="*/ 540 w 540"/>
                <a:gd name="T45" fmla="*/ 205 h 20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0" h="205">
                  <a:moveTo>
                    <a:pt x="203" y="138"/>
                  </a:moveTo>
                  <a:cubicBezTo>
                    <a:pt x="196" y="145"/>
                    <a:pt x="182" y="171"/>
                    <a:pt x="160" y="181"/>
                  </a:cubicBezTo>
                  <a:cubicBezTo>
                    <a:pt x="139" y="191"/>
                    <a:pt x="98" y="205"/>
                    <a:pt x="73" y="199"/>
                  </a:cubicBezTo>
                  <a:cubicBezTo>
                    <a:pt x="48" y="194"/>
                    <a:pt x="21" y="170"/>
                    <a:pt x="11" y="148"/>
                  </a:cubicBezTo>
                  <a:cubicBezTo>
                    <a:pt x="0" y="126"/>
                    <a:pt x="1" y="86"/>
                    <a:pt x="11" y="66"/>
                  </a:cubicBezTo>
                  <a:cubicBezTo>
                    <a:pt x="20" y="45"/>
                    <a:pt x="43" y="31"/>
                    <a:pt x="68" y="26"/>
                  </a:cubicBezTo>
                  <a:cubicBezTo>
                    <a:pt x="93" y="22"/>
                    <a:pt x="124" y="24"/>
                    <a:pt x="160" y="39"/>
                  </a:cubicBezTo>
                  <a:cubicBezTo>
                    <a:pt x="197" y="53"/>
                    <a:pt x="249" y="88"/>
                    <a:pt x="285" y="110"/>
                  </a:cubicBezTo>
                  <a:cubicBezTo>
                    <a:pt x="322" y="133"/>
                    <a:pt x="345" y="162"/>
                    <a:pt x="378" y="172"/>
                  </a:cubicBezTo>
                  <a:cubicBezTo>
                    <a:pt x="411" y="182"/>
                    <a:pt x="459" y="177"/>
                    <a:pt x="485" y="167"/>
                  </a:cubicBezTo>
                  <a:cubicBezTo>
                    <a:pt x="511" y="158"/>
                    <a:pt x="530" y="136"/>
                    <a:pt x="535" y="113"/>
                  </a:cubicBezTo>
                  <a:cubicBezTo>
                    <a:pt x="540" y="90"/>
                    <a:pt x="534" y="49"/>
                    <a:pt x="517" y="31"/>
                  </a:cubicBezTo>
                  <a:cubicBezTo>
                    <a:pt x="500" y="13"/>
                    <a:pt x="461" y="0"/>
                    <a:pt x="433" y="3"/>
                  </a:cubicBezTo>
                  <a:cubicBezTo>
                    <a:pt x="405" y="6"/>
                    <a:pt x="366" y="40"/>
                    <a:pt x="348" y="4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5364" name="Object 14"/>
            <p:cNvGraphicFramePr>
              <a:graphicFrameLocks noChangeAspect="1"/>
            </p:cNvGraphicFramePr>
            <p:nvPr/>
          </p:nvGraphicFramePr>
          <p:xfrm>
            <a:off x="3312" y="1680"/>
            <a:ext cx="232" cy="273"/>
          </p:xfrm>
          <a:graphic>
            <a:graphicData uri="http://schemas.openxmlformats.org/presentationml/2006/ole">
              <p:oleObj spid="_x0000_s5124" name="Формула" r:id="rId5" imgW="139680" imgH="164880" progId="Equation.3">
                <p:embed/>
              </p:oleObj>
            </a:graphicData>
          </a:graphic>
        </p:graphicFrame>
        <p:sp>
          <p:nvSpPr>
            <p:cNvPr id="15391" name="Text Box 15"/>
            <p:cNvSpPr txBox="1">
              <a:spLocks noChangeArrowheads="1"/>
            </p:cNvSpPr>
            <p:nvPr/>
          </p:nvSpPr>
          <p:spPr bwMode="auto">
            <a:xfrm>
              <a:off x="3504" y="1680"/>
              <a:ext cx="83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/>
                <a:t>А</a:t>
              </a:r>
              <a:r>
                <a:rPr lang="ru-RU" sz="2800" baseline="-25000"/>
                <a:t>1</a:t>
              </a:r>
              <a:r>
                <a:rPr lang="ru-RU" sz="2800"/>
                <a:t>В</a:t>
              </a:r>
              <a:r>
                <a:rPr lang="ru-RU" sz="2800" baseline="-25000"/>
                <a:t>1</a:t>
              </a:r>
              <a:r>
                <a:rPr lang="ru-RU" sz="2800"/>
                <a:t>С</a:t>
              </a:r>
              <a:r>
                <a:rPr lang="ru-RU" sz="2800" baseline="-25000"/>
                <a:t>1</a:t>
              </a:r>
              <a:endParaRPr lang="ru-RU" sz="2800"/>
            </a:p>
          </p:txBody>
        </p:sp>
      </p:grpSp>
      <p:sp>
        <p:nvSpPr>
          <p:cNvPr id="170001" name="Text Box 17"/>
          <p:cNvSpPr txBox="1">
            <a:spLocks noChangeArrowheads="1"/>
          </p:cNvSpPr>
          <p:nvPr/>
        </p:nvSpPr>
        <p:spPr bwMode="auto">
          <a:xfrm>
            <a:off x="304800" y="2700338"/>
            <a:ext cx="409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endParaRPr lang="ru-RU" sz="4000" b="1" i="1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5376" name="Text Box 18"/>
          <p:cNvSpPr txBox="1">
            <a:spLocks noChangeArrowheads="1"/>
          </p:cNvSpPr>
          <p:nvPr/>
        </p:nvSpPr>
        <p:spPr bwMode="auto">
          <a:xfrm>
            <a:off x="5943600" y="8382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Найдите: х, у</a:t>
            </a:r>
            <a:r>
              <a:rPr lang="en-US" sz="2400"/>
              <a:t>,z.</a:t>
            </a:r>
            <a:r>
              <a:rPr lang="ru-RU" sz="2400"/>
              <a:t> </a:t>
            </a:r>
          </a:p>
        </p:txBody>
      </p:sp>
      <p:sp>
        <p:nvSpPr>
          <p:cNvPr id="15377" name="Text Box 19"/>
          <p:cNvSpPr txBox="1">
            <a:spLocks noChangeArrowheads="1"/>
          </p:cNvSpPr>
          <p:nvPr/>
        </p:nvSpPr>
        <p:spPr bwMode="auto">
          <a:xfrm>
            <a:off x="4343400" y="3429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5378" name="Text Box 20"/>
          <p:cNvSpPr txBox="1">
            <a:spLocks noChangeArrowheads="1"/>
          </p:cNvSpPr>
          <p:nvPr/>
        </p:nvSpPr>
        <p:spPr bwMode="auto">
          <a:xfrm>
            <a:off x="6096000" y="533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z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70005" name="Text Box 21"/>
          <p:cNvSpPr txBox="1">
            <a:spLocks noChangeArrowheads="1"/>
          </p:cNvSpPr>
          <p:nvPr/>
        </p:nvSpPr>
        <p:spPr bwMode="auto">
          <a:xfrm>
            <a:off x="5791200" y="5410200"/>
            <a:ext cx="9191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16</a:t>
            </a:r>
            <a:r>
              <a:rPr lang="ru-RU" sz="2400" b="1">
                <a:solidFill>
                  <a:srgbClr val="660066"/>
                </a:solidFill>
              </a:rPr>
              <a:t>см</a:t>
            </a:r>
          </a:p>
        </p:txBody>
      </p:sp>
      <p:sp>
        <p:nvSpPr>
          <p:cNvPr id="15380" name="AutoShape 22"/>
          <p:cNvSpPr>
            <a:spLocks noChangeArrowheads="1"/>
          </p:cNvSpPr>
          <p:nvPr/>
        </p:nvSpPr>
        <p:spPr bwMode="auto">
          <a:xfrm flipH="1">
            <a:off x="381000" y="2133600"/>
            <a:ext cx="3429000" cy="2209800"/>
          </a:xfrm>
          <a:prstGeom prst="triangle">
            <a:avLst>
              <a:gd name="adj" fmla="val 6407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5362" name="Object 24"/>
          <p:cNvGraphicFramePr>
            <a:graphicFrameLocks noChangeAspect="1"/>
          </p:cNvGraphicFramePr>
          <p:nvPr/>
        </p:nvGraphicFramePr>
        <p:xfrm>
          <a:off x="4800600" y="3886200"/>
          <a:ext cx="2451100" cy="666750"/>
        </p:xfrm>
        <a:graphic>
          <a:graphicData uri="http://schemas.openxmlformats.org/presentationml/2006/ole">
            <p:oleObj spid="_x0000_s5122" name="Формула" r:id="rId6" imgW="888840" imgH="241200" progId="Equation.3">
              <p:embed/>
            </p:oleObj>
          </a:graphicData>
        </a:graphic>
      </p:graphicFrame>
      <p:sp>
        <p:nvSpPr>
          <p:cNvPr id="15381" name="Text Box 25"/>
          <p:cNvSpPr txBox="1">
            <a:spLocks noChangeArrowheads="1"/>
          </p:cNvSpPr>
          <p:nvPr/>
        </p:nvSpPr>
        <p:spPr bwMode="auto">
          <a:xfrm>
            <a:off x="7010400" y="3352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y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70012" name="Text Box 28"/>
          <p:cNvSpPr txBox="1">
            <a:spLocks noChangeArrowheads="1"/>
          </p:cNvSpPr>
          <p:nvPr/>
        </p:nvSpPr>
        <p:spPr bwMode="auto">
          <a:xfrm>
            <a:off x="3886200" y="3505200"/>
            <a:ext cx="9191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12</a:t>
            </a:r>
            <a:r>
              <a:rPr lang="ru-RU" sz="2400" b="1">
                <a:solidFill>
                  <a:srgbClr val="660066"/>
                </a:solidFill>
              </a:rPr>
              <a:t>см</a:t>
            </a:r>
          </a:p>
        </p:txBody>
      </p:sp>
      <p:sp>
        <p:nvSpPr>
          <p:cNvPr id="170013" name="Text Box 29"/>
          <p:cNvSpPr txBox="1">
            <a:spLocks noChangeArrowheads="1"/>
          </p:cNvSpPr>
          <p:nvPr/>
        </p:nvSpPr>
        <p:spPr bwMode="auto">
          <a:xfrm>
            <a:off x="6934200" y="3352800"/>
            <a:ext cx="9191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14</a:t>
            </a:r>
            <a:r>
              <a:rPr lang="ru-RU" sz="2400" b="1">
                <a:solidFill>
                  <a:srgbClr val="660066"/>
                </a:solidFill>
              </a:rPr>
              <a:t>см</a:t>
            </a:r>
          </a:p>
        </p:txBody>
      </p:sp>
      <p:sp>
        <p:nvSpPr>
          <p:cNvPr id="15384" name="AutoShape 30"/>
          <p:cNvSpPr>
            <a:spLocks noChangeArrowheads="1"/>
          </p:cNvSpPr>
          <p:nvPr/>
        </p:nvSpPr>
        <p:spPr bwMode="auto">
          <a:xfrm flipH="1">
            <a:off x="3886200" y="2286000"/>
            <a:ext cx="4724400" cy="3048000"/>
          </a:xfrm>
          <a:prstGeom prst="triangle">
            <a:avLst>
              <a:gd name="adj" fmla="val 6407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85" name="Text Box 31"/>
          <p:cNvSpPr txBox="1">
            <a:spLocks noChangeArrowheads="1"/>
          </p:cNvSpPr>
          <p:nvPr/>
        </p:nvSpPr>
        <p:spPr bwMode="auto">
          <a:xfrm>
            <a:off x="228600" y="990600"/>
            <a:ext cx="449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c</a:t>
            </a:r>
            <a:r>
              <a:rPr lang="ru-RU" sz="4000" b="1" i="1">
                <a:latin typeface="Times New Roman" pitchFamily="18" charset="0"/>
              </a:rPr>
              <a:t> : </a:t>
            </a:r>
            <a:r>
              <a:rPr lang="en-US" sz="4000" b="1" i="1">
                <a:latin typeface="Times New Roman" pitchFamily="18" charset="0"/>
              </a:rPr>
              <a:t>a : b =  6 : 7 : 8</a:t>
            </a:r>
            <a:r>
              <a:rPr lang="ru-RU" sz="4000" b="1"/>
              <a:t> </a:t>
            </a:r>
          </a:p>
        </p:txBody>
      </p:sp>
      <p:sp>
        <p:nvSpPr>
          <p:cNvPr id="170016" name="Text Box 32"/>
          <p:cNvSpPr txBox="1">
            <a:spLocks noChangeArrowheads="1"/>
          </p:cNvSpPr>
          <p:nvPr/>
        </p:nvSpPr>
        <p:spPr bwMode="auto">
          <a:xfrm>
            <a:off x="2743200" y="2667000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</a:t>
            </a:r>
            <a:endParaRPr lang="ru-RU" sz="4000" b="1" i="1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70017" name="Text Box 33"/>
          <p:cNvSpPr txBox="1">
            <a:spLocks noChangeArrowheads="1"/>
          </p:cNvSpPr>
          <p:nvPr/>
        </p:nvSpPr>
        <p:spPr bwMode="auto">
          <a:xfrm>
            <a:off x="1752600" y="4267200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  <a:endParaRPr lang="ru-RU" sz="4000" b="1" i="1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70018" name="Text Box 34"/>
          <p:cNvSpPr txBox="1">
            <a:spLocks noChangeArrowheads="1"/>
          </p:cNvSpPr>
          <p:nvPr/>
        </p:nvSpPr>
        <p:spPr bwMode="auto">
          <a:xfrm>
            <a:off x="4343400" y="4708525"/>
            <a:ext cx="396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x</a:t>
            </a:r>
            <a:r>
              <a:rPr lang="ru-RU" sz="4000" b="1" i="1">
                <a:latin typeface="Times New Roman" pitchFamily="18" charset="0"/>
              </a:rPr>
              <a:t> : </a:t>
            </a:r>
            <a:r>
              <a:rPr lang="en-US" sz="4000" b="1" i="1">
                <a:latin typeface="Times New Roman" pitchFamily="18" charset="0"/>
              </a:rPr>
              <a:t>y : z = 6 : 7 : 8</a:t>
            </a:r>
            <a:r>
              <a:rPr lang="ru-RU" sz="40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0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0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0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0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0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0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0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0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0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0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0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70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005" grpId="0" animBg="1"/>
      <p:bldP spid="170012" grpId="0" animBg="1"/>
      <p:bldP spid="170013" grpId="0" animBg="1"/>
      <p:bldP spid="1700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2"/>
          <p:cNvSpPr txBox="1">
            <a:spLocks noChangeArrowheads="1"/>
          </p:cNvSpPr>
          <p:nvPr/>
        </p:nvSpPr>
        <p:spPr bwMode="auto">
          <a:xfrm>
            <a:off x="152400" y="42672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</a:t>
            </a:r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914400" y="17526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В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3581400" y="428148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С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8491538" y="5257800"/>
            <a:ext cx="576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С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6393" name="Text Box 6"/>
          <p:cNvSpPr txBox="1">
            <a:spLocks noChangeArrowheads="1"/>
          </p:cNvSpPr>
          <p:nvPr/>
        </p:nvSpPr>
        <p:spPr bwMode="auto">
          <a:xfrm>
            <a:off x="4833938" y="175260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В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6394" name="Text Box 7"/>
          <p:cNvSpPr txBox="1">
            <a:spLocks noChangeArrowheads="1"/>
          </p:cNvSpPr>
          <p:nvPr/>
        </p:nvSpPr>
        <p:spPr bwMode="auto">
          <a:xfrm>
            <a:off x="3843338" y="533400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72040" name="Text Box 8"/>
          <p:cNvSpPr txBox="1">
            <a:spLocks noChangeArrowheads="1"/>
          </p:cNvSpPr>
          <p:nvPr/>
        </p:nvSpPr>
        <p:spPr bwMode="auto">
          <a:xfrm>
            <a:off x="76200" y="762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Блиц-опрос </a:t>
            </a:r>
          </a:p>
        </p:txBody>
      </p:sp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152400" y="6096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Дано: 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43000" y="533400"/>
            <a:ext cx="3376613" cy="519113"/>
            <a:chOff x="2208" y="1680"/>
            <a:chExt cx="2127" cy="327"/>
          </a:xfrm>
        </p:grpSpPr>
        <p:graphicFrame>
          <p:nvGraphicFramePr>
            <p:cNvPr id="16386" name="Object 11"/>
            <p:cNvGraphicFramePr>
              <a:graphicFrameLocks noChangeAspect="1"/>
            </p:cNvGraphicFramePr>
            <p:nvPr/>
          </p:nvGraphicFramePr>
          <p:xfrm>
            <a:off x="2208" y="1680"/>
            <a:ext cx="232" cy="273"/>
          </p:xfrm>
          <a:graphic>
            <a:graphicData uri="http://schemas.openxmlformats.org/presentationml/2006/ole">
              <p:oleObj spid="_x0000_s6146" name="Формула" r:id="rId4" imgW="139680" imgH="164880" progId="Equation.3">
                <p:embed/>
              </p:oleObj>
            </a:graphicData>
          </a:graphic>
        </p:graphicFrame>
        <p:sp>
          <p:nvSpPr>
            <p:cNvPr id="16411" name="Text Box 12"/>
            <p:cNvSpPr txBox="1">
              <a:spLocks noChangeArrowheads="1"/>
            </p:cNvSpPr>
            <p:nvPr/>
          </p:nvSpPr>
          <p:spPr bwMode="auto">
            <a:xfrm>
              <a:off x="2400" y="1680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ABC</a:t>
              </a:r>
              <a:endParaRPr lang="ru-RU" sz="2800"/>
            </a:p>
          </p:txBody>
        </p:sp>
        <p:sp>
          <p:nvSpPr>
            <p:cNvPr id="16412" name="Freeform 13"/>
            <p:cNvSpPr>
              <a:spLocks/>
            </p:cNvSpPr>
            <p:nvPr/>
          </p:nvSpPr>
          <p:spPr bwMode="auto">
            <a:xfrm rot="206182">
              <a:off x="3022" y="1775"/>
              <a:ext cx="290" cy="145"/>
            </a:xfrm>
            <a:custGeom>
              <a:avLst/>
              <a:gdLst>
                <a:gd name="T0" fmla="*/ 203 w 540"/>
                <a:gd name="T1" fmla="*/ 138 h 205"/>
                <a:gd name="T2" fmla="*/ 160 w 540"/>
                <a:gd name="T3" fmla="*/ 181 h 205"/>
                <a:gd name="T4" fmla="*/ 73 w 540"/>
                <a:gd name="T5" fmla="*/ 199 h 205"/>
                <a:gd name="T6" fmla="*/ 11 w 540"/>
                <a:gd name="T7" fmla="*/ 148 h 205"/>
                <a:gd name="T8" fmla="*/ 11 w 540"/>
                <a:gd name="T9" fmla="*/ 66 h 205"/>
                <a:gd name="T10" fmla="*/ 68 w 540"/>
                <a:gd name="T11" fmla="*/ 26 h 205"/>
                <a:gd name="T12" fmla="*/ 160 w 540"/>
                <a:gd name="T13" fmla="*/ 39 h 205"/>
                <a:gd name="T14" fmla="*/ 285 w 540"/>
                <a:gd name="T15" fmla="*/ 110 h 205"/>
                <a:gd name="T16" fmla="*/ 378 w 540"/>
                <a:gd name="T17" fmla="*/ 172 h 205"/>
                <a:gd name="T18" fmla="*/ 485 w 540"/>
                <a:gd name="T19" fmla="*/ 167 h 205"/>
                <a:gd name="T20" fmla="*/ 535 w 540"/>
                <a:gd name="T21" fmla="*/ 113 h 205"/>
                <a:gd name="T22" fmla="*/ 517 w 540"/>
                <a:gd name="T23" fmla="*/ 31 h 205"/>
                <a:gd name="T24" fmla="*/ 433 w 540"/>
                <a:gd name="T25" fmla="*/ 3 h 205"/>
                <a:gd name="T26" fmla="*/ 348 w 540"/>
                <a:gd name="T27" fmla="*/ 49 h 20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0"/>
                <a:gd name="T43" fmla="*/ 0 h 205"/>
                <a:gd name="T44" fmla="*/ 540 w 540"/>
                <a:gd name="T45" fmla="*/ 205 h 20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0" h="205">
                  <a:moveTo>
                    <a:pt x="203" y="138"/>
                  </a:moveTo>
                  <a:cubicBezTo>
                    <a:pt x="196" y="145"/>
                    <a:pt x="182" y="171"/>
                    <a:pt x="160" y="181"/>
                  </a:cubicBezTo>
                  <a:cubicBezTo>
                    <a:pt x="139" y="191"/>
                    <a:pt x="98" y="205"/>
                    <a:pt x="73" y="199"/>
                  </a:cubicBezTo>
                  <a:cubicBezTo>
                    <a:pt x="48" y="194"/>
                    <a:pt x="21" y="170"/>
                    <a:pt x="11" y="148"/>
                  </a:cubicBezTo>
                  <a:cubicBezTo>
                    <a:pt x="0" y="126"/>
                    <a:pt x="1" y="86"/>
                    <a:pt x="11" y="66"/>
                  </a:cubicBezTo>
                  <a:cubicBezTo>
                    <a:pt x="20" y="45"/>
                    <a:pt x="43" y="31"/>
                    <a:pt x="68" y="26"/>
                  </a:cubicBezTo>
                  <a:cubicBezTo>
                    <a:pt x="93" y="22"/>
                    <a:pt x="124" y="24"/>
                    <a:pt x="160" y="39"/>
                  </a:cubicBezTo>
                  <a:cubicBezTo>
                    <a:pt x="197" y="53"/>
                    <a:pt x="249" y="88"/>
                    <a:pt x="285" y="110"/>
                  </a:cubicBezTo>
                  <a:cubicBezTo>
                    <a:pt x="322" y="133"/>
                    <a:pt x="345" y="162"/>
                    <a:pt x="378" y="172"/>
                  </a:cubicBezTo>
                  <a:cubicBezTo>
                    <a:pt x="411" y="182"/>
                    <a:pt x="459" y="177"/>
                    <a:pt x="485" y="167"/>
                  </a:cubicBezTo>
                  <a:cubicBezTo>
                    <a:pt x="511" y="158"/>
                    <a:pt x="530" y="136"/>
                    <a:pt x="535" y="113"/>
                  </a:cubicBezTo>
                  <a:cubicBezTo>
                    <a:pt x="540" y="90"/>
                    <a:pt x="534" y="49"/>
                    <a:pt x="517" y="31"/>
                  </a:cubicBezTo>
                  <a:cubicBezTo>
                    <a:pt x="500" y="13"/>
                    <a:pt x="461" y="0"/>
                    <a:pt x="433" y="3"/>
                  </a:cubicBezTo>
                  <a:cubicBezTo>
                    <a:pt x="405" y="6"/>
                    <a:pt x="366" y="40"/>
                    <a:pt x="348" y="4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6387" name="Object 14"/>
            <p:cNvGraphicFramePr>
              <a:graphicFrameLocks noChangeAspect="1"/>
            </p:cNvGraphicFramePr>
            <p:nvPr/>
          </p:nvGraphicFramePr>
          <p:xfrm>
            <a:off x="3312" y="1680"/>
            <a:ext cx="232" cy="273"/>
          </p:xfrm>
          <a:graphic>
            <a:graphicData uri="http://schemas.openxmlformats.org/presentationml/2006/ole">
              <p:oleObj spid="_x0000_s6147" name="Формула" r:id="rId5" imgW="139680" imgH="164880" progId="Equation.3">
                <p:embed/>
              </p:oleObj>
            </a:graphicData>
          </a:graphic>
        </p:graphicFrame>
        <p:sp>
          <p:nvSpPr>
            <p:cNvPr id="16413" name="Text Box 15"/>
            <p:cNvSpPr txBox="1">
              <a:spLocks noChangeArrowheads="1"/>
            </p:cNvSpPr>
            <p:nvPr/>
          </p:nvSpPr>
          <p:spPr bwMode="auto">
            <a:xfrm>
              <a:off x="3504" y="1680"/>
              <a:ext cx="83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/>
                <a:t>А</a:t>
              </a:r>
              <a:r>
                <a:rPr lang="ru-RU" sz="2800" baseline="-25000"/>
                <a:t>1</a:t>
              </a:r>
              <a:r>
                <a:rPr lang="ru-RU" sz="2800"/>
                <a:t>В</a:t>
              </a:r>
              <a:r>
                <a:rPr lang="ru-RU" sz="2800" baseline="-25000"/>
                <a:t>1</a:t>
              </a:r>
              <a:r>
                <a:rPr lang="ru-RU" sz="2800"/>
                <a:t>С</a:t>
              </a:r>
              <a:r>
                <a:rPr lang="ru-RU" sz="2800" baseline="-25000"/>
                <a:t>1</a:t>
              </a:r>
              <a:endParaRPr lang="ru-RU" sz="2800"/>
            </a:p>
          </p:txBody>
        </p:sp>
      </p:grpSp>
      <p:sp>
        <p:nvSpPr>
          <p:cNvPr id="172048" name="Text Box 16"/>
          <p:cNvSpPr txBox="1">
            <a:spLocks noChangeArrowheads="1"/>
          </p:cNvSpPr>
          <p:nvPr/>
        </p:nvSpPr>
        <p:spPr bwMode="auto">
          <a:xfrm>
            <a:off x="304800" y="2700338"/>
            <a:ext cx="409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endParaRPr lang="ru-RU" sz="4000" b="1" i="1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399" name="Text Box 17"/>
          <p:cNvSpPr txBox="1">
            <a:spLocks noChangeArrowheads="1"/>
          </p:cNvSpPr>
          <p:nvPr/>
        </p:nvSpPr>
        <p:spPr bwMode="auto">
          <a:xfrm>
            <a:off x="5943600" y="8382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Найдите: х, у</a:t>
            </a:r>
            <a:r>
              <a:rPr lang="en-US" sz="2400"/>
              <a:t>.</a:t>
            </a:r>
            <a:r>
              <a:rPr lang="ru-RU" sz="2400"/>
              <a:t> </a:t>
            </a:r>
          </a:p>
        </p:txBody>
      </p:sp>
      <p:sp>
        <p:nvSpPr>
          <p:cNvPr id="16400" name="Text Box 18"/>
          <p:cNvSpPr txBox="1">
            <a:spLocks noChangeArrowheads="1"/>
          </p:cNvSpPr>
          <p:nvPr/>
        </p:nvSpPr>
        <p:spPr bwMode="auto">
          <a:xfrm>
            <a:off x="4148138" y="33528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6401" name="Text Box 20"/>
          <p:cNvSpPr txBox="1">
            <a:spLocks noChangeArrowheads="1"/>
          </p:cNvSpPr>
          <p:nvPr/>
        </p:nvSpPr>
        <p:spPr bwMode="auto">
          <a:xfrm>
            <a:off x="6129338" y="5334000"/>
            <a:ext cx="91916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16</a:t>
            </a:r>
            <a:r>
              <a:rPr lang="ru-RU" sz="2400" b="1">
                <a:solidFill>
                  <a:srgbClr val="660066"/>
                </a:solidFill>
              </a:rPr>
              <a:t>см</a:t>
            </a:r>
          </a:p>
        </p:txBody>
      </p:sp>
      <p:sp>
        <p:nvSpPr>
          <p:cNvPr id="16402" name="AutoShape 21"/>
          <p:cNvSpPr>
            <a:spLocks noChangeArrowheads="1"/>
          </p:cNvSpPr>
          <p:nvPr/>
        </p:nvSpPr>
        <p:spPr bwMode="auto">
          <a:xfrm flipH="1">
            <a:off x="381000" y="2133600"/>
            <a:ext cx="3429000" cy="2209800"/>
          </a:xfrm>
          <a:prstGeom prst="triangle">
            <a:avLst>
              <a:gd name="adj" fmla="val 84815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03" name="Text Box 23"/>
          <p:cNvSpPr txBox="1">
            <a:spLocks noChangeArrowheads="1"/>
          </p:cNvSpPr>
          <p:nvPr/>
        </p:nvSpPr>
        <p:spPr bwMode="auto">
          <a:xfrm>
            <a:off x="6891338" y="34290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y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72056" name="Text Box 24"/>
          <p:cNvSpPr txBox="1">
            <a:spLocks noChangeArrowheads="1"/>
          </p:cNvSpPr>
          <p:nvPr/>
        </p:nvSpPr>
        <p:spPr bwMode="auto">
          <a:xfrm>
            <a:off x="3614738" y="3352800"/>
            <a:ext cx="91916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12</a:t>
            </a:r>
            <a:r>
              <a:rPr lang="ru-RU" sz="2400" b="1">
                <a:solidFill>
                  <a:srgbClr val="660066"/>
                </a:solidFill>
              </a:rPr>
              <a:t>см</a:t>
            </a:r>
          </a:p>
        </p:txBody>
      </p:sp>
      <p:sp>
        <p:nvSpPr>
          <p:cNvPr id="172057" name="Text Box 25"/>
          <p:cNvSpPr txBox="1">
            <a:spLocks noChangeArrowheads="1"/>
          </p:cNvSpPr>
          <p:nvPr/>
        </p:nvSpPr>
        <p:spPr bwMode="auto">
          <a:xfrm>
            <a:off x="6810375" y="3429000"/>
            <a:ext cx="9191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14</a:t>
            </a:r>
            <a:r>
              <a:rPr lang="ru-RU" sz="2400" b="1">
                <a:solidFill>
                  <a:srgbClr val="660066"/>
                </a:solidFill>
              </a:rPr>
              <a:t>см</a:t>
            </a:r>
          </a:p>
        </p:txBody>
      </p:sp>
      <p:sp>
        <p:nvSpPr>
          <p:cNvPr id="16406" name="AutoShape 26"/>
          <p:cNvSpPr>
            <a:spLocks noChangeArrowheads="1"/>
          </p:cNvSpPr>
          <p:nvPr/>
        </p:nvSpPr>
        <p:spPr bwMode="auto">
          <a:xfrm flipH="1">
            <a:off x="4224338" y="2286000"/>
            <a:ext cx="4724400" cy="3048000"/>
          </a:xfrm>
          <a:prstGeom prst="triangle">
            <a:avLst>
              <a:gd name="adj" fmla="val 85583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07" name="Text Box 27"/>
          <p:cNvSpPr txBox="1">
            <a:spLocks noChangeArrowheads="1"/>
          </p:cNvSpPr>
          <p:nvPr/>
        </p:nvSpPr>
        <p:spPr bwMode="auto">
          <a:xfrm>
            <a:off x="228600" y="990600"/>
            <a:ext cx="449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c</a:t>
            </a:r>
            <a:r>
              <a:rPr lang="ru-RU" sz="4000" b="1" i="1">
                <a:latin typeface="Times New Roman" pitchFamily="18" charset="0"/>
              </a:rPr>
              <a:t> : </a:t>
            </a:r>
            <a:r>
              <a:rPr lang="en-US" sz="4000" b="1" i="1">
                <a:latin typeface="Times New Roman" pitchFamily="18" charset="0"/>
              </a:rPr>
              <a:t>a : b =  6 : 7 : 8</a:t>
            </a:r>
            <a:r>
              <a:rPr lang="ru-RU" sz="4000" b="1"/>
              <a:t> </a:t>
            </a:r>
          </a:p>
        </p:txBody>
      </p:sp>
      <p:sp>
        <p:nvSpPr>
          <p:cNvPr id="172060" name="Text Box 28"/>
          <p:cNvSpPr txBox="1">
            <a:spLocks noChangeArrowheads="1"/>
          </p:cNvSpPr>
          <p:nvPr/>
        </p:nvSpPr>
        <p:spPr bwMode="auto">
          <a:xfrm>
            <a:off x="2057400" y="2514600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</a:t>
            </a:r>
            <a:endParaRPr lang="ru-RU" sz="4000" b="1" i="1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72061" name="Text Box 29"/>
          <p:cNvSpPr txBox="1">
            <a:spLocks noChangeArrowheads="1"/>
          </p:cNvSpPr>
          <p:nvPr/>
        </p:nvSpPr>
        <p:spPr bwMode="auto">
          <a:xfrm>
            <a:off x="1752600" y="4267200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  <a:endParaRPr lang="ru-RU" sz="4000" b="1" i="1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72062" name="Text Box 30"/>
          <p:cNvSpPr txBox="1">
            <a:spLocks noChangeArrowheads="1"/>
          </p:cNvSpPr>
          <p:nvPr/>
        </p:nvSpPr>
        <p:spPr bwMode="auto">
          <a:xfrm>
            <a:off x="4452938" y="4648200"/>
            <a:ext cx="396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x</a:t>
            </a:r>
            <a:r>
              <a:rPr lang="ru-RU" sz="4000" b="1" i="1">
                <a:latin typeface="Times New Roman" pitchFamily="18" charset="0"/>
              </a:rPr>
              <a:t> : </a:t>
            </a:r>
            <a:r>
              <a:rPr lang="en-US" sz="4000" b="1" i="1">
                <a:latin typeface="Times New Roman" pitchFamily="18" charset="0"/>
              </a:rPr>
              <a:t>y : z = 6 : 7 : 8</a:t>
            </a:r>
            <a:r>
              <a:rPr lang="ru-RU" sz="40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56" grpId="0" animBg="1"/>
      <p:bldP spid="172057" grpId="0" animBg="1"/>
      <p:bldP spid="1720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2"/>
          <p:cNvSpPr txBox="1">
            <a:spLocks noChangeArrowheads="1"/>
          </p:cNvSpPr>
          <p:nvPr/>
        </p:nvSpPr>
        <p:spPr bwMode="auto">
          <a:xfrm>
            <a:off x="152400" y="42672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</a:t>
            </a:r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990600" y="17526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В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581400" y="428148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С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8567738" y="5257800"/>
            <a:ext cx="576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С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495800" y="182880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В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3505200" y="533400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74088" name="Text Box 8"/>
          <p:cNvSpPr txBox="1">
            <a:spLocks noChangeArrowheads="1"/>
          </p:cNvSpPr>
          <p:nvPr/>
        </p:nvSpPr>
        <p:spPr bwMode="auto">
          <a:xfrm>
            <a:off x="76200" y="762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Блиц-опрос </a:t>
            </a:r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152400" y="6096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Дано: 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43000" y="533400"/>
            <a:ext cx="3376613" cy="519113"/>
            <a:chOff x="2208" y="1680"/>
            <a:chExt cx="2127" cy="327"/>
          </a:xfrm>
        </p:grpSpPr>
        <p:graphicFrame>
          <p:nvGraphicFramePr>
            <p:cNvPr id="17410" name="Object 11"/>
            <p:cNvGraphicFramePr>
              <a:graphicFrameLocks noChangeAspect="1"/>
            </p:cNvGraphicFramePr>
            <p:nvPr/>
          </p:nvGraphicFramePr>
          <p:xfrm>
            <a:off x="2208" y="1680"/>
            <a:ext cx="232" cy="273"/>
          </p:xfrm>
          <a:graphic>
            <a:graphicData uri="http://schemas.openxmlformats.org/presentationml/2006/ole">
              <p:oleObj spid="_x0000_s7170" name="Формула" r:id="rId4" imgW="139680" imgH="164880" progId="Equation.3">
                <p:embed/>
              </p:oleObj>
            </a:graphicData>
          </a:graphic>
        </p:graphicFrame>
        <p:sp>
          <p:nvSpPr>
            <p:cNvPr id="17437" name="Text Box 12"/>
            <p:cNvSpPr txBox="1">
              <a:spLocks noChangeArrowheads="1"/>
            </p:cNvSpPr>
            <p:nvPr/>
          </p:nvSpPr>
          <p:spPr bwMode="auto">
            <a:xfrm>
              <a:off x="2400" y="1680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ABC</a:t>
              </a:r>
              <a:endParaRPr lang="ru-RU" sz="2800"/>
            </a:p>
          </p:txBody>
        </p:sp>
        <p:sp>
          <p:nvSpPr>
            <p:cNvPr id="17438" name="Freeform 13"/>
            <p:cNvSpPr>
              <a:spLocks/>
            </p:cNvSpPr>
            <p:nvPr/>
          </p:nvSpPr>
          <p:spPr bwMode="auto">
            <a:xfrm rot="206182">
              <a:off x="3022" y="1775"/>
              <a:ext cx="290" cy="145"/>
            </a:xfrm>
            <a:custGeom>
              <a:avLst/>
              <a:gdLst>
                <a:gd name="T0" fmla="*/ 203 w 540"/>
                <a:gd name="T1" fmla="*/ 138 h 205"/>
                <a:gd name="T2" fmla="*/ 160 w 540"/>
                <a:gd name="T3" fmla="*/ 181 h 205"/>
                <a:gd name="T4" fmla="*/ 73 w 540"/>
                <a:gd name="T5" fmla="*/ 199 h 205"/>
                <a:gd name="T6" fmla="*/ 11 w 540"/>
                <a:gd name="T7" fmla="*/ 148 h 205"/>
                <a:gd name="T8" fmla="*/ 11 w 540"/>
                <a:gd name="T9" fmla="*/ 66 h 205"/>
                <a:gd name="T10" fmla="*/ 68 w 540"/>
                <a:gd name="T11" fmla="*/ 26 h 205"/>
                <a:gd name="T12" fmla="*/ 160 w 540"/>
                <a:gd name="T13" fmla="*/ 39 h 205"/>
                <a:gd name="T14" fmla="*/ 285 w 540"/>
                <a:gd name="T15" fmla="*/ 110 h 205"/>
                <a:gd name="T16" fmla="*/ 378 w 540"/>
                <a:gd name="T17" fmla="*/ 172 h 205"/>
                <a:gd name="T18" fmla="*/ 485 w 540"/>
                <a:gd name="T19" fmla="*/ 167 h 205"/>
                <a:gd name="T20" fmla="*/ 535 w 540"/>
                <a:gd name="T21" fmla="*/ 113 h 205"/>
                <a:gd name="T22" fmla="*/ 517 w 540"/>
                <a:gd name="T23" fmla="*/ 31 h 205"/>
                <a:gd name="T24" fmla="*/ 433 w 540"/>
                <a:gd name="T25" fmla="*/ 3 h 205"/>
                <a:gd name="T26" fmla="*/ 348 w 540"/>
                <a:gd name="T27" fmla="*/ 49 h 20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0"/>
                <a:gd name="T43" fmla="*/ 0 h 205"/>
                <a:gd name="T44" fmla="*/ 540 w 540"/>
                <a:gd name="T45" fmla="*/ 205 h 20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0" h="205">
                  <a:moveTo>
                    <a:pt x="203" y="138"/>
                  </a:moveTo>
                  <a:cubicBezTo>
                    <a:pt x="196" y="145"/>
                    <a:pt x="182" y="171"/>
                    <a:pt x="160" y="181"/>
                  </a:cubicBezTo>
                  <a:cubicBezTo>
                    <a:pt x="139" y="191"/>
                    <a:pt x="98" y="205"/>
                    <a:pt x="73" y="199"/>
                  </a:cubicBezTo>
                  <a:cubicBezTo>
                    <a:pt x="48" y="194"/>
                    <a:pt x="21" y="170"/>
                    <a:pt x="11" y="148"/>
                  </a:cubicBezTo>
                  <a:cubicBezTo>
                    <a:pt x="0" y="126"/>
                    <a:pt x="1" y="86"/>
                    <a:pt x="11" y="66"/>
                  </a:cubicBezTo>
                  <a:cubicBezTo>
                    <a:pt x="20" y="45"/>
                    <a:pt x="43" y="31"/>
                    <a:pt x="68" y="26"/>
                  </a:cubicBezTo>
                  <a:cubicBezTo>
                    <a:pt x="93" y="22"/>
                    <a:pt x="124" y="24"/>
                    <a:pt x="160" y="39"/>
                  </a:cubicBezTo>
                  <a:cubicBezTo>
                    <a:pt x="197" y="53"/>
                    <a:pt x="249" y="88"/>
                    <a:pt x="285" y="110"/>
                  </a:cubicBezTo>
                  <a:cubicBezTo>
                    <a:pt x="322" y="133"/>
                    <a:pt x="345" y="162"/>
                    <a:pt x="378" y="172"/>
                  </a:cubicBezTo>
                  <a:cubicBezTo>
                    <a:pt x="411" y="182"/>
                    <a:pt x="459" y="177"/>
                    <a:pt x="485" y="167"/>
                  </a:cubicBezTo>
                  <a:cubicBezTo>
                    <a:pt x="511" y="158"/>
                    <a:pt x="530" y="136"/>
                    <a:pt x="535" y="113"/>
                  </a:cubicBezTo>
                  <a:cubicBezTo>
                    <a:pt x="540" y="90"/>
                    <a:pt x="534" y="49"/>
                    <a:pt x="517" y="31"/>
                  </a:cubicBezTo>
                  <a:cubicBezTo>
                    <a:pt x="500" y="13"/>
                    <a:pt x="461" y="0"/>
                    <a:pt x="433" y="3"/>
                  </a:cubicBezTo>
                  <a:cubicBezTo>
                    <a:pt x="405" y="6"/>
                    <a:pt x="366" y="40"/>
                    <a:pt x="348" y="4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7411" name="Object 14"/>
            <p:cNvGraphicFramePr>
              <a:graphicFrameLocks noChangeAspect="1"/>
            </p:cNvGraphicFramePr>
            <p:nvPr/>
          </p:nvGraphicFramePr>
          <p:xfrm>
            <a:off x="3312" y="1680"/>
            <a:ext cx="232" cy="273"/>
          </p:xfrm>
          <a:graphic>
            <a:graphicData uri="http://schemas.openxmlformats.org/presentationml/2006/ole">
              <p:oleObj spid="_x0000_s7171" name="Формула" r:id="rId5" imgW="139680" imgH="164880" progId="Equation.3">
                <p:embed/>
              </p:oleObj>
            </a:graphicData>
          </a:graphic>
        </p:graphicFrame>
        <p:sp>
          <p:nvSpPr>
            <p:cNvPr id="17439" name="Text Box 15"/>
            <p:cNvSpPr txBox="1">
              <a:spLocks noChangeArrowheads="1"/>
            </p:cNvSpPr>
            <p:nvPr/>
          </p:nvSpPr>
          <p:spPr bwMode="auto">
            <a:xfrm>
              <a:off x="3504" y="1680"/>
              <a:ext cx="83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/>
                <a:t>А</a:t>
              </a:r>
              <a:r>
                <a:rPr lang="ru-RU" sz="2800" baseline="-25000"/>
                <a:t>1</a:t>
              </a:r>
              <a:r>
                <a:rPr lang="ru-RU" sz="2800"/>
                <a:t>В</a:t>
              </a:r>
              <a:r>
                <a:rPr lang="ru-RU" sz="2800" baseline="-25000"/>
                <a:t>1</a:t>
              </a:r>
              <a:r>
                <a:rPr lang="ru-RU" sz="2800"/>
                <a:t>С</a:t>
              </a:r>
              <a:r>
                <a:rPr lang="ru-RU" sz="2800" baseline="-25000"/>
                <a:t>1</a:t>
              </a:r>
              <a:endParaRPr lang="ru-RU" sz="2800"/>
            </a:p>
          </p:txBody>
        </p:sp>
      </p:grpSp>
      <p:sp>
        <p:nvSpPr>
          <p:cNvPr id="174096" name="Text Box 16"/>
          <p:cNvSpPr txBox="1">
            <a:spLocks noChangeArrowheads="1"/>
          </p:cNvSpPr>
          <p:nvPr/>
        </p:nvSpPr>
        <p:spPr bwMode="auto">
          <a:xfrm>
            <a:off x="304800" y="2700338"/>
            <a:ext cx="409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endParaRPr lang="ru-RU" sz="4000" b="1" i="1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7423" name="Text Box 17"/>
          <p:cNvSpPr txBox="1">
            <a:spLocks noChangeArrowheads="1"/>
          </p:cNvSpPr>
          <p:nvPr/>
        </p:nvSpPr>
        <p:spPr bwMode="auto">
          <a:xfrm>
            <a:off x="5943600" y="1371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Найдите: х, у</a:t>
            </a:r>
            <a:r>
              <a:rPr lang="en-US" sz="2400"/>
              <a:t>.</a:t>
            </a:r>
            <a:r>
              <a:rPr lang="ru-RU" sz="2400"/>
              <a:t> </a:t>
            </a:r>
          </a:p>
        </p:txBody>
      </p:sp>
      <p:sp>
        <p:nvSpPr>
          <p:cNvPr id="17424" name="Text Box 18"/>
          <p:cNvSpPr txBox="1">
            <a:spLocks noChangeArrowheads="1"/>
          </p:cNvSpPr>
          <p:nvPr/>
        </p:nvSpPr>
        <p:spPr bwMode="auto">
          <a:xfrm>
            <a:off x="3810000" y="3352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7425" name="AutoShape 20"/>
          <p:cNvSpPr>
            <a:spLocks noChangeArrowheads="1"/>
          </p:cNvSpPr>
          <p:nvPr/>
        </p:nvSpPr>
        <p:spPr bwMode="auto">
          <a:xfrm flipH="1">
            <a:off x="381000" y="2133600"/>
            <a:ext cx="3429000" cy="2209800"/>
          </a:xfrm>
          <a:prstGeom prst="triangle">
            <a:avLst>
              <a:gd name="adj" fmla="val 84815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6" name="Text Box 21"/>
          <p:cNvSpPr txBox="1">
            <a:spLocks noChangeArrowheads="1"/>
          </p:cNvSpPr>
          <p:nvPr/>
        </p:nvSpPr>
        <p:spPr bwMode="auto">
          <a:xfrm>
            <a:off x="6553200" y="3429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y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74102" name="Text Box 22"/>
          <p:cNvSpPr txBox="1">
            <a:spLocks noChangeArrowheads="1"/>
          </p:cNvSpPr>
          <p:nvPr/>
        </p:nvSpPr>
        <p:spPr bwMode="auto">
          <a:xfrm>
            <a:off x="3352800" y="3352800"/>
            <a:ext cx="9191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24</a:t>
            </a:r>
            <a:r>
              <a:rPr lang="ru-RU" sz="2400" b="1">
                <a:solidFill>
                  <a:srgbClr val="660066"/>
                </a:solidFill>
              </a:rPr>
              <a:t>см</a:t>
            </a:r>
          </a:p>
        </p:txBody>
      </p:sp>
      <p:sp>
        <p:nvSpPr>
          <p:cNvPr id="174103" name="Text Box 23"/>
          <p:cNvSpPr txBox="1">
            <a:spLocks noChangeArrowheads="1"/>
          </p:cNvSpPr>
          <p:nvPr/>
        </p:nvSpPr>
        <p:spPr bwMode="auto">
          <a:xfrm>
            <a:off x="6553200" y="3429000"/>
            <a:ext cx="9191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28</a:t>
            </a:r>
            <a:r>
              <a:rPr lang="ru-RU" sz="2400" b="1">
                <a:solidFill>
                  <a:srgbClr val="660066"/>
                </a:solidFill>
              </a:rPr>
              <a:t>см</a:t>
            </a:r>
          </a:p>
        </p:txBody>
      </p:sp>
      <p:sp>
        <p:nvSpPr>
          <p:cNvPr id="17429" name="AutoShape 24"/>
          <p:cNvSpPr>
            <a:spLocks noChangeArrowheads="1"/>
          </p:cNvSpPr>
          <p:nvPr/>
        </p:nvSpPr>
        <p:spPr bwMode="auto">
          <a:xfrm flipH="1">
            <a:off x="3886200" y="2286000"/>
            <a:ext cx="4724400" cy="3048000"/>
          </a:xfrm>
          <a:prstGeom prst="triangle">
            <a:avLst>
              <a:gd name="adj" fmla="val 85583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0" name="Text Box 25"/>
          <p:cNvSpPr txBox="1">
            <a:spLocks noChangeArrowheads="1"/>
          </p:cNvSpPr>
          <p:nvPr/>
        </p:nvSpPr>
        <p:spPr bwMode="auto">
          <a:xfrm>
            <a:off x="228600" y="990600"/>
            <a:ext cx="449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c</a:t>
            </a:r>
            <a:r>
              <a:rPr lang="ru-RU" sz="4000" b="1" i="1">
                <a:latin typeface="Times New Roman" pitchFamily="18" charset="0"/>
              </a:rPr>
              <a:t> : </a:t>
            </a:r>
            <a:r>
              <a:rPr lang="en-US" sz="4000" b="1" i="1">
                <a:latin typeface="Times New Roman" pitchFamily="18" charset="0"/>
              </a:rPr>
              <a:t>a : b =  6 : 7 : 8</a:t>
            </a:r>
            <a:r>
              <a:rPr lang="ru-RU" sz="4000" b="1"/>
              <a:t> </a:t>
            </a:r>
          </a:p>
        </p:txBody>
      </p:sp>
      <p:sp>
        <p:nvSpPr>
          <p:cNvPr id="174106" name="Text Box 26"/>
          <p:cNvSpPr txBox="1">
            <a:spLocks noChangeArrowheads="1"/>
          </p:cNvSpPr>
          <p:nvPr/>
        </p:nvSpPr>
        <p:spPr bwMode="auto">
          <a:xfrm>
            <a:off x="2057400" y="2514600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</a:t>
            </a:r>
            <a:endParaRPr lang="ru-RU" sz="4000" b="1" i="1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74107" name="Text Box 27"/>
          <p:cNvSpPr txBox="1">
            <a:spLocks noChangeArrowheads="1"/>
          </p:cNvSpPr>
          <p:nvPr/>
        </p:nvSpPr>
        <p:spPr bwMode="auto">
          <a:xfrm>
            <a:off x="1752600" y="4267200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  <a:endParaRPr lang="ru-RU" sz="4000" b="1" i="1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7433" name="Text Box 28"/>
          <p:cNvSpPr txBox="1">
            <a:spLocks noChangeArrowheads="1"/>
          </p:cNvSpPr>
          <p:nvPr/>
        </p:nvSpPr>
        <p:spPr bwMode="auto">
          <a:xfrm>
            <a:off x="5257800" y="457200"/>
            <a:ext cx="304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y – x = 4 </a:t>
            </a:r>
            <a:r>
              <a:rPr lang="ru-RU" sz="4000" b="1" i="1">
                <a:latin typeface="Times New Roman" pitchFamily="18" charset="0"/>
              </a:rPr>
              <a:t>см</a:t>
            </a:r>
          </a:p>
        </p:txBody>
      </p:sp>
      <p:sp>
        <p:nvSpPr>
          <p:cNvPr id="17434" name="Text Box 29"/>
          <p:cNvSpPr txBox="1">
            <a:spLocks noChangeArrowheads="1"/>
          </p:cNvSpPr>
          <p:nvPr/>
        </p:nvSpPr>
        <p:spPr bwMode="auto">
          <a:xfrm>
            <a:off x="5943600" y="533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z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74110" name="Text Box 30"/>
          <p:cNvSpPr txBox="1">
            <a:spLocks noChangeArrowheads="1"/>
          </p:cNvSpPr>
          <p:nvPr/>
        </p:nvSpPr>
        <p:spPr bwMode="auto">
          <a:xfrm>
            <a:off x="4114800" y="4648200"/>
            <a:ext cx="396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x</a:t>
            </a:r>
            <a:r>
              <a:rPr lang="ru-RU" sz="4000" b="1" i="1">
                <a:latin typeface="Times New Roman" pitchFamily="18" charset="0"/>
              </a:rPr>
              <a:t> : </a:t>
            </a:r>
            <a:r>
              <a:rPr lang="en-US" sz="4000" b="1" i="1">
                <a:latin typeface="Times New Roman" pitchFamily="18" charset="0"/>
              </a:rPr>
              <a:t>y : z = 6 : 7 : 8</a:t>
            </a:r>
            <a:r>
              <a:rPr lang="ru-RU" sz="4000" b="1"/>
              <a:t> </a:t>
            </a:r>
          </a:p>
        </p:txBody>
      </p:sp>
      <p:sp>
        <p:nvSpPr>
          <p:cNvPr id="174099" name="Text Box 19"/>
          <p:cNvSpPr txBox="1">
            <a:spLocks noChangeArrowheads="1"/>
          </p:cNvSpPr>
          <p:nvPr/>
        </p:nvSpPr>
        <p:spPr bwMode="auto">
          <a:xfrm>
            <a:off x="5715000" y="5410200"/>
            <a:ext cx="9191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32</a:t>
            </a:r>
            <a:r>
              <a:rPr lang="ru-RU" sz="2400" b="1">
                <a:solidFill>
                  <a:srgbClr val="660066"/>
                </a:solidFill>
              </a:rPr>
              <a:t>см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7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2" grpId="0" animBg="1"/>
      <p:bldP spid="174103" grpId="0" animBg="1"/>
      <p:bldP spid="174110" grpId="0"/>
      <p:bldP spid="17409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2"/>
          <p:cNvSpPr txBox="1">
            <a:spLocks noChangeArrowheads="1"/>
          </p:cNvSpPr>
          <p:nvPr/>
        </p:nvSpPr>
        <p:spPr bwMode="auto">
          <a:xfrm>
            <a:off x="0" y="43434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</a:t>
            </a:r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1981200" y="17526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В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3352800" y="43434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С</a:t>
            </a: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8567738" y="5257800"/>
            <a:ext cx="576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С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7010400" y="190500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В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8442" name="Text Box 7"/>
          <p:cNvSpPr txBox="1">
            <a:spLocks noChangeArrowheads="1"/>
          </p:cNvSpPr>
          <p:nvPr/>
        </p:nvSpPr>
        <p:spPr bwMode="auto">
          <a:xfrm>
            <a:off x="3505200" y="533400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176136" name="Text Box 8"/>
          <p:cNvSpPr txBox="1">
            <a:spLocks noChangeArrowheads="1"/>
          </p:cNvSpPr>
          <p:nvPr/>
        </p:nvSpPr>
        <p:spPr bwMode="auto">
          <a:xfrm>
            <a:off x="76200" y="762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Блиц-опрос </a:t>
            </a:r>
          </a:p>
        </p:txBody>
      </p:sp>
      <p:sp>
        <p:nvSpPr>
          <p:cNvPr id="18444" name="Text Box 9"/>
          <p:cNvSpPr txBox="1">
            <a:spLocks noChangeArrowheads="1"/>
          </p:cNvSpPr>
          <p:nvPr/>
        </p:nvSpPr>
        <p:spPr bwMode="auto">
          <a:xfrm>
            <a:off x="152400" y="6096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Дано: 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43000" y="533400"/>
            <a:ext cx="3376613" cy="519113"/>
            <a:chOff x="2208" y="1680"/>
            <a:chExt cx="2127" cy="327"/>
          </a:xfrm>
        </p:grpSpPr>
        <p:graphicFrame>
          <p:nvGraphicFramePr>
            <p:cNvPr id="18434" name="Object 11"/>
            <p:cNvGraphicFramePr>
              <a:graphicFrameLocks noChangeAspect="1"/>
            </p:cNvGraphicFramePr>
            <p:nvPr/>
          </p:nvGraphicFramePr>
          <p:xfrm>
            <a:off x="2208" y="1680"/>
            <a:ext cx="232" cy="273"/>
          </p:xfrm>
          <a:graphic>
            <a:graphicData uri="http://schemas.openxmlformats.org/presentationml/2006/ole">
              <p:oleObj spid="_x0000_s8194" name="Формула" r:id="rId4" imgW="139680" imgH="164880" progId="Equation.3">
                <p:embed/>
              </p:oleObj>
            </a:graphicData>
          </a:graphic>
        </p:graphicFrame>
        <p:sp>
          <p:nvSpPr>
            <p:cNvPr id="18461" name="Text Box 12"/>
            <p:cNvSpPr txBox="1">
              <a:spLocks noChangeArrowheads="1"/>
            </p:cNvSpPr>
            <p:nvPr/>
          </p:nvSpPr>
          <p:spPr bwMode="auto">
            <a:xfrm>
              <a:off x="2400" y="1680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ABC</a:t>
              </a:r>
              <a:endParaRPr lang="ru-RU" sz="2800"/>
            </a:p>
          </p:txBody>
        </p:sp>
        <p:sp>
          <p:nvSpPr>
            <p:cNvPr id="18462" name="Freeform 13"/>
            <p:cNvSpPr>
              <a:spLocks/>
            </p:cNvSpPr>
            <p:nvPr/>
          </p:nvSpPr>
          <p:spPr bwMode="auto">
            <a:xfrm rot="206182">
              <a:off x="3022" y="1775"/>
              <a:ext cx="290" cy="145"/>
            </a:xfrm>
            <a:custGeom>
              <a:avLst/>
              <a:gdLst>
                <a:gd name="T0" fmla="*/ 203 w 540"/>
                <a:gd name="T1" fmla="*/ 138 h 205"/>
                <a:gd name="T2" fmla="*/ 160 w 540"/>
                <a:gd name="T3" fmla="*/ 181 h 205"/>
                <a:gd name="T4" fmla="*/ 73 w 540"/>
                <a:gd name="T5" fmla="*/ 199 h 205"/>
                <a:gd name="T6" fmla="*/ 11 w 540"/>
                <a:gd name="T7" fmla="*/ 148 h 205"/>
                <a:gd name="T8" fmla="*/ 11 w 540"/>
                <a:gd name="T9" fmla="*/ 66 h 205"/>
                <a:gd name="T10" fmla="*/ 68 w 540"/>
                <a:gd name="T11" fmla="*/ 26 h 205"/>
                <a:gd name="T12" fmla="*/ 160 w 540"/>
                <a:gd name="T13" fmla="*/ 39 h 205"/>
                <a:gd name="T14" fmla="*/ 285 w 540"/>
                <a:gd name="T15" fmla="*/ 110 h 205"/>
                <a:gd name="T16" fmla="*/ 378 w 540"/>
                <a:gd name="T17" fmla="*/ 172 h 205"/>
                <a:gd name="T18" fmla="*/ 485 w 540"/>
                <a:gd name="T19" fmla="*/ 167 h 205"/>
                <a:gd name="T20" fmla="*/ 535 w 540"/>
                <a:gd name="T21" fmla="*/ 113 h 205"/>
                <a:gd name="T22" fmla="*/ 517 w 540"/>
                <a:gd name="T23" fmla="*/ 31 h 205"/>
                <a:gd name="T24" fmla="*/ 433 w 540"/>
                <a:gd name="T25" fmla="*/ 3 h 205"/>
                <a:gd name="T26" fmla="*/ 348 w 540"/>
                <a:gd name="T27" fmla="*/ 49 h 20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0"/>
                <a:gd name="T43" fmla="*/ 0 h 205"/>
                <a:gd name="T44" fmla="*/ 540 w 540"/>
                <a:gd name="T45" fmla="*/ 205 h 20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0" h="205">
                  <a:moveTo>
                    <a:pt x="203" y="138"/>
                  </a:moveTo>
                  <a:cubicBezTo>
                    <a:pt x="196" y="145"/>
                    <a:pt x="182" y="171"/>
                    <a:pt x="160" y="181"/>
                  </a:cubicBezTo>
                  <a:cubicBezTo>
                    <a:pt x="139" y="191"/>
                    <a:pt x="98" y="205"/>
                    <a:pt x="73" y="199"/>
                  </a:cubicBezTo>
                  <a:cubicBezTo>
                    <a:pt x="48" y="194"/>
                    <a:pt x="21" y="170"/>
                    <a:pt x="11" y="148"/>
                  </a:cubicBezTo>
                  <a:cubicBezTo>
                    <a:pt x="0" y="126"/>
                    <a:pt x="1" y="86"/>
                    <a:pt x="11" y="66"/>
                  </a:cubicBezTo>
                  <a:cubicBezTo>
                    <a:pt x="20" y="45"/>
                    <a:pt x="43" y="31"/>
                    <a:pt x="68" y="26"/>
                  </a:cubicBezTo>
                  <a:cubicBezTo>
                    <a:pt x="93" y="22"/>
                    <a:pt x="124" y="24"/>
                    <a:pt x="160" y="39"/>
                  </a:cubicBezTo>
                  <a:cubicBezTo>
                    <a:pt x="197" y="53"/>
                    <a:pt x="249" y="88"/>
                    <a:pt x="285" y="110"/>
                  </a:cubicBezTo>
                  <a:cubicBezTo>
                    <a:pt x="322" y="133"/>
                    <a:pt x="345" y="162"/>
                    <a:pt x="378" y="172"/>
                  </a:cubicBezTo>
                  <a:cubicBezTo>
                    <a:pt x="411" y="182"/>
                    <a:pt x="459" y="177"/>
                    <a:pt x="485" y="167"/>
                  </a:cubicBezTo>
                  <a:cubicBezTo>
                    <a:pt x="511" y="158"/>
                    <a:pt x="530" y="136"/>
                    <a:pt x="535" y="113"/>
                  </a:cubicBezTo>
                  <a:cubicBezTo>
                    <a:pt x="540" y="90"/>
                    <a:pt x="534" y="49"/>
                    <a:pt x="517" y="31"/>
                  </a:cubicBezTo>
                  <a:cubicBezTo>
                    <a:pt x="500" y="13"/>
                    <a:pt x="461" y="0"/>
                    <a:pt x="433" y="3"/>
                  </a:cubicBezTo>
                  <a:cubicBezTo>
                    <a:pt x="405" y="6"/>
                    <a:pt x="366" y="40"/>
                    <a:pt x="348" y="4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8435" name="Object 14"/>
            <p:cNvGraphicFramePr>
              <a:graphicFrameLocks noChangeAspect="1"/>
            </p:cNvGraphicFramePr>
            <p:nvPr/>
          </p:nvGraphicFramePr>
          <p:xfrm>
            <a:off x="3312" y="1680"/>
            <a:ext cx="232" cy="273"/>
          </p:xfrm>
          <a:graphic>
            <a:graphicData uri="http://schemas.openxmlformats.org/presentationml/2006/ole">
              <p:oleObj spid="_x0000_s8195" name="Формула" r:id="rId5" imgW="139680" imgH="164880" progId="Equation.3">
                <p:embed/>
              </p:oleObj>
            </a:graphicData>
          </a:graphic>
        </p:graphicFrame>
        <p:sp>
          <p:nvSpPr>
            <p:cNvPr id="18463" name="Text Box 15"/>
            <p:cNvSpPr txBox="1">
              <a:spLocks noChangeArrowheads="1"/>
            </p:cNvSpPr>
            <p:nvPr/>
          </p:nvSpPr>
          <p:spPr bwMode="auto">
            <a:xfrm>
              <a:off x="3504" y="1680"/>
              <a:ext cx="83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/>
                <a:t>А</a:t>
              </a:r>
              <a:r>
                <a:rPr lang="ru-RU" sz="2800" baseline="-25000"/>
                <a:t>1</a:t>
              </a:r>
              <a:r>
                <a:rPr lang="ru-RU" sz="2800"/>
                <a:t>В</a:t>
              </a:r>
              <a:r>
                <a:rPr lang="ru-RU" sz="2800" baseline="-25000"/>
                <a:t>1</a:t>
              </a:r>
              <a:r>
                <a:rPr lang="ru-RU" sz="2800"/>
                <a:t>С</a:t>
              </a:r>
              <a:r>
                <a:rPr lang="ru-RU" sz="2800" baseline="-25000"/>
                <a:t>1</a:t>
              </a:r>
              <a:endParaRPr lang="ru-RU" sz="2800"/>
            </a:p>
          </p:txBody>
        </p:sp>
      </p:grpSp>
      <p:sp>
        <p:nvSpPr>
          <p:cNvPr id="176144" name="Text Box 16"/>
          <p:cNvSpPr txBox="1">
            <a:spLocks noChangeArrowheads="1"/>
          </p:cNvSpPr>
          <p:nvPr/>
        </p:nvSpPr>
        <p:spPr bwMode="auto">
          <a:xfrm>
            <a:off x="914400" y="2743200"/>
            <a:ext cx="409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endParaRPr lang="ru-RU" sz="4000" b="1" i="1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447" name="Text Box 17"/>
          <p:cNvSpPr txBox="1">
            <a:spLocks noChangeArrowheads="1"/>
          </p:cNvSpPr>
          <p:nvPr/>
        </p:nvSpPr>
        <p:spPr bwMode="auto">
          <a:xfrm>
            <a:off x="5943600" y="1371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Найдите: х, у</a:t>
            </a:r>
            <a:r>
              <a:rPr lang="en-US" sz="2400"/>
              <a:t>.</a:t>
            </a:r>
            <a:r>
              <a:rPr lang="ru-RU" sz="2400"/>
              <a:t> </a:t>
            </a:r>
          </a:p>
        </p:txBody>
      </p:sp>
      <p:sp>
        <p:nvSpPr>
          <p:cNvPr id="18448" name="Text Box 18"/>
          <p:cNvSpPr txBox="1">
            <a:spLocks noChangeArrowheads="1"/>
          </p:cNvSpPr>
          <p:nvPr/>
        </p:nvSpPr>
        <p:spPr bwMode="auto">
          <a:xfrm>
            <a:off x="5105400" y="3352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8449" name="AutoShape 19"/>
          <p:cNvSpPr>
            <a:spLocks noChangeArrowheads="1"/>
          </p:cNvSpPr>
          <p:nvPr/>
        </p:nvSpPr>
        <p:spPr bwMode="auto">
          <a:xfrm flipH="1">
            <a:off x="304800" y="2133600"/>
            <a:ext cx="3429000" cy="2209800"/>
          </a:xfrm>
          <a:prstGeom prst="triangle">
            <a:avLst>
              <a:gd name="adj" fmla="val 38889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50" name="Text Box 20"/>
          <p:cNvSpPr txBox="1">
            <a:spLocks noChangeArrowheads="1"/>
          </p:cNvSpPr>
          <p:nvPr/>
        </p:nvSpPr>
        <p:spPr bwMode="auto">
          <a:xfrm>
            <a:off x="7848600" y="3429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Z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76149" name="Text Box 21"/>
          <p:cNvSpPr txBox="1">
            <a:spLocks noChangeArrowheads="1"/>
          </p:cNvSpPr>
          <p:nvPr/>
        </p:nvSpPr>
        <p:spPr bwMode="auto">
          <a:xfrm>
            <a:off x="4572000" y="3352800"/>
            <a:ext cx="9191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30</a:t>
            </a:r>
            <a:r>
              <a:rPr lang="ru-RU" sz="2400" b="1">
                <a:solidFill>
                  <a:srgbClr val="660066"/>
                </a:solidFill>
              </a:rPr>
              <a:t>см</a:t>
            </a:r>
          </a:p>
        </p:txBody>
      </p:sp>
      <p:sp>
        <p:nvSpPr>
          <p:cNvPr id="176150" name="Text Box 22"/>
          <p:cNvSpPr txBox="1">
            <a:spLocks noChangeArrowheads="1"/>
          </p:cNvSpPr>
          <p:nvPr/>
        </p:nvSpPr>
        <p:spPr bwMode="auto">
          <a:xfrm>
            <a:off x="7772400" y="3429000"/>
            <a:ext cx="9191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35</a:t>
            </a:r>
            <a:r>
              <a:rPr lang="ru-RU" sz="2400" b="1">
                <a:solidFill>
                  <a:srgbClr val="660066"/>
                </a:solidFill>
              </a:rPr>
              <a:t>см</a:t>
            </a:r>
          </a:p>
        </p:txBody>
      </p:sp>
      <p:sp>
        <p:nvSpPr>
          <p:cNvPr id="18453" name="Text Box 24"/>
          <p:cNvSpPr txBox="1">
            <a:spLocks noChangeArrowheads="1"/>
          </p:cNvSpPr>
          <p:nvPr/>
        </p:nvSpPr>
        <p:spPr bwMode="auto">
          <a:xfrm>
            <a:off x="228600" y="990600"/>
            <a:ext cx="449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c</a:t>
            </a:r>
            <a:r>
              <a:rPr lang="ru-RU" sz="4000" b="1" i="1">
                <a:latin typeface="Times New Roman" pitchFamily="18" charset="0"/>
              </a:rPr>
              <a:t> : </a:t>
            </a:r>
            <a:r>
              <a:rPr lang="en-US" sz="4000" b="1" i="1">
                <a:latin typeface="Times New Roman" pitchFamily="18" charset="0"/>
              </a:rPr>
              <a:t>a : b =  6 : 7 : 8</a:t>
            </a:r>
            <a:r>
              <a:rPr lang="ru-RU" sz="4000" b="1"/>
              <a:t> </a:t>
            </a:r>
          </a:p>
        </p:txBody>
      </p:sp>
      <p:sp>
        <p:nvSpPr>
          <p:cNvPr id="176153" name="Text Box 25"/>
          <p:cNvSpPr txBox="1">
            <a:spLocks noChangeArrowheads="1"/>
          </p:cNvSpPr>
          <p:nvPr/>
        </p:nvSpPr>
        <p:spPr bwMode="auto">
          <a:xfrm>
            <a:off x="3124200" y="2514600"/>
            <a:ext cx="45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</a:t>
            </a:r>
            <a:endParaRPr lang="ru-RU" sz="4000" b="1" i="1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76154" name="Text Box 26"/>
          <p:cNvSpPr txBox="1">
            <a:spLocks noChangeArrowheads="1"/>
          </p:cNvSpPr>
          <p:nvPr/>
        </p:nvSpPr>
        <p:spPr bwMode="auto">
          <a:xfrm>
            <a:off x="1752600" y="4267200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  <a:endParaRPr lang="ru-RU" sz="4000" b="1" i="1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456" name="Text Box 27"/>
          <p:cNvSpPr txBox="1">
            <a:spLocks noChangeArrowheads="1"/>
          </p:cNvSpPr>
          <p:nvPr/>
        </p:nvSpPr>
        <p:spPr bwMode="auto">
          <a:xfrm>
            <a:off x="5257800" y="457200"/>
            <a:ext cx="304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x + y = 70</a:t>
            </a:r>
            <a:r>
              <a:rPr lang="ru-RU" sz="4000" b="1" i="1">
                <a:latin typeface="Times New Roman" pitchFamily="18" charset="0"/>
              </a:rPr>
              <a:t>см</a:t>
            </a:r>
          </a:p>
        </p:txBody>
      </p:sp>
      <p:sp>
        <p:nvSpPr>
          <p:cNvPr id="18457" name="Text Box 28"/>
          <p:cNvSpPr txBox="1">
            <a:spLocks noChangeArrowheads="1"/>
          </p:cNvSpPr>
          <p:nvPr/>
        </p:nvSpPr>
        <p:spPr bwMode="auto">
          <a:xfrm>
            <a:off x="5943600" y="533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y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76157" name="Text Box 29"/>
          <p:cNvSpPr txBox="1">
            <a:spLocks noChangeArrowheads="1"/>
          </p:cNvSpPr>
          <p:nvPr/>
        </p:nvSpPr>
        <p:spPr bwMode="auto">
          <a:xfrm>
            <a:off x="4343400" y="4648200"/>
            <a:ext cx="396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x</a:t>
            </a:r>
            <a:r>
              <a:rPr lang="ru-RU" sz="4000" b="1" i="1">
                <a:latin typeface="Times New Roman" pitchFamily="18" charset="0"/>
              </a:rPr>
              <a:t> : </a:t>
            </a:r>
            <a:r>
              <a:rPr lang="en-US" sz="4000" b="1" i="1">
                <a:latin typeface="Times New Roman" pitchFamily="18" charset="0"/>
              </a:rPr>
              <a:t>z : y = 6 : 7 : 8</a:t>
            </a:r>
            <a:r>
              <a:rPr lang="ru-RU" sz="4000" b="1"/>
              <a:t> </a:t>
            </a:r>
          </a:p>
        </p:txBody>
      </p:sp>
      <p:sp>
        <p:nvSpPr>
          <p:cNvPr id="176158" name="Text Box 30"/>
          <p:cNvSpPr txBox="1">
            <a:spLocks noChangeArrowheads="1"/>
          </p:cNvSpPr>
          <p:nvPr/>
        </p:nvSpPr>
        <p:spPr bwMode="auto">
          <a:xfrm>
            <a:off x="5791200" y="5334000"/>
            <a:ext cx="9191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660066"/>
                </a:solidFill>
              </a:rPr>
              <a:t>40</a:t>
            </a:r>
            <a:r>
              <a:rPr lang="ru-RU" sz="2400" b="1">
                <a:solidFill>
                  <a:srgbClr val="660066"/>
                </a:solidFill>
              </a:rPr>
              <a:t>см</a:t>
            </a:r>
          </a:p>
        </p:txBody>
      </p:sp>
      <p:sp>
        <p:nvSpPr>
          <p:cNvPr id="18460" name="AutoShape 23"/>
          <p:cNvSpPr>
            <a:spLocks noChangeArrowheads="1"/>
          </p:cNvSpPr>
          <p:nvPr/>
        </p:nvSpPr>
        <p:spPr bwMode="auto">
          <a:xfrm flipH="1">
            <a:off x="3886200" y="2286000"/>
            <a:ext cx="4724400" cy="3048000"/>
          </a:xfrm>
          <a:prstGeom prst="triangle">
            <a:avLst>
              <a:gd name="adj" fmla="val 3612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7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49" grpId="0" animBg="1"/>
      <p:bldP spid="176150" grpId="0" animBg="1"/>
      <p:bldP spid="176157" grpId="0"/>
      <p:bldP spid="176158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458</Words>
  <Application>Microsoft Office PowerPoint</Application>
  <PresentationFormat>Экран (4:3)</PresentationFormat>
  <Paragraphs>177</Paragraphs>
  <Slides>10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Оформление по умолчанию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4</cp:revision>
  <dcterms:created xsi:type="dcterms:W3CDTF">2012-01-13T08:10:58Z</dcterms:created>
  <dcterms:modified xsi:type="dcterms:W3CDTF">2013-01-17T10:26:42Z</dcterms:modified>
</cp:coreProperties>
</file>