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5" r:id="rId5"/>
    <p:sldId id="261" r:id="rId6"/>
    <p:sldId id="262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1582A-CEE8-430E-ADCA-1319CB417191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60F88-BAF1-4CEE-A6C6-580A5F478B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D74DFC1-E853-4429-811C-2E44EB9C47F4}" type="slidenum">
              <a:rPr lang="ru-RU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D74DFC1-E853-4429-811C-2E44EB9C47F4}" type="slidenum">
              <a:rPr lang="ru-RU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-reforma.ru/" TargetMode="External"/><Relationship Id="rId2" Type="http://schemas.openxmlformats.org/officeDocument/2006/relationships/hyperlink" Target="http://www.moi-universitet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19D2-BA07-480C-8344-7318B209B5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62D94-740B-4B43-A62D-383CDBC78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BC23E-9ACC-4D82-9A03-50219ED70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4C9E5-FD78-4884-B830-7C9B48AF6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9E08A-3BA2-42AE-880C-8FF30E97E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ru-RU"/>
              <a:t>«Образовательный портал Мой университет – </a:t>
            </a:r>
            <a:r>
              <a:rPr lang="en-US">
                <a:hlinkClick r:id="rId2"/>
              </a:rPr>
              <a:t>www</a:t>
            </a:r>
            <a:r>
              <a:rPr lang="ru-RU">
                <a:hlinkClick r:id="rId2"/>
              </a:rPr>
              <a:t>.</a:t>
            </a:r>
            <a:r>
              <a:rPr lang="en-US">
                <a:hlinkClick r:id="rId2"/>
              </a:rPr>
              <a:t>moi</a:t>
            </a:r>
            <a:r>
              <a:rPr lang="ru-RU">
                <a:hlinkClick r:id="rId2"/>
              </a:rPr>
              <a:t>-</a:t>
            </a:r>
            <a:r>
              <a:rPr lang="en-US">
                <a:hlinkClick r:id="rId2"/>
              </a:rPr>
              <a:t>universitet</a:t>
            </a:r>
            <a:r>
              <a:rPr lang="ru-RU">
                <a:hlinkClick r:id="rId2"/>
              </a:rPr>
              <a:t>.</a:t>
            </a:r>
            <a:r>
              <a:rPr lang="en-US">
                <a:hlinkClick r:id="rId2"/>
              </a:rPr>
              <a:t>ru</a:t>
            </a:r>
            <a:r>
              <a:rPr lang="ru-RU"/>
              <a:t>, факультет «Реформа образования» – </a:t>
            </a:r>
            <a:r>
              <a:rPr lang="en-US">
                <a:hlinkClick r:id="rId3"/>
              </a:rPr>
              <a:t>www</a:t>
            </a:r>
            <a:r>
              <a:rPr lang="ru-RU">
                <a:hlinkClick r:id="rId3"/>
              </a:rPr>
              <a:t>.</a:t>
            </a:r>
            <a:r>
              <a:rPr lang="en-US">
                <a:hlinkClick r:id="rId3"/>
              </a:rPr>
              <a:t>edu</a:t>
            </a:r>
            <a:r>
              <a:rPr lang="ru-RU">
                <a:hlinkClick r:id="rId3"/>
              </a:rPr>
              <a:t>-</a:t>
            </a:r>
            <a:r>
              <a:rPr lang="en-US">
                <a:hlinkClick r:id="rId3"/>
              </a:rPr>
              <a:t>reforma</a:t>
            </a:r>
            <a:r>
              <a:rPr lang="ru-RU">
                <a:hlinkClick r:id="rId3"/>
              </a:rPr>
              <a:t>.</a:t>
            </a:r>
            <a:r>
              <a:rPr lang="en-US">
                <a:hlinkClick r:id="rId3"/>
              </a:rPr>
              <a:t>ru</a:t>
            </a:r>
            <a:r>
              <a:rPr lang="ru-RU"/>
              <a:t>»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A25D734-618B-4C52-BA3E-F872E9EAE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9B09-F22B-48CD-96A0-07833A743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4D651-41DE-41EB-8B9F-2A0A69A92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4A7C2-5E65-424B-AECA-DC695DAA5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5613D-9A1C-4552-B07D-1F98C116A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BBE11-1521-4246-8614-27C8D3B730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97D74-D7BC-4867-8AD5-9AC310A454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FF62B-4A8A-4382-BE9C-DAAF879D4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9CCA0-B8CE-4096-8A78-36953FA93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8872BEC2-49F3-4A99-B0F2-BD5275600D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3"/>
          <p:cNvSpPr>
            <a:spLocks noChangeShapeType="1"/>
          </p:cNvSpPr>
          <p:nvPr/>
        </p:nvSpPr>
        <p:spPr bwMode="auto">
          <a:xfrm flipH="1">
            <a:off x="1752600" y="0"/>
            <a:ext cx="0" cy="6858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12</a:t>
            </a:r>
            <a:r>
              <a:rPr lang="ru-RU" sz="2800" dirty="0" smtClean="0">
                <a:solidFill>
                  <a:srgbClr val="0000CC"/>
                </a:solidFill>
                <a:latin typeface="Monotype Corsiva" pitchFamily="66" charset="0"/>
              </a:rPr>
              <a:t>. </a:t>
            </a: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02</a:t>
            </a:r>
            <a:r>
              <a:rPr lang="ru-RU" sz="2800" dirty="0" smtClean="0">
                <a:solidFill>
                  <a:srgbClr val="0000CC"/>
                </a:solidFill>
                <a:latin typeface="Monotype Corsiva" pitchFamily="66" charset="0"/>
              </a:rPr>
              <a:t>. </a:t>
            </a:r>
            <a:r>
              <a:rPr lang="en-US" sz="2800" dirty="0">
                <a:solidFill>
                  <a:srgbClr val="0000CC"/>
                </a:solidFill>
                <a:latin typeface="Monotype Corsiva" pitchFamily="66" charset="0"/>
              </a:rPr>
              <a:t>13</a:t>
            </a:r>
            <a:endParaRPr lang="ru-RU" sz="2800" dirty="0">
              <a:solidFill>
                <a:srgbClr val="0000CC"/>
              </a:solidFill>
              <a:latin typeface="Monotype Corsiva" pitchFamily="66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835150" y="260350"/>
            <a:ext cx="7000875" cy="690563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009999"/>
              </a:buClr>
              <a:buSzPct val="110000"/>
              <a:defRPr/>
            </a:pPr>
            <a:r>
              <a:rPr lang="ru-RU" sz="4400" i="1" kern="0" dirty="0" smtClean="0">
                <a:solidFill>
                  <a:srgbClr val="0000CC"/>
                </a:solidFill>
                <a:latin typeface="Monotype Corsiva" pitchFamily="66" charset="0"/>
              </a:rPr>
              <a:t>Геометрическая </a:t>
            </a:r>
            <a:r>
              <a:rPr lang="ru-RU" sz="4400" i="1" kern="0" dirty="0">
                <a:solidFill>
                  <a:srgbClr val="0000CC"/>
                </a:solidFill>
                <a:latin typeface="Monotype Corsiva" pitchFamily="66" charset="0"/>
              </a:rPr>
              <a:t>прогрессия.</a:t>
            </a:r>
            <a:endParaRPr lang="ru-RU" sz="4400" i="1" kern="0" dirty="0">
              <a:solidFill>
                <a:srgbClr val="0000CC"/>
              </a:solidFill>
              <a:latin typeface="Monotype Corsiva" pitchFamily="66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rgbClr val="009999"/>
              </a:buClr>
              <a:buSzPct val="110000"/>
              <a:defRPr/>
            </a:pPr>
            <a:endParaRPr lang="ru-RU" sz="4400" i="1" kern="0" dirty="0">
              <a:solidFill>
                <a:srgbClr val="0000CC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556792"/>
            <a:ext cx="74943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1, 2, 4, 8, 16, 32, 64,….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564904"/>
            <a:ext cx="65325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2, 6, 18, 54, 162, ….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797152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Попробуй сформулировать определение геометрической прогрессии.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1520" y="188640"/>
            <a:ext cx="8640960" cy="690563"/>
          </a:xfrm>
          <a:prstGeom prst="rect">
            <a:avLst/>
          </a:prstGeom>
        </p:spPr>
        <p:txBody>
          <a:bodyPr/>
          <a:lstStyle/>
          <a:p>
            <a:pPr marL="342900" indent="432000" eaLnBrk="0" hangingPunct="0">
              <a:spcBef>
                <a:spcPct val="20000"/>
              </a:spcBef>
              <a:buClr>
                <a:srgbClr val="009999"/>
              </a:buClr>
              <a:buSzPct val="110000"/>
              <a:defRPr/>
            </a:pPr>
            <a:r>
              <a:rPr lang="ru-RU" sz="4400" i="1" kern="0" dirty="0" smtClean="0">
                <a:solidFill>
                  <a:srgbClr val="0000CC"/>
                </a:solidFill>
                <a:latin typeface="Monotype Corsiva" pitchFamily="66" charset="0"/>
              </a:rPr>
              <a:t>Определи правило составления последовательности.</a:t>
            </a:r>
            <a:endParaRPr lang="ru-RU" sz="4400" i="1" kern="0" dirty="0">
              <a:solidFill>
                <a:srgbClr val="0000CC"/>
              </a:solidFill>
              <a:latin typeface="Monotype Corsiva" pitchFamily="66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9999"/>
              </a:buClr>
              <a:buSzPct val="110000"/>
              <a:defRPr/>
            </a:pPr>
            <a:endParaRPr lang="ru-RU" sz="4400" i="1" kern="0" dirty="0">
              <a:solidFill>
                <a:srgbClr val="0000CC"/>
              </a:solidFill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645024"/>
            <a:ext cx="614783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64, 32, 16, 8, 4, 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….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80728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Геометрической прогрессией называется последовательность отличных от нуля чисел, каждый член которой, начиная со второго, равен предыдущему члену, умноженному на одно и то же число.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789040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где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≠0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- натуральное число,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- некоторое число.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373216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называют знаменателем геометрической прогрессии. Очевидно, что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≠ 0.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60648"/>
            <a:ext cx="29322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4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Определение: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3068960"/>
            <a:ext cx="2040943" cy="646331"/>
          </a:xfrm>
          <a:prstGeom prst="rect">
            <a:avLst/>
          </a:prstGeom>
          <a:ln w="15875"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600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n+1</a:t>
            </a:r>
            <a:r>
              <a:rPr lang="ru-RU" sz="36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6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600" baseline="-250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36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4581128"/>
            <a:ext cx="2323072" cy="646331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60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600" baseline="-2500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n+1</a:t>
            </a:r>
            <a:r>
              <a:rPr lang="ru-RU" sz="360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3600" dirty="0" err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600" baseline="-25000" dirty="0" err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3600" dirty="0" err="1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ru-RU" sz="3600" dirty="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5" name="Freeform 11"/>
          <p:cNvSpPr>
            <a:spLocks/>
          </p:cNvSpPr>
          <p:nvPr/>
        </p:nvSpPr>
        <p:spPr bwMode="auto">
          <a:xfrm flipH="1">
            <a:off x="4343400" y="381000"/>
            <a:ext cx="5334000" cy="76200"/>
          </a:xfrm>
          <a:custGeom>
            <a:avLst/>
            <a:gdLst/>
            <a:ahLst/>
            <a:cxnLst>
              <a:cxn ang="0">
                <a:pos x="70" y="4"/>
              </a:cxn>
              <a:cxn ang="0">
                <a:pos x="3575" y="0"/>
              </a:cxn>
              <a:cxn ang="0">
                <a:pos x="3594" y="30"/>
              </a:cxn>
              <a:cxn ang="0">
                <a:pos x="3580" y="46"/>
              </a:cxn>
              <a:cxn ang="0">
                <a:pos x="3552" y="46"/>
              </a:cxn>
              <a:cxn ang="0">
                <a:pos x="85" y="35"/>
              </a:cxn>
              <a:cxn ang="0">
                <a:pos x="69" y="27"/>
              </a:cxn>
              <a:cxn ang="0">
                <a:pos x="0" y="16"/>
              </a:cxn>
              <a:cxn ang="0">
                <a:pos x="84" y="4"/>
              </a:cxn>
              <a:cxn ang="0">
                <a:pos x="669" y="7"/>
              </a:cxn>
              <a:cxn ang="0">
                <a:pos x="747" y="8"/>
              </a:cxn>
              <a:cxn ang="0">
                <a:pos x="70" y="4"/>
              </a:cxn>
            </a:cxnLst>
            <a:rect l="0" t="0" r="r" b="b"/>
            <a:pathLst>
              <a:path w="3594" h="46">
                <a:moveTo>
                  <a:pt x="70" y="4"/>
                </a:moveTo>
                <a:lnTo>
                  <a:pt x="3575" y="0"/>
                </a:lnTo>
                <a:lnTo>
                  <a:pt x="3594" y="30"/>
                </a:lnTo>
                <a:lnTo>
                  <a:pt x="3580" y="46"/>
                </a:lnTo>
                <a:lnTo>
                  <a:pt x="3552" y="46"/>
                </a:lnTo>
                <a:lnTo>
                  <a:pt x="85" y="35"/>
                </a:lnTo>
                <a:lnTo>
                  <a:pt x="69" y="27"/>
                </a:lnTo>
                <a:lnTo>
                  <a:pt x="0" y="16"/>
                </a:lnTo>
                <a:lnTo>
                  <a:pt x="84" y="4"/>
                </a:lnTo>
                <a:lnTo>
                  <a:pt x="669" y="7"/>
                </a:lnTo>
                <a:lnTo>
                  <a:pt x="747" y="8"/>
                </a:lnTo>
                <a:lnTo>
                  <a:pt x="70" y="4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44000"/>
                </a:schemeClr>
              </a:gs>
              <a:gs pos="50000">
                <a:srgbClr val="0066FF">
                  <a:alpha val="38000"/>
                </a:srgbClr>
              </a:gs>
              <a:gs pos="100000">
                <a:schemeClr val="bg1">
                  <a:alpha val="44000"/>
                </a:schemeClr>
              </a:gs>
            </a:gsLst>
            <a:lin ang="5400000" scaled="1"/>
          </a:gradFill>
          <a:ln w="9525" cap="flat" cmpd="sng">
            <a:solidFill>
              <a:srgbClr val="0099FF">
                <a:alpha val="61000"/>
              </a:srgbClr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1520" y="188640"/>
            <a:ext cx="40324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ru-RU" sz="4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Выполни самостоятельно:</a:t>
            </a:r>
            <a:endParaRPr kumimoji="0" lang="ru-RU" sz="4400" b="0" i="1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79512" y="1700808"/>
            <a:ext cx="41764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Найти знаменатель геометрической прогрессии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а) 3; 6; 12; 24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;…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б) 3; 3; 3; 3;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в)1; 0,1; 0,01; 0,001;…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4572000" y="335699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0,1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139952" y="260648"/>
            <a:ext cx="4638675" cy="6048375"/>
            <a:chOff x="2064" y="192"/>
            <a:chExt cx="3599" cy="4057"/>
          </a:xfrm>
        </p:grpSpPr>
        <p:sp>
          <p:nvSpPr>
            <p:cNvPr id="1034" name="Freeform 14"/>
            <p:cNvSpPr>
              <a:spLocks/>
            </p:cNvSpPr>
            <p:nvPr/>
          </p:nvSpPr>
          <p:spPr bwMode="auto">
            <a:xfrm>
              <a:off x="2064" y="365"/>
              <a:ext cx="3599" cy="3884"/>
            </a:xfrm>
            <a:custGeom>
              <a:avLst/>
              <a:gdLst>
                <a:gd name="T0" fmla="*/ 387 w 3599"/>
                <a:gd name="T1" fmla="*/ 180 h 3884"/>
                <a:gd name="T2" fmla="*/ 587 w 3599"/>
                <a:gd name="T3" fmla="*/ 20 h 3884"/>
                <a:gd name="T4" fmla="*/ 801 w 3599"/>
                <a:gd name="T5" fmla="*/ 188 h 3884"/>
                <a:gd name="T6" fmla="*/ 1034 w 3599"/>
                <a:gd name="T7" fmla="*/ 4 h 3884"/>
                <a:gd name="T8" fmla="*/ 1268 w 3599"/>
                <a:gd name="T9" fmla="*/ 164 h 3884"/>
                <a:gd name="T10" fmla="*/ 1508 w 3599"/>
                <a:gd name="T11" fmla="*/ 20 h 3884"/>
                <a:gd name="T12" fmla="*/ 1741 w 3599"/>
                <a:gd name="T13" fmla="*/ 180 h 3884"/>
                <a:gd name="T14" fmla="*/ 1981 w 3599"/>
                <a:gd name="T15" fmla="*/ 20 h 3884"/>
                <a:gd name="T16" fmla="*/ 2208 w 3599"/>
                <a:gd name="T17" fmla="*/ 188 h 3884"/>
                <a:gd name="T18" fmla="*/ 2428 w 3599"/>
                <a:gd name="T19" fmla="*/ 20 h 3884"/>
                <a:gd name="T20" fmla="*/ 2669 w 3599"/>
                <a:gd name="T21" fmla="*/ 212 h 3884"/>
                <a:gd name="T22" fmla="*/ 2882 w 3599"/>
                <a:gd name="T23" fmla="*/ 44 h 3884"/>
                <a:gd name="T24" fmla="*/ 3029 w 3599"/>
                <a:gd name="T25" fmla="*/ 260 h 3884"/>
                <a:gd name="T26" fmla="*/ 3312 w 3599"/>
                <a:gd name="T27" fmla="*/ 59 h 3884"/>
                <a:gd name="T28" fmla="*/ 3480 w 3599"/>
                <a:gd name="T29" fmla="*/ 251 h 3884"/>
                <a:gd name="T30" fmla="*/ 3488 w 3599"/>
                <a:gd name="T31" fmla="*/ 827 h 3884"/>
                <a:gd name="T32" fmla="*/ 3456 w 3599"/>
                <a:gd name="T33" fmla="*/ 1763 h 3884"/>
                <a:gd name="T34" fmla="*/ 3408 w 3599"/>
                <a:gd name="T35" fmla="*/ 2499 h 3884"/>
                <a:gd name="T36" fmla="*/ 3416 w 3599"/>
                <a:gd name="T37" fmla="*/ 3083 h 3884"/>
                <a:gd name="T38" fmla="*/ 3488 w 3599"/>
                <a:gd name="T39" fmla="*/ 3419 h 3884"/>
                <a:gd name="T40" fmla="*/ 3589 w 3599"/>
                <a:gd name="T41" fmla="*/ 3524 h 3884"/>
                <a:gd name="T42" fmla="*/ 3549 w 3599"/>
                <a:gd name="T43" fmla="*/ 3572 h 3884"/>
                <a:gd name="T44" fmla="*/ 3389 w 3599"/>
                <a:gd name="T45" fmla="*/ 3668 h 3884"/>
                <a:gd name="T46" fmla="*/ 3229 w 3599"/>
                <a:gd name="T47" fmla="*/ 3668 h 3884"/>
                <a:gd name="T48" fmla="*/ 2909 w 3599"/>
                <a:gd name="T49" fmla="*/ 3572 h 3884"/>
                <a:gd name="T50" fmla="*/ 2709 w 3599"/>
                <a:gd name="T51" fmla="*/ 3764 h 3884"/>
                <a:gd name="T52" fmla="*/ 2468 w 3599"/>
                <a:gd name="T53" fmla="*/ 3860 h 3884"/>
                <a:gd name="T54" fmla="*/ 2068 w 3599"/>
                <a:gd name="T55" fmla="*/ 3668 h 3884"/>
                <a:gd name="T56" fmla="*/ 1628 w 3599"/>
                <a:gd name="T57" fmla="*/ 3860 h 3884"/>
                <a:gd name="T58" fmla="*/ 1067 w 3599"/>
                <a:gd name="T59" fmla="*/ 3668 h 3884"/>
                <a:gd name="T60" fmla="*/ 627 w 3599"/>
                <a:gd name="T61" fmla="*/ 3860 h 3884"/>
                <a:gd name="T62" fmla="*/ 347 w 3599"/>
                <a:gd name="T63" fmla="*/ 3812 h 3884"/>
                <a:gd name="T64" fmla="*/ 27 w 3599"/>
                <a:gd name="T65" fmla="*/ 3620 h 3884"/>
                <a:gd name="T66" fmla="*/ 187 w 3599"/>
                <a:gd name="T67" fmla="*/ 3524 h 3884"/>
                <a:gd name="T68" fmla="*/ 307 w 3599"/>
                <a:gd name="T69" fmla="*/ 3044 h 3884"/>
                <a:gd name="T70" fmla="*/ 352 w 3599"/>
                <a:gd name="T71" fmla="*/ 2331 h 3884"/>
                <a:gd name="T72" fmla="*/ 347 w 3599"/>
                <a:gd name="T73" fmla="*/ 1076 h 3884"/>
                <a:gd name="T74" fmla="*/ 336 w 3599"/>
                <a:gd name="T75" fmla="*/ 523 h 3884"/>
                <a:gd name="T76" fmla="*/ 389 w 3599"/>
                <a:gd name="T77" fmla="*/ 176 h 388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599"/>
                <a:gd name="T118" fmla="*/ 0 h 3884"/>
                <a:gd name="T119" fmla="*/ 3599 w 3599"/>
                <a:gd name="T120" fmla="*/ 3884 h 388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solidFill>
              <a:srgbClr val="FF00FF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2560" y="192"/>
              <a:ext cx="134" cy="385"/>
              <a:chOff x="275" y="191"/>
              <a:chExt cx="161" cy="385"/>
            </a:xfrm>
          </p:grpSpPr>
          <p:sp>
            <p:nvSpPr>
              <p:cNvPr id="1057" name="Oval 1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58" name="Freeform 1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3011" y="193"/>
              <a:ext cx="135" cy="385"/>
              <a:chOff x="275" y="191"/>
              <a:chExt cx="161" cy="385"/>
            </a:xfrm>
          </p:grpSpPr>
          <p:sp>
            <p:nvSpPr>
              <p:cNvPr id="1055" name="Oval 1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56" name="Freeform 2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3492" y="193"/>
              <a:ext cx="134" cy="385"/>
              <a:chOff x="275" y="191"/>
              <a:chExt cx="161" cy="385"/>
            </a:xfrm>
          </p:grpSpPr>
          <p:sp>
            <p:nvSpPr>
              <p:cNvPr id="1053" name="Oval 2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" name="Freeform 2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3972" y="193"/>
              <a:ext cx="134" cy="385"/>
              <a:chOff x="275" y="191"/>
              <a:chExt cx="161" cy="385"/>
            </a:xfrm>
          </p:grpSpPr>
          <p:sp>
            <p:nvSpPr>
              <p:cNvPr id="1051" name="Oval 2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52" name="Freeform 2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4398" y="193"/>
              <a:ext cx="134" cy="385"/>
              <a:chOff x="275" y="191"/>
              <a:chExt cx="161" cy="385"/>
            </a:xfrm>
          </p:grpSpPr>
          <p:sp>
            <p:nvSpPr>
              <p:cNvPr id="1049" name="Oval 2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50" name="Freeform 2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30"/>
            <p:cNvGrpSpPr>
              <a:grpSpLocks/>
            </p:cNvGrpSpPr>
            <p:nvPr/>
          </p:nvGrpSpPr>
          <p:grpSpPr bwMode="auto">
            <a:xfrm>
              <a:off x="4879" y="193"/>
              <a:ext cx="134" cy="385"/>
              <a:chOff x="275" y="191"/>
              <a:chExt cx="161" cy="385"/>
            </a:xfrm>
          </p:grpSpPr>
          <p:sp>
            <p:nvSpPr>
              <p:cNvPr id="1047" name="Oval 3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48" name="Freeform 3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41" name="Freeform 33"/>
            <p:cNvSpPr>
              <a:spLocks/>
            </p:cNvSpPr>
            <p:nvPr/>
          </p:nvSpPr>
          <p:spPr bwMode="auto">
            <a:xfrm>
              <a:off x="4727" y="1560"/>
              <a:ext cx="206" cy="2377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"/>
                <a:gd name="T13" fmla="*/ 0 h 2377"/>
                <a:gd name="T14" fmla="*/ 206 w 206"/>
                <a:gd name="T15" fmla="*/ 2377 h 23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FF00FF"/>
            </a:solidFill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auto">
            <a:xfrm>
              <a:off x="3892" y="2161"/>
              <a:ext cx="320" cy="1872"/>
            </a:xfrm>
            <a:custGeom>
              <a:avLst/>
              <a:gdLst>
                <a:gd name="T0" fmla="*/ 108 w 384"/>
                <a:gd name="T1" fmla="*/ 21324 h 1248"/>
                <a:gd name="T2" fmla="*/ 68 w 384"/>
                <a:gd name="T3" fmla="*/ 18862 h 1248"/>
                <a:gd name="T4" fmla="*/ 28 w 384"/>
                <a:gd name="T5" fmla="*/ 11481 h 1248"/>
                <a:gd name="T6" fmla="*/ 0 w 384"/>
                <a:gd name="T7" fmla="*/ 0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248"/>
                <a:gd name="T14" fmla="*/ 384 w 384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FF00FF"/>
            </a:solidFill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auto">
            <a:xfrm>
              <a:off x="3011" y="2785"/>
              <a:ext cx="321" cy="1296"/>
            </a:xfrm>
            <a:custGeom>
              <a:avLst/>
              <a:gdLst>
                <a:gd name="T0" fmla="*/ 109 w 384"/>
                <a:gd name="T1" fmla="*/ 1626 h 1248"/>
                <a:gd name="T2" fmla="*/ 69 w 384"/>
                <a:gd name="T3" fmla="*/ 1437 h 1248"/>
                <a:gd name="T4" fmla="*/ 28 w 384"/>
                <a:gd name="T5" fmla="*/ 875 h 1248"/>
                <a:gd name="T6" fmla="*/ 0 w 384"/>
                <a:gd name="T7" fmla="*/ 0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248"/>
                <a:gd name="T14" fmla="*/ 384 w 384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FF00FF"/>
            </a:solidFill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5328" y="192"/>
              <a:ext cx="134" cy="385"/>
              <a:chOff x="275" y="191"/>
              <a:chExt cx="161" cy="385"/>
            </a:xfrm>
          </p:grpSpPr>
          <p:sp>
            <p:nvSpPr>
              <p:cNvPr id="1045" name="Oval 3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46" name="Freeform 3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0.50434 -0.0027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268760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Пусть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первый член геометрической прогрессии,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знаменатель, тогда:</a:t>
            </a:r>
          </a:p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(b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d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· q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(b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· q2) 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· q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………………..=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· q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indent="4572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Продолжи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эту цепочку рассуждений в тетради и вырази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через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60648"/>
            <a:ext cx="60212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4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Вывод формулы </a:t>
            </a:r>
            <a:r>
              <a:rPr lang="en-US" sz="4400" i="1" kern="0" dirty="0" smtClean="0">
                <a:solidFill>
                  <a:srgbClr val="0000CC"/>
                </a:solidFill>
                <a:latin typeface="Monotype Corsiva" pitchFamily="66" charset="0"/>
              </a:rPr>
              <a:t>n</a:t>
            </a:r>
            <a:r>
              <a:rPr lang="ru-RU" sz="4400" i="1" kern="0" dirty="0" smtClean="0">
                <a:solidFill>
                  <a:srgbClr val="0000CC"/>
                </a:solidFill>
                <a:latin typeface="Monotype Corsiva" pitchFamily="66" charset="0"/>
              </a:rPr>
              <a:t>-го члена</a:t>
            </a:r>
            <a:r>
              <a:rPr kumimoji="0" lang="ru-RU" sz="4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: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052736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формула  n-го члена геометрической прогрессии.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00808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геометрической прогрессии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известны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b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=-2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3, найти: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-2· 3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-18</a:t>
            </a:r>
          </a:p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	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-2· 3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-54</a:t>
            </a:r>
          </a:p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-2· 3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 k-1</a:t>
            </a:r>
          </a:p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Найти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пятый член геометрической прогрессии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): -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20; 40; ….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 indent="4572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Найдем знаменатель, для 40 разделим на -20,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 -2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4572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-20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(-2)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-20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16 = -320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260648"/>
            <a:ext cx="2085827" cy="646331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600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ru-RU" sz="3600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*q</a:t>
            </a:r>
            <a:r>
              <a:rPr lang="ru-RU" sz="3600" baseline="30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n-1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88640"/>
            <a:ext cx="31983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4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Проверь себя! 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5" name="Freeform 11"/>
          <p:cNvSpPr>
            <a:spLocks/>
          </p:cNvSpPr>
          <p:nvPr/>
        </p:nvSpPr>
        <p:spPr bwMode="auto">
          <a:xfrm flipH="1">
            <a:off x="4343400" y="381000"/>
            <a:ext cx="5334000" cy="76200"/>
          </a:xfrm>
          <a:custGeom>
            <a:avLst/>
            <a:gdLst/>
            <a:ahLst/>
            <a:cxnLst>
              <a:cxn ang="0">
                <a:pos x="70" y="4"/>
              </a:cxn>
              <a:cxn ang="0">
                <a:pos x="3575" y="0"/>
              </a:cxn>
              <a:cxn ang="0">
                <a:pos x="3594" y="30"/>
              </a:cxn>
              <a:cxn ang="0">
                <a:pos x="3580" y="46"/>
              </a:cxn>
              <a:cxn ang="0">
                <a:pos x="3552" y="46"/>
              </a:cxn>
              <a:cxn ang="0">
                <a:pos x="85" y="35"/>
              </a:cxn>
              <a:cxn ang="0">
                <a:pos x="69" y="27"/>
              </a:cxn>
              <a:cxn ang="0">
                <a:pos x="0" y="16"/>
              </a:cxn>
              <a:cxn ang="0">
                <a:pos x="84" y="4"/>
              </a:cxn>
              <a:cxn ang="0">
                <a:pos x="669" y="7"/>
              </a:cxn>
              <a:cxn ang="0">
                <a:pos x="747" y="8"/>
              </a:cxn>
              <a:cxn ang="0">
                <a:pos x="70" y="4"/>
              </a:cxn>
            </a:cxnLst>
            <a:rect l="0" t="0" r="r" b="b"/>
            <a:pathLst>
              <a:path w="3594" h="46">
                <a:moveTo>
                  <a:pt x="70" y="4"/>
                </a:moveTo>
                <a:lnTo>
                  <a:pt x="3575" y="0"/>
                </a:lnTo>
                <a:lnTo>
                  <a:pt x="3594" y="30"/>
                </a:lnTo>
                <a:lnTo>
                  <a:pt x="3580" y="46"/>
                </a:lnTo>
                <a:lnTo>
                  <a:pt x="3552" y="46"/>
                </a:lnTo>
                <a:lnTo>
                  <a:pt x="85" y="35"/>
                </a:lnTo>
                <a:lnTo>
                  <a:pt x="69" y="27"/>
                </a:lnTo>
                <a:lnTo>
                  <a:pt x="0" y="16"/>
                </a:lnTo>
                <a:lnTo>
                  <a:pt x="84" y="4"/>
                </a:lnTo>
                <a:lnTo>
                  <a:pt x="669" y="7"/>
                </a:lnTo>
                <a:lnTo>
                  <a:pt x="747" y="8"/>
                </a:lnTo>
                <a:lnTo>
                  <a:pt x="70" y="4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44000"/>
                </a:schemeClr>
              </a:gs>
              <a:gs pos="50000">
                <a:srgbClr val="0066FF">
                  <a:alpha val="38000"/>
                </a:srgbClr>
              </a:gs>
              <a:gs pos="100000">
                <a:schemeClr val="bg1">
                  <a:alpha val="44000"/>
                </a:schemeClr>
              </a:gs>
            </a:gsLst>
            <a:lin ang="5400000" scaled="1"/>
          </a:gradFill>
          <a:ln w="9525" cap="flat" cmpd="sng">
            <a:solidFill>
              <a:srgbClr val="0099FF">
                <a:alpha val="61000"/>
              </a:srgbClr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1520" y="188640"/>
            <a:ext cx="40324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ru-RU" sz="4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Выполни самостоятельно:</a:t>
            </a:r>
            <a:endParaRPr kumimoji="0" lang="ru-RU" sz="4400" b="0" i="1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79512" y="1700808"/>
            <a:ext cx="45365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геометрической прогрессии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найти: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а) x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если x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 16;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 1/2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б) x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если x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 3/4;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 2/3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в) x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если x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 48;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= -1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860032" y="299695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а) x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x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1/3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x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-48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139952" y="260648"/>
            <a:ext cx="4638675" cy="6048375"/>
            <a:chOff x="2064" y="192"/>
            <a:chExt cx="3599" cy="4057"/>
          </a:xfrm>
        </p:grpSpPr>
        <p:sp>
          <p:nvSpPr>
            <p:cNvPr id="1034" name="Freeform 14"/>
            <p:cNvSpPr>
              <a:spLocks/>
            </p:cNvSpPr>
            <p:nvPr/>
          </p:nvSpPr>
          <p:spPr bwMode="auto">
            <a:xfrm>
              <a:off x="2064" y="365"/>
              <a:ext cx="3599" cy="3884"/>
            </a:xfrm>
            <a:custGeom>
              <a:avLst/>
              <a:gdLst>
                <a:gd name="T0" fmla="*/ 387 w 3599"/>
                <a:gd name="T1" fmla="*/ 180 h 3884"/>
                <a:gd name="T2" fmla="*/ 587 w 3599"/>
                <a:gd name="T3" fmla="*/ 20 h 3884"/>
                <a:gd name="T4" fmla="*/ 801 w 3599"/>
                <a:gd name="T5" fmla="*/ 188 h 3884"/>
                <a:gd name="T6" fmla="*/ 1034 w 3599"/>
                <a:gd name="T7" fmla="*/ 4 h 3884"/>
                <a:gd name="T8" fmla="*/ 1268 w 3599"/>
                <a:gd name="T9" fmla="*/ 164 h 3884"/>
                <a:gd name="T10" fmla="*/ 1508 w 3599"/>
                <a:gd name="T11" fmla="*/ 20 h 3884"/>
                <a:gd name="T12" fmla="*/ 1741 w 3599"/>
                <a:gd name="T13" fmla="*/ 180 h 3884"/>
                <a:gd name="T14" fmla="*/ 1981 w 3599"/>
                <a:gd name="T15" fmla="*/ 20 h 3884"/>
                <a:gd name="T16" fmla="*/ 2208 w 3599"/>
                <a:gd name="T17" fmla="*/ 188 h 3884"/>
                <a:gd name="T18" fmla="*/ 2428 w 3599"/>
                <a:gd name="T19" fmla="*/ 20 h 3884"/>
                <a:gd name="T20" fmla="*/ 2669 w 3599"/>
                <a:gd name="T21" fmla="*/ 212 h 3884"/>
                <a:gd name="T22" fmla="*/ 2882 w 3599"/>
                <a:gd name="T23" fmla="*/ 44 h 3884"/>
                <a:gd name="T24" fmla="*/ 3029 w 3599"/>
                <a:gd name="T25" fmla="*/ 260 h 3884"/>
                <a:gd name="T26" fmla="*/ 3312 w 3599"/>
                <a:gd name="T27" fmla="*/ 59 h 3884"/>
                <a:gd name="T28" fmla="*/ 3480 w 3599"/>
                <a:gd name="T29" fmla="*/ 251 h 3884"/>
                <a:gd name="T30" fmla="*/ 3488 w 3599"/>
                <a:gd name="T31" fmla="*/ 827 h 3884"/>
                <a:gd name="T32" fmla="*/ 3456 w 3599"/>
                <a:gd name="T33" fmla="*/ 1763 h 3884"/>
                <a:gd name="T34" fmla="*/ 3408 w 3599"/>
                <a:gd name="T35" fmla="*/ 2499 h 3884"/>
                <a:gd name="T36" fmla="*/ 3416 w 3599"/>
                <a:gd name="T37" fmla="*/ 3083 h 3884"/>
                <a:gd name="T38" fmla="*/ 3488 w 3599"/>
                <a:gd name="T39" fmla="*/ 3419 h 3884"/>
                <a:gd name="T40" fmla="*/ 3589 w 3599"/>
                <a:gd name="T41" fmla="*/ 3524 h 3884"/>
                <a:gd name="T42" fmla="*/ 3549 w 3599"/>
                <a:gd name="T43" fmla="*/ 3572 h 3884"/>
                <a:gd name="T44" fmla="*/ 3389 w 3599"/>
                <a:gd name="T45" fmla="*/ 3668 h 3884"/>
                <a:gd name="T46" fmla="*/ 3229 w 3599"/>
                <a:gd name="T47" fmla="*/ 3668 h 3884"/>
                <a:gd name="T48" fmla="*/ 2909 w 3599"/>
                <a:gd name="T49" fmla="*/ 3572 h 3884"/>
                <a:gd name="T50" fmla="*/ 2709 w 3599"/>
                <a:gd name="T51" fmla="*/ 3764 h 3884"/>
                <a:gd name="T52" fmla="*/ 2468 w 3599"/>
                <a:gd name="T53" fmla="*/ 3860 h 3884"/>
                <a:gd name="T54" fmla="*/ 2068 w 3599"/>
                <a:gd name="T55" fmla="*/ 3668 h 3884"/>
                <a:gd name="T56" fmla="*/ 1628 w 3599"/>
                <a:gd name="T57" fmla="*/ 3860 h 3884"/>
                <a:gd name="T58" fmla="*/ 1067 w 3599"/>
                <a:gd name="T59" fmla="*/ 3668 h 3884"/>
                <a:gd name="T60" fmla="*/ 627 w 3599"/>
                <a:gd name="T61" fmla="*/ 3860 h 3884"/>
                <a:gd name="T62" fmla="*/ 347 w 3599"/>
                <a:gd name="T63" fmla="*/ 3812 h 3884"/>
                <a:gd name="T64" fmla="*/ 27 w 3599"/>
                <a:gd name="T65" fmla="*/ 3620 h 3884"/>
                <a:gd name="T66" fmla="*/ 187 w 3599"/>
                <a:gd name="T67" fmla="*/ 3524 h 3884"/>
                <a:gd name="T68" fmla="*/ 307 w 3599"/>
                <a:gd name="T69" fmla="*/ 3044 h 3884"/>
                <a:gd name="T70" fmla="*/ 352 w 3599"/>
                <a:gd name="T71" fmla="*/ 2331 h 3884"/>
                <a:gd name="T72" fmla="*/ 347 w 3599"/>
                <a:gd name="T73" fmla="*/ 1076 h 3884"/>
                <a:gd name="T74" fmla="*/ 336 w 3599"/>
                <a:gd name="T75" fmla="*/ 523 h 3884"/>
                <a:gd name="T76" fmla="*/ 389 w 3599"/>
                <a:gd name="T77" fmla="*/ 176 h 388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599"/>
                <a:gd name="T118" fmla="*/ 0 h 3884"/>
                <a:gd name="T119" fmla="*/ 3599 w 3599"/>
                <a:gd name="T120" fmla="*/ 3884 h 388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solidFill>
              <a:srgbClr val="FF00FF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2560" y="192"/>
              <a:ext cx="134" cy="385"/>
              <a:chOff x="275" y="191"/>
              <a:chExt cx="161" cy="385"/>
            </a:xfrm>
          </p:grpSpPr>
          <p:sp>
            <p:nvSpPr>
              <p:cNvPr id="1057" name="Oval 1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58" name="Freeform 1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3011" y="193"/>
              <a:ext cx="135" cy="385"/>
              <a:chOff x="275" y="191"/>
              <a:chExt cx="161" cy="385"/>
            </a:xfrm>
          </p:grpSpPr>
          <p:sp>
            <p:nvSpPr>
              <p:cNvPr id="1055" name="Oval 1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56" name="Freeform 2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3492" y="193"/>
              <a:ext cx="134" cy="385"/>
              <a:chOff x="275" y="191"/>
              <a:chExt cx="161" cy="385"/>
            </a:xfrm>
          </p:grpSpPr>
          <p:sp>
            <p:nvSpPr>
              <p:cNvPr id="1053" name="Oval 2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54" name="Freeform 2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3972" y="193"/>
              <a:ext cx="134" cy="385"/>
              <a:chOff x="275" y="191"/>
              <a:chExt cx="161" cy="385"/>
            </a:xfrm>
          </p:grpSpPr>
          <p:sp>
            <p:nvSpPr>
              <p:cNvPr id="1051" name="Oval 2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52" name="Freeform 2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4398" y="193"/>
              <a:ext cx="134" cy="385"/>
              <a:chOff x="275" y="191"/>
              <a:chExt cx="161" cy="385"/>
            </a:xfrm>
          </p:grpSpPr>
          <p:sp>
            <p:nvSpPr>
              <p:cNvPr id="1049" name="Oval 2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50" name="Freeform 2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30"/>
            <p:cNvGrpSpPr>
              <a:grpSpLocks/>
            </p:cNvGrpSpPr>
            <p:nvPr/>
          </p:nvGrpSpPr>
          <p:grpSpPr bwMode="auto">
            <a:xfrm>
              <a:off x="4879" y="193"/>
              <a:ext cx="134" cy="385"/>
              <a:chOff x="275" y="191"/>
              <a:chExt cx="161" cy="385"/>
            </a:xfrm>
          </p:grpSpPr>
          <p:sp>
            <p:nvSpPr>
              <p:cNvPr id="1047" name="Oval 3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48" name="Freeform 3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41" name="Freeform 33"/>
            <p:cNvSpPr>
              <a:spLocks/>
            </p:cNvSpPr>
            <p:nvPr/>
          </p:nvSpPr>
          <p:spPr bwMode="auto">
            <a:xfrm>
              <a:off x="4727" y="1560"/>
              <a:ext cx="206" cy="2377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"/>
                <a:gd name="T13" fmla="*/ 0 h 2377"/>
                <a:gd name="T14" fmla="*/ 206 w 206"/>
                <a:gd name="T15" fmla="*/ 2377 h 23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FF00FF"/>
            </a:solidFill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auto">
            <a:xfrm>
              <a:off x="3892" y="2161"/>
              <a:ext cx="320" cy="1872"/>
            </a:xfrm>
            <a:custGeom>
              <a:avLst/>
              <a:gdLst>
                <a:gd name="T0" fmla="*/ 108 w 384"/>
                <a:gd name="T1" fmla="*/ 21324 h 1248"/>
                <a:gd name="T2" fmla="*/ 68 w 384"/>
                <a:gd name="T3" fmla="*/ 18862 h 1248"/>
                <a:gd name="T4" fmla="*/ 28 w 384"/>
                <a:gd name="T5" fmla="*/ 11481 h 1248"/>
                <a:gd name="T6" fmla="*/ 0 w 384"/>
                <a:gd name="T7" fmla="*/ 0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248"/>
                <a:gd name="T14" fmla="*/ 384 w 384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FF00FF"/>
            </a:solidFill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auto">
            <a:xfrm>
              <a:off x="3011" y="2785"/>
              <a:ext cx="321" cy="1296"/>
            </a:xfrm>
            <a:custGeom>
              <a:avLst/>
              <a:gdLst>
                <a:gd name="T0" fmla="*/ 109 w 384"/>
                <a:gd name="T1" fmla="*/ 1626 h 1248"/>
                <a:gd name="T2" fmla="*/ 69 w 384"/>
                <a:gd name="T3" fmla="*/ 1437 h 1248"/>
                <a:gd name="T4" fmla="*/ 28 w 384"/>
                <a:gd name="T5" fmla="*/ 875 h 1248"/>
                <a:gd name="T6" fmla="*/ 0 w 384"/>
                <a:gd name="T7" fmla="*/ 0 h 1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1248"/>
                <a:gd name="T14" fmla="*/ 384 w 384"/>
                <a:gd name="T15" fmla="*/ 1248 h 1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FF00FF"/>
            </a:solidFill>
            <a:ln w="9525">
              <a:solidFill>
                <a:srgbClr val="0099FF">
                  <a:alpha val="50195"/>
                </a:srgbClr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5328" y="192"/>
              <a:ext cx="134" cy="385"/>
              <a:chOff x="275" y="191"/>
              <a:chExt cx="161" cy="385"/>
            </a:xfrm>
          </p:grpSpPr>
          <p:sp>
            <p:nvSpPr>
              <p:cNvPr id="1045" name="Oval 3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46" name="Freeform 3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1"/>
                  <a:gd name="T67" fmla="*/ 0 h 367"/>
                  <a:gd name="T68" fmla="*/ 161 w 161"/>
                  <a:gd name="T69" fmla="*/ 367 h 36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00FF">
                    <a:alpha val="50195"/>
                  </a:srgbClr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0.50434 -0.0027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375</Words>
  <Application>Microsoft Office PowerPoint</Application>
  <PresentationFormat>Экран (4:3)</PresentationFormat>
  <Paragraphs>63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3_Оформление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2013-02-11T10:15:26Z</dcterms:created>
  <dcterms:modified xsi:type="dcterms:W3CDTF">2013-02-11T11:52:04Z</dcterms:modified>
</cp:coreProperties>
</file>